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2"/>
  </p:notesMasterIdLst>
  <p:handoutMasterIdLst>
    <p:handoutMasterId r:id="rId43"/>
  </p:handoutMasterIdLst>
  <p:sldIdLst>
    <p:sldId id="427" r:id="rId2"/>
    <p:sldId id="521" r:id="rId3"/>
    <p:sldId id="539" r:id="rId4"/>
    <p:sldId id="540" r:id="rId5"/>
    <p:sldId id="546" r:id="rId6"/>
    <p:sldId id="541" r:id="rId7"/>
    <p:sldId id="542" r:id="rId8"/>
    <p:sldId id="547" r:id="rId9"/>
    <p:sldId id="548" r:id="rId10"/>
    <p:sldId id="549" r:id="rId11"/>
    <p:sldId id="550" r:id="rId12"/>
    <p:sldId id="551" r:id="rId13"/>
    <p:sldId id="552" r:id="rId14"/>
    <p:sldId id="440" r:id="rId15"/>
    <p:sldId id="473" r:id="rId16"/>
    <p:sldId id="545" r:id="rId17"/>
    <p:sldId id="523" r:id="rId18"/>
    <p:sldId id="518" r:id="rId19"/>
    <p:sldId id="524" r:id="rId20"/>
    <p:sldId id="528" r:id="rId21"/>
    <p:sldId id="555" r:id="rId22"/>
    <p:sldId id="554" r:id="rId23"/>
    <p:sldId id="535" r:id="rId24"/>
    <p:sldId id="553" r:id="rId25"/>
    <p:sldId id="556" r:id="rId26"/>
    <p:sldId id="529" r:id="rId27"/>
    <p:sldId id="557" r:id="rId28"/>
    <p:sldId id="530" r:id="rId29"/>
    <p:sldId id="559" r:id="rId30"/>
    <p:sldId id="560" r:id="rId31"/>
    <p:sldId id="561" r:id="rId32"/>
    <p:sldId id="562" r:id="rId33"/>
    <p:sldId id="538" r:id="rId34"/>
    <p:sldId id="261" r:id="rId35"/>
    <p:sldId id="262" r:id="rId36"/>
    <p:sldId id="271" r:id="rId37"/>
    <p:sldId id="274" r:id="rId38"/>
    <p:sldId id="295" r:id="rId39"/>
    <p:sldId id="296" r:id="rId40"/>
    <p:sldId id="4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450"/>
    <a:srgbClr val="31DBFF"/>
    <a:srgbClr val="FFF4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93" autoAdjust="0"/>
    <p:restoredTop sz="99735" autoAdjust="0"/>
  </p:normalViewPr>
  <p:slideViewPr>
    <p:cSldViewPr>
      <p:cViewPr>
        <p:scale>
          <a:sx n="63" d="100"/>
          <a:sy n="63" d="100"/>
        </p:scale>
        <p:origin x="6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9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1FE10-B79D-6D4F-ABB7-7ACE9C21979F}" type="datetimeFigureOut">
              <a:rPr lang="en-US" smtClean="0"/>
              <a:t>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661A1-796C-A248-8847-7D2E9A9D714C}" type="slidenum">
              <a:rPr lang="en-US" smtClean="0"/>
              <a:t>‹#›</a:t>
            </a:fld>
            <a:endParaRPr lang="en-US"/>
          </a:p>
        </p:txBody>
      </p:sp>
    </p:spTree>
    <p:extLst>
      <p:ext uri="{BB962C8B-B14F-4D97-AF65-F5344CB8AC3E}">
        <p14:creationId xmlns:p14="http://schemas.microsoft.com/office/powerpoint/2010/main" val="426012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50207-83FF-4366-B216-4AFF1D713ED0}" type="datetimeFigureOut">
              <a:rPr lang="en-US" smtClean="0"/>
              <a:pPr/>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65122-C3CB-4FA0-9811-A855F797AF4C}" type="slidenum">
              <a:rPr lang="en-US" smtClean="0"/>
              <a:pPr/>
              <a:t>‹#›</a:t>
            </a:fld>
            <a:endParaRPr lang="en-US"/>
          </a:p>
        </p:txBody>
      </p:sp>
    </p:spTree>
    <p:extLst>
      <p:ext uri="{BB962C8B-B14F-4D97-AF65-F5344CB8AC3E}">
        <p14:creationId xmlns:p14="http://schemas.microsoft.com/office/powerpoint/2010/main" val="1001485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40131C-979B-4CF6-901A-68145171F273}" type="slidenum">
              <a:rPr lang="en-US">
                <a:latin typeface="Arial" pitchFamily="34" charset="0"/>
              </a:rPr>
              <a:pPr/>
              <a:t>38</a:t>
            </a:fld>
            <a:endParaRPr lang="en-US">
              <a:latin typeface="Arial" pitchFamily="34" charset="0"/>
            </a:endParaRPr>
          </a:p>
        </p:txBody>
      </p:sp>
    </p:spTree>
    <p:extLst>
      <p:ext uri="{BB962C8B-B14F-4D97-AF65-F5344CB8AC3E}">
        <p14:creationId xmlns:p14="http://schemas.microsoft.com/office/powerpoint/2010/main" val="340898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screen">
            <a:extLst>
              <a:ext uri="{28A0092B-C50C-407E-A947-70E740481C1C}">
                <a14:useLocalDpi xmlns:a14="http://schemas.microsoft.com/office/drawing/2010/main"/>
              </a:ext>
            </a:extLst>
          </a:blip>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r>
              <a:rPr lang="en-US"/>
              <a:t>02/06/2019</a:t>
            </a:r>
          </a:p>
        </p:txBody>
      </p:sp>
      <p:sp>
        <p:nvSpPr>
          <p:cNvPr id="5" name="Footer Placeholder 4"/>
          <p:cNvSpPr>
            <a:spLocks noGrp="1"/>
          </p:cNvSpPr>
          <p:nvPr>
            <p:ph type="ftr" sz="quarter" idx="11"/>
          </p:nvPr>
        </p:nvSpPr>
        <p:spPr/>
        <p:txBody>
          <a:bodyPr/>
          <a:lstStyle/>
          <a:p>
            <a:r>
              <a:rPr lang="en-US"/>
              <a:t>Knowledge Shall Increase </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02/06/2019</a:t>
            </a:r>
          </a:p>
        </p:txBody>
      </p:sp>
      <p:sp>
        <p:nvSpPr>
          <p:cNvPr id="5" name="Footer Placeholder 4"/>
          <p:cNvSpPr>
            <a:spLocks noGrp="1"/>
          </p:cNvSpPr>
          <p:nvPr>
            <p:ph type="ftr" sz="quarter" idx="11"/>
          </p:nvPr>
        </p:nvSpPr>
        <p:spPr/>
        <p:txBody>
          <a:bodyPr/>
          <a:lstStyle/>
          <a:p>
            <a:r>
              <a:rPr lang="en-US"/>
              <a:t>Knowledge Shall Increase </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02/06/2019</a:t>
            </a:r>
          </a:p>
        </p:txBody>
      </p:sp>
      <p:sp>
        <p:nvSpPr>
          <p:cNvPr id="5" name="Footer Placeholder 4"/>
          <p:cNvSpPr>
            <a:spLocks noGrp="1"/>
          </p:cNvSpPr>
          <p:nvPr>
            <p:ph type="ftr" sz="quarter" idx="11"/>
          </p:nvPr>
        </p:nvSpPr>
        <p:spPr/>
        <p:txBody>
          <a:bodyPr/>
          <a:lstStyle/>
          <a:p>
            <a:r>
              <a:rPr lang="en-US"/>
              <a:t>Knowledge Shall Increase </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02/06/2019</a:t>
            </a:r>
          </a:p>
        </p:txBody>
      </p:sp>
      <p:sp>
        <p:nvSpPr>
          <p:cNvPr id="5" name="Footer Placeholder 4"/>
          <p:cNvSpPr>
            <a:spLocks noGrp="1"/>
          </p:cNvSpPr>
          <p:nvPr>
            <p:ph type="ftr" sz="quarter" idx="11"/>
          </p:nvPr>
        </p:nvSpPr>
        <p:spPr/>
        <p:txBody>
          <a:bodyPr/>
          <a:lstStyle/>
          <a:p>
            <a:r>
              <a:rPr lang="en-US"/>
              <a:t>Knowledge Shall Increase </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02/06/2019</a:t>
            </a:r>
          </a:p>
        </p:txBody>
      </p:sp>
      <p:sp>
        <p:nvSpPr>
          <p:cNvPr id="5" name="Footer Placeholder 4"/>
          <p:cNvSpPr>
            <a:spLocks noGrp="1"/>
          </p:cNvSpPr>
          <p:nvPr>
            <p:ph type="ftr" sz="quarter" idx="11"/>
          </p:nvPr>
        </p:nvSpPr>
        <p:spPr/>
        <p:txBody>
          <a:bodyPr/>
          <a:lstStyle/>
          <a:p>
            <a:r>
              <a:rPr lang="en-US"/>
              <a:t>Knowledge Shall Increase </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02/06/2019</a:t>
            </a:r>
          </a:p>
        </p:txBody>
      </p:sp>
      <p:sp>
        <p:nvSpPr>
          <p:cNvPr id="6" name="Footer Placeholder 5"/>
          <p:cNvSpPr>
            <a:spLocks noGrp="1"/>
          </p:cNvSpPr>
          <p:nvPr>
            <p:ph type="ftr" sz="quarter" idx="11"/>
          </p:nvPr>
        </p:nvSpPr>
        <p:spPr/>
        <p:txBody>
          <a:bodyPr/>
          <a:lstStyle/>
          <a:p>
            <a:r>
              <a:rPr lang="en-US"/>
              <a:t>Knowledge Shall Increase </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02/06/2019</a:t>
            </a:r>
          </a:p>
        </p:txBody>
      </p:sp>
      <p:sp>
        <p:nvSpPr>
          <p:cNvPr id="8" name="Footer Placeholder 7"/>
          <p:cNvSpPr>
            <a:spLocks noGrp="1"/>
          </p:cNvSpPr>
          <p:nvPr>
            <p:ph type="ftr" sz="quarter" idx="11"/>
          </p:nvPr>
        </p:nvSpPr>
        <p:spPr/>
        <p:txBody>
          <a:bodyPr/>
          <a:lstStyle/>
          <a:p>
            <a:r>
              <a:rPr lang="en-US"/>
              <a:t>Knowledge Shall Increase </a:t>
            </a:r>
          </a:p>
        </p:txBody>
      </p:sp>
      <p:sp>
        <p:nvSpPr>
          <p:cNvPr id="9" name="Slide Number Placeholder 8"/>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02/06/2019</a:t>
            </a:r>
          </a:p>
        </p:txBody>
      </p:sp>
      <p:sp>
        <p:nvSpPr>
          <p:cNvPr id="4" name="Footer Placeholder 3"/>
          <p:cNvSpPr>
            <a:spLocks noGrp="1"/>
          </p:cNvSpPr>
          <p:nvPr>
            <p:ph type="ftr" sz="quarter" idx="11"/>
          </p:nvPr>
        </p:nvSpPr>
        <p:spPr/>
        <p:txBody>
          <a:bodyPr/>
          <a:lstStyle/>
          <a:p>
            <a:r>
              <a:rPr lang="en-US"/>
              <a:t>Knowledge Shall Increase </a:t>
            </a:r>
          </a:p>
        </p:txBody>
      </p:sp>
      <p:sp>
        <p:nvSpPr>
          <p:cNvPr id="5" name="Slide Number Placeholder 4"/>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02/06/2019</a:t>
            </a:r>
          </a:p>
        </p:txBody>
      </p:sp>
      <p:sp>
        <p:nvSpPr>
          <p:cNvPr id="6" name="Footer Placeholder 5"/>
          <p:cNvSpPr>
            <a:spLocks noGrp="1"/>
          </p:cNvSpPr>
          <p:nvPr>
            <p:ph type="ftr" sz="quarter" idx="11"/>
          </p:nvPr>
        </p:nvSpPr>
        <p:spPr/>
        <p:txBody>
          <a:bodyPr/>
          <a:lstStyle/>
          <a:p>
            <a:r>
              <a:rPr lang="en-US"/>
              <a:t>Knowledge Shall Increase </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02/06/2019</a:t>
            </a:r>
          </a:p>
        </p:txBody>
      </p:sp>
      <p:sp>
        <p:nvSpPr>
          <p:cNvPr id="6" name="Footer Placeholder 5"/>
          <p:cNvSpPr>
            <a:spLocks noGrp="1"/>
          </p:cNvSpPr>
          <p:nvPr>
            <p:ph type="ftr" sz="quarter" idx="11"/>
          </p:nvPr>
        </p:nvSpPr>
        <p:spPr/>
        <p:txBody>
          <a:bodyPr/>
          <a:lstStyle/>
          <a:p>
            <a:r>
              <a:rPr lang="en-US"/>
              <a:t>Knowledge Shall Increase </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a:t>02/06/2019</a:t>
            </a: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a:t>Knowledge Shall Increase </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C4DAC86-D943-45DC-86D6-56CCD16C63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0"/>
            <a:ext cx="5334000" cy="1371600"/>
          </a:xfrm>
        </p:spPr>
        <p:txBody>
          <a:bodyPr>
            <a:noAutofit/>
          </a:bodyPr>
          <a:lstStyle/>
          <a:p>
            <a:r>
              <a:rPr lang="en-US" cap="none" spc="-150" dirty="0">
                <a:solidFill>
                  <a:srgbClr val="FFFF00"/>
                </a:solidFill>
                <a:latin typeface="American Typewriter"/>
                <a:cs typeface="American Typewriter"/>
              </a:rPr>
              <a:t>Knowledge Shall Increase </a:t>
            </a:r>
            <a:br>
              <a:rPr lang="en-US" cap="none" spc="-150" dirty="0">
                <a:solidFill>
                  <a:srgbClr val="FFFF00"/>
                </a:solidFill>
                <a:latin typeface="American Typewriter"/>
                <a:cs typeface="American Typewriter"/>
              </a:rPr>
            </a:br>
            <a:endParaRPr lang="en-US" sz="6600" cap="none" spc="-150" dirty="0">
              <a:solidFill>
                <a:srgbClr val="FFFF00"/>
              </a:solidFill>
              <a:latin typeface="American Typewriter"/>
              <a:cs typeface="American Typewriter"/>
            </a:endParaRPr>
          </a:p>
        </p:txBody>
      </p:sp>
      <p:sp>
        <p:nvSpPr>
          <p:cNvPr id="5" name="Rectangle 4"/>
          <p:cNvSpPr/>
          <p:nvPr/>
        </p:nvSpPr>
        <p:spPr>
          <a:xfrm>
            <a:off x="533400" y="5562600"/>
            <a:ext cx="8077200" cy="461665"/>
          </a:xfrm>
          <a:prstGeom prst="rect">
            <a:avLst/>
          </a:prstGeom>
        </p:spPr>
        <p:txBody>
          <a:bodyPr wrap="square">
            <a:spAutoFit/>
          </a:bodyPr>
          <a:lstStyle/>
          <a:p>
            <a:pPr algn="ctr"/>
            <a:r>
              <a:rPr lang="en-US" sz="2400" b="1" dirty="0"/>
              <a:t>HOSEA 4:6-7</a:t>
            </a:r>
            <a:endParaRPr lang="en-US" sz="1600" i="1" dirty="0"/>
          </a:p>
        </p:txBody>
      </p:sp>
      <p:pic>
        <p:nvPicPr>
          <p:cNvPr id="4" name="Picture 3">
            <a:extLst>
              <a:ext uri="{FF2B5EF4-FFF2-40B4-BE49-F238E27FC236}">
                <a16:creationId xmlns:a16="http://schemas.microsoft.com/office/drawing/2014/main" id="{309C03D3-B6B9-4C91-A2FF-E72C7D142400}"/>
              </a:ext>
            </a:extLst>
          </p:cNvPr>
          <p:cNvPicPr>
            <a:picLocks noChangeAspect="1"/>
          </p:cNvPicPr>
          <p:nvPr/>
        </p:nvPicPr>
        <p:blipFill>
          <a:blip r:embed="rId2"/>
          <a:stretch>
            <a:fillRect/>
          </a:stretch>
        </p:blipFill>
        <p:spPr>
          <a:xfrm>
            <a:off x="0" y="358140"/>
            <a:ext cx="9144000" cy="5143500"/>
          </a:xfrm>
          <a:prstGeom prst="rect">
            <a:avLst/>
          </a:prstGeom>
        </p:spPr>
      </p:pic>
    </p:spTree>
    <p:extLst>
      <p:ext uri="{BB962C8B-B14F-4D97-AF65-F5344CB8AC3E}">
        <p14:creationId xmlns:p14="http://schemas.microsoft.com/office/powerpoint/2010/main" val="251624288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17B8E-A0CC-4085-BD58-719743038CFD}"/>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817B8AEB-905E-425F-9808-B2303A00D0FF}"/>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87A6609D-8427-4D6B-851F-C9E460694D77}"/>
              </a:ext>
            </a:extLst>
          </p:cNvPr>
          <p:cNvSpPr>
            <a:spLocks noGrp="1"/>
          </p:cNvSpPr>
          <p:nvPr>
            <p:ph type="sldNum" sz="quarter" idx="12"/>
          </p:nvPr>
        </p:nvSpPr>
        <p:spPr/>
        <p:txBody>
          <a:bodyPr/>
          <a:lstStyle/>
          <a:p>
            <a:fld id="{AC4DAC86-D943-45DC-86D6-56CCD16C63DC}" type="slidenum">
              <a:rPr lang="en-US" smtClean="0"/>
              <a:pPr/>
              <a:t>10</a:t>
            </a:fld>
            <a:endParaRPr lang="en-US"/>
          </a:p>
        </p:txBody>
      </p:sp>
      <p:sp>
        <p:nvSpPr>
          <p:cNvPr id="5" name="Rectangle 4">
            <a:extLst>
              <a:ext uri="{FF2B5EF4-FFF2-40B4-BE49-F238E27FC236}">
                <a16:creationId xmlns:a16="http://schemas.microsoft.com/office/drawing/2014/main" id="{4805AB73-B3FE-46B7-AA4E-6C5BB0DC0F6C}"/>
              </a:ext>
            </a:extLst>
          </p:cNvPr>
          <p:cNvSpPr/>
          <p:nvPr/>
        </p:nvSpPr>
        <p:spPr>
          <a:xfrm>
            <a:off x="304800" y="228600"/>
            <a:ext cx="8686800" cy="5016758"/>
          </a:xfrm>
          <a:prstGeom prst="rect">
            <a:avLst/>
          </a:prstGeom>
        </p:spPr>
        <p:txBody>
          <a:bodyPr wrap="square">
            <a:spAutoFit/>
          </a:bodyPr>
          <a:lstStyle/>
          <a:p>
            <a:r>
              <a:rPr lang="en-US" sz="3200" dirty="0"/>
              <a:t>	The changes have been so large that scientists began working on an emergency update for the World Magnetic Model, the mathematical system that lays the foundations for navigation, from cell phones and ships to commercial airlines… Now, the wait for a new north is over. The </a:t>
            </a:r>
            <a:r>
              <a:rPr lang="en-US" sz="3200" u="sng" dirty="0"/>
              <a:t>World Magnetic Model </a:t>
            </a:r>
            <a:r>
              <a:rPr lang="en-US" sz="3200" dirty="0"/>
              <a:t>update was officially released on Monday, and magnetic north can again be precisely located for people around the world.</a:t>
            </a:r>
          </a:p>
        </p:txBody>
      </p:sp>
    </p:spTree>
    <p:extLst>
      <p:ext uri="{BB962C8B-B14F-4D97-AF65-F5344CB8AC3E}">
        <p14:creationId xmlns:p14="http://schemas.microsoft.com/office/powerpoint/2010/main" val="8438554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F8C92-C653-4014-BAEE-EFA1F74FBC2D}"/>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3112D81D-B6EB-4FAD-B4E6-BF7EC0A1A43F}"/>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DBAED4B5-D300-4101-8833-7AF7C5DED036}"/>
              </a:ext>
            </a:extLst>
          </p:cNvPr>
          <p:cNvSpPr>
            <a:spLocks noGrp="1"/>
          </p:cNvSpPr>
          <p:nvPr>
            <p:ph type="sldNum" sz="quarter" idx="12"/>
          </p:nvPr>
        </p:nvSpPr>
        <p:spPr/>
        <p:txBody>
          <a:bodyPr/>
          <a:lstStyle/>
          <a:p>
            <a:fld id="{AC4DAC86-D943-45DC-86D6-56CCD16C63DC}" type="slidenum">
              <a:rPr lang="en-US" smtClean="0"/>
              <a:pPr/>
              <a:t>11</a:t>
            </a:fld>
            <a:endParaRPr lang="en-US"/>
          </a:p>
        </p:txBody>
      </p:sp>
      <p:sp>
        <p:nvSpPr>
          <p:cNvPr id="5" name="Rectangle 4">
            <a:extLst>
              <a:ext uri="{FF2B5EF4-FFF2-40B4-BE49-F238E27FC236}">
                <a16:creationId xmlns:a16="http://schemas.microsoft.com/office/drawing/2014/main" id="{4990F2B0-3D65-4BE5-9235-98A3EC3AE28A}"/>
              </a:ext>
            </a:extLst>
          </p:cNvPr>
          <p:cNvSpPr/>
          <p:nvPr/>
        </p:nvSpPr>
        <p:spPr>
          <a:xfrm>
            <a:off x="182880" y="146685"/>
            <a:ext cx="8808720" cy="3477875"/>
          </a:xfrm>
          <a:prstGeom prst="rect">
            <a:avLst/>
          </a:prstGeom>
        </p:spPr>
        <p:txBody>
          <a:bodyPr wrap="square">
            <a:spAutoFit/>
          </a:bodyPr>
          <a:lstStyle/>
          <a:p>
            <a:r>
              <a:rPr lang="en-US" sz="2800" dirty="0"/>
              <a:t>	</a:t>
            </a:r>
            <a:r>
              <a:rPr lang="en-US" sz="3200" dirty="0"/>
              <a:t>“We know that the pole now is moving faster than it has for decades, but how often does that happen in the long historical record? We don't have any idea. What we know is what it's doing now is different, and that's always exciting scientifically.”</a:t>
            </a:r>
          </a:p>
          <a:p>
            <a:pPr algn="r"/>
            <a:r>
              <a:rPr lang="en-US" sz="2400" dirty="0"/>
              <a:t>Geoff Reeves, Scientist, Los Alamos National Lab</a:t>
            </a:r>
            <a:endParaRPr lang="en-US" sz="2800" dirty="0"/>
          </a:p>
        </p:txBody>
      </p:sp>
      <p:sp>
        <p:nvSpPr>
          <p:cNvPr id="6" name="Rectangle 5">
            <a:extLst>
              <a:ext uri="{FF2B5EF4-FFF2-40B4-BE49-F238E27FC236}">
                <a16:creationId xmlns:a16="http://schemas.microsoft.com/office/drawing/2014/main" id="{C06D30C1-77A3-4C95-9A70-C655FADAE83D}"/>
              </a:ext>
            </a:extLst>
          </p:cNvPr>
          <p:cNvSpPr/>
          <p:nvPr/>
        </p:nvSpPr>
        <p:spPr>
          <a:xfrm>
            <a:off x="381000" y="3962400"/>
            <a:ext cx="8458200" cy="2369880"/>
          </a:xfrm>
          <a:prstGeom prst="rect">
            <a:avLst/>
          </a:prstGeom>
          <a:solidFill>
            <a:schemeClr val="bg1"/>
          </a:solidFill>
        </p:spPr>
        <p:txBody>
          <a:bodyPr wrap="square">
            <a:spAutoFit/>
          </a:bodyPr>
          <a:lstStyle/>
          <a:p>
            <a:pPr algn="ctr"/>
            <a:r>
              <a:rPr lang="en-US" sz="4000" b="1" dirty="0">
                <a:solidFill>
                  <a:srgbClr val="FFFF00"/>
                </a:solidFill>
              </a:rPr>
              <a:t>ROMANS 8:22</a:t>
            </a:r>
          </a:p>
          <a:p>
            <a:pPr algn="ctr"/>
            <a:r>
              <a:rPr lang="en-US" sz="3600" i="1" dirty="0">
                <a:solidFill>
                  <a:srgbClr val="FFFF00"/>
                </a:solidFill>
              </a:rPr>
              <a:t>For we know that the whole creation </a:t>
            </a:r>
            <a:r>
              <a:rPr lang="en-US" sz="3600" i="1" dirty="0" err="1">
                <a:solidFill>
                  <a:srgbClr val="FFFF00"/>
                </a:solidFill>
              </a:rPr>
              <a:t>groaneth</a:t>
            </a:r>
            <a:r>
              <a:rPr lang="en-US" sz="3600" i="1" dirty="0">
                <a:solidFill>
                  <a:srgbClr val="FFFF00"/>
                </a:solidFill>
              </a:rPr>
              <a:t> and </a:t>
            </a:r>
            <a:r>
              <a:rPr lang="en-US" sz="3600" i="1" dirty="0" err="1">
                <a:solidFill>
                  <a:srgbClr val="FFFF00"/>
                </a:solidFill>
              </a:rPr>
              <a:t>travaileth</a:t>
            </a:r>
            <a:r>
              <a:rPr lang="en-US" sz="3600" i="1" dirty="0">
                <a:solidFill>
                  <a:srgbClr val="FFFF00"/>
                </a:solidFill>
              </a:rPr>
              <a:t> in pain together until now. </a:t>
            </a:r>
          </a:p>
        </p:txBody>
      </p:sp>
    </p:spTree>
    <p:extLst>
      <p:ext uri="{BB962C8B-B14F-4D97-AF65-F5344CB8AC3E}">
        <p14:creationId xmlns:p14="http://schemas.microsoft.com/office/powerpoint/2010/main" val="32788411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4FDCE-A7C2-4A41-832B-FB74E11E4451}"/>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B7ACD52F-492D-4F46-9249-756665FDE635}"/>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84287096-1FA2-45B7-89C5-021A09675187}"/>
              </a:ext>
            </a:extLst>
          </p:cNvPr>
          <p:cNvSpPr>
            <a:spLocks noGrp="1"/>
          </p:cNvSpPr>
          <p:nvPr>
            <p:ph type="sldNum" sz="quarter" idx="12"/>
          </p:nvPr>
        </p:nvSpPr>
        <p:spPr/>
        <p:txBody>
          <a:bodyPr/>
          <a:lstStyle/>
          <a:p>
            <a:fld id="{AC4DAC86-D943-45DC-86D6-56CCD16C63DC}" type="slidenum">
              <a:rPr lang="en-US" smtClean="0"/>
              <a:pPr/>
              <a:t>12</a:t>
            </a:fld>
            <a:endParaRPr lang="en-US"/>
          </a:p>
        </p:txBody>
      </p:sp>
      <p:sp>
        <p:nvSpPr>
          <p:cNvPr id="5" name="Rectangle 4">
            <a:extLst>
              <a:ext uri="{FF2B5EF4-FFF2-40B4-BE49-F238E27FC236}">
                <a16:creationId xmlns:a16="http://schemas.microsoft.com/office/drawing/2014/main" id="{D443D217-04D2-484A-A433-3605F85B3F09}"/>
              </a:ext>
            </a:extLst>
          </p:cNvPr>
          <p:cNvSpPr/>
          <p:nvPr/>
        </p:nvSpPr>
        <p:spPr>
          <a:xfrm>
            <a:off x="304800" y="228601"/>
            <a:ext cx="8610600" cy="5139869"/>
          </a:xfrm>
          <a:prstGeom prst="rect">
            <a:avLst/>
          </a:prstGeom>
        </p:spPr>
        <p:txBody>
          <a:bodyPr wrap="square">
            <a:spAutoFit/>
          </a:bodyPr>
          <a:lstStyle/>
          <a:p>
            <a:r>
              <a:rPr lang="en-US" sz="4000" b="1" dirty="0"/>
              <a:t>A.PROPHET.LIKE.UNTO.MOSES</a:t>
            </a:r>
          </a:p>
          <a:p>
            <a:r>
              <a:rPr lang="en-US" sz="3200" dirty="0"/>
              <a:t>	5 And notice that even nature itself is calling for that day. Nature is groaning. Everything seems to be out of cater… The stars are not in their orbits as they should be, and everything seems to be out of cater. </a:t>
            </a:r>
          </a:p>
          <a:p>
            <a:r>
              <a:rPr lang="en-US" sz="3200" dirty="0"/>
              <a:t>	</a:t>
            </a:r>
            <a:r>
              <a:rPr lang="en-US" sz="3200" dirty="0">
                <a:solidFill>
                  <a:srgbClr val="FFFF00"/>
                </a:solidFill>
              </a:rPr>
              <a:t>It's all waiting, groaning for that day of perfection, when our Lord Jesus shall come and perfect everything that's imperfected. </a:t>
            </a:r>
            <a:r>
              <a:rPr lang="en-US" sz="3200" dirty="0"/>
              <a:t>									     59-1120 </a:t>
            </a:r>
          </a:p>
        </p:txBody>
      </p:sp>
    </p:spTree>
    <p:extLst>
      <p:ext uri="{BB962C8B-B14F-4D97-AF65-F5344CB8AC3E}">
        <p14:creationId xmlns:p14="http://schemas.microsoft.com/office/powerpoint/2010/main" val="202652142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0E7164-EF51-4F30-AFBF-83618C7487A1}"/>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659A3670-D2FF-4E12-8B14-8B818E56BDBF}"/>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108C5348-52D5-4E57-8888-410B0829F2CA}"/>
              </a:ext>
            </a:extLst>
          </p:cNvPr>
          <p:cNvSpPr>
            <a:spLocks noGrp="1"/>
          </p:cNvSpPr>
          <p:nvPr>
            <p:ph type="sldNum" sz="quarter" idx="12"/>
          </p:nvPr>
        </p:nvSpPr>
        <p:spPr/>
        <p:txBody>
          <a:bodyPr/>
          <a:lstStyle/>
          <a:p>
            <a:fld id="{AC4DAC86-D943-45DC-86D6-56CCD16C63DC}" type="slidenum">
              <a:rPr lang="en-US" smtClean="0"/>
              <a:pPr/>
              <a:t>13</a:t>
            </a:fld>
            <a:endParaRPr lang="en-US"/>
          </a:p>
        </p:txBody>
      </p:sp>
      <p:sp>
        <p:nvSpPr>
          <p:cNvPr id="5" name="Rectangle 4">
            <a:extLst>
              <a:ext uri="{FF2B5EF4-FFF2-40B4-BE49-F238E27FC236}">
                <a16:creationId xmlns:a16="http://schemas.microsoft.com/office/drawing/2014/main" id="{E8306226-EB72-4930-9BB6-8A34FD17B48A}"/>
              </a:ext>
            </a:extLst>
          </p:cNvPr>
          <p:cNvSpPr/>
          <p:nvPr/>
        </p:nvSpPr>
        <p:spPr>
          <a:xfrm>
            <a:off x="342900" y="228600"/>
            <a:ext cx="8458200" cy="5632311"/>
          </a:xfrm>
          <a:prstGeom prst="rect">
            <a:avLst/>
          </a:prstGeom>
        </p:spPr>
        <p:txBody>
          <a:bodyPr wrap="square">
            <a:spAutoFit/>
          </a:bodyPr>
          <a:lstStyle/>
          <a:p>
            <a:r>
              <a:rPr lang="en-US" sz="4000" b="1" dirty="0"/>
              <a:t>WATCHMAN.WHAT.OF.THE.NIGHT</a:t>
            </a:r>
          </a:p>
          <a:p>
            <a:r>
              <a:rPr lang="en-US" sz="3200" dirty="0"/>
              <a:t>	30 And men go right on living… look up in the face of God, and deny there is such a thing as hell, and setting on a pot of it. Falling </a:t>
            </a:r>
            <a:r>
              <a:rPr lang="en-US" sz="3200" dirty="0" err="1"/>
              <a:t>volcanics</a:t>
            </a:r>
            <a:r>
              <a:rPr lang="en-US" sz="3200" dirty="0"/>
              <a:t>... And the earth all out of cater... 	Science says the earth, out in the sea, it's becoming more shallow; at the North Pole, it's becoming deeper, because the earth is a spreading out. </a:t>
            </a:r>
            <a:r>
              <a:rPr lang="en-US" sz="3200" dirty="0">
                <a:solidFill>
                  <a:srgbClr val="FFFF00"/>
                </a:solidFill>
              </a:rPr>
              <a:t>Oh, it's just about ready to be delivered. And people see these things...</a:t>
            </a:r>
          </a:p>
          <a:p>
            <a:pPr algn="r"/>
            <a:r>
              <a:rPr lang="en-US" sz="3200" dirty="0"/>
              <a:t>60-0722</a:t>
            </a:r>
          </a:p>
        </p:txBody>
      </p:sp>
    </p:spTree>
    <p:extLst>
      <p:ext uri="{BB962C8B-B14F-4D97-AF65-F5344CB8AC3E}">
        <p14:creationId xmlns:p14="http://schemas.microsoft.com/office/powerpoint/2010/main" val="372801013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22396" b="-340"/>
          <a:stretch/>
        </p:blipFill>
        <p:spPr>
          <a:xfrm>
            <a:off x="-1328058" y="32657"/>
            <a:ext cx="7674429" cy="3213100"/>
          </a:xfrm>
          <a:prstGeom prst="rect">
            <a:avLst/>
          </a:prstGeom>
        </p:spPr>
      </p:pic>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14</a:t>
            </a:fld>
            <a:endParaRPr lang="en-US"/>
          </a:p>
        </p:txBody>
      </p:sp>
      <p:sp>
        <p:nvSpPr>
          <p:cNvPr id="5" name="Rectangle 4"/>
          <p:cNvSpPr/>
          <p:nvPr/>
        </p:nvSpPr>
        <p:spPr>
          <a:xfrm>
            <a:off x="304800" y="533400"/>
            <a:ext cx="8534400" cy="5509201"/>
          </a:xfrm>
          <a:prstGeom prst="rect">
            <a:avLst/>
          </a:prstGeom>
        </p:spPr>
        <p:txBody>
          <a:bodyPr wrap="square">
            <a:spAutoFit/>
          </a:bodyPr>
          <a:lstStyle/>
          <a:p>
            <a:r>
              <a:rPr lang="en-US" sz="3600" b="1" dirty="0">
                <a:solidFill>
                  <a:srgbClr val="FFFF00"/>
                </a:solidFill>
              </a:rPr>
              <a:t>			Knowledge: </a:t>
            </a:r>
            <a:r>
              <a:rPr lang="en-US" sz="2800" dirty="0"/>
              <a:t>(Heb.) </a:t>
            </a:r>
            <a:r>
              <a:rPr lang="en-US" sz="2800" dirty="0" err="1"/>
              <a:t>da'ath</a:t>
            </a:r>
            <a:endParaRPr lang="en-US" sz="2800" dirty="0"/>
          </a:p>
          <a:p>
            <a:r>
              <a:rPr lang="en-US" sz="2800" dirty="0"/>
              <a:t>				Perception, skill, discernment, </a:t>
            </a:r>
          </a:p>
          <a:p>
            <a:r>
              <a:rPr lang="en-US" sz="2800" dirty="0"/>
              <a:t>				understanding, and wisdom.</a:t>
            </a:r>
          </a:p>
          <a:p>
            <a:endParaRPr lang="en-US" sz="2800" dirty="0"/>
          </a:p>
          <a:p>
            <a:r>
              <a:rPr lang="en-US" sz="3600" b="1" dirty="0"/>
              <a:t>HOSEA 4:6-7</a:t>
            </a:r>
            <a:endParaRPr lang="en-US" sz="2400" i="1" dirty="0"/>
          </a:p>
          <a:p>
            <a:r>
              <a:rPr lang="en-US" sz="2800" i="1" dirty="0"/>
              <a:t>	My people are destroyed for lack of knowledge: </a:t>
            </a:r>
            <a:r>
              <a:rPr lang="en-US" sz="2800" dirty="0"/>
              <a:t>(discernment, understanding) </a:t>
            </a:r>
            <a:r>
              <a:rPr lang="en-US" sz="2800" i="1" dirty="0"/>
              <a:t>because thou hast rejected knowledge, I will also reject thee, that thou shalt be no priest to me: seeing thou hast forgotten the law of thy God, I will also forget thy children. 7 As they were increased, so they sinned against me: therefore will I change their glory into shame</a:t>
            </a:r>
            <a:r>
              <a:rPr lang="en-US" sz="2400" i="1" dirty="0"/>
              <a:t>.</a:t>
            </a:r>
            <a:endParaRPr lang="en-US" i="1" dirty="0"/>
          </a:p>
        </p:txBody>
      </p:sp>
    </p:spTree>
    <p:extLst>
      <p:ext uri="{BB962C8B-B14F-4D97-AF65-F5344CB8AC3E}">
        <p14:creationId xmlns:p14="http://schemas.microsoft.com/office/powerpoint/2010/main" val="340609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15</a:t>
            </a:fld>
            <a:endParaRPr lang="en-US"/>
          </a:p>
        </p:txBody>
      </p:sp>
      <p:sp>
        <p:nvSpPr>
          <p:cNvPr id="5" name="Rectangle 4"/>
          <p:cNvSpPr/>
          <p:nvPr/>
        </p:nvSpPr>
        <p:spPr>
          <a:xfrm>
            <a:off x="190500" y="30480"/>
            <a:ext cx="8763000" cy="6063198"/>
          </a:xfrm>
          <a:prstGeom prst="rect">
            <a:avLst/>
          </a:prstGeom>
        </p:spPr>
        <p:txBody>
          <a:bodyPr wrap="square">
            <a:spAutoFit/>
          </a:bodyPr>
          <a:lstStyle/>
          <a:p>
            <a:r>
              <a:rPr lang="en-US" sz="4000" b="1" dirty="0"/>
              <a:t>FAITH.IS.THE.SUBSTANCE</a:t>
            </a:r>
          </a:p>
          <a:p>
            <a:r>
              <a:rPr lang="en-US" sz="3200" dirty="0"/>
              <a:t>	15 This day that we're living in, it's such a day of unsettled peace and unsettled rest everywhere. </a:t>
            </a:r>
            <a:r>
              <a:rPr lang="en-US" sz="3200" dirty="0">
                <a:solidFill>
                  <a:srgbClr val="FFFF00"/>
                </a:solidFill>
              </a:rPr>
              <a:t>People are running to-and-fro seeking whatever they may seek. </a:t>
            </a:r>
            <a:r>
              <a:rPr lang="en-US" sz="3200" dirty="0"/>
              <a:t>Most anybody can get a following. No matter what they teach or think, somebody will listen to them. And it's a day that the prophets spoke of.</a:t>
            </a:r>
          </a:p>
          <a:p>
            <a:r>
              <a:rPr lang="en-US" sz="3200" dirty="0"/>
              <a:t>	</a:t>
            </a:r>
            <a:r>
              <a:rPr lang="en-US" sz="3200" dirty="0">
                <a:solidFill>
                  <a:srgbClr val="FFFF00"/>
                </a:solidFill>
              </a:rPr>
              <a:t> …I think real true ministers of the Gospel ought to be up and going, ought to be giving the people the right things: meat in due season.</a:t>
            </a:r>
          </a:p>
          <a:p>
            <a:pPr algn="r"/>
            <a:r>
              <a:rPr lang="en-US" sz="2800" dirty="0"/>
              <a:t>47-0412 </a:t>
            </a:r>
          </a:p>
        </p:txBody>
      </p:sp>
    </p:spTree>
    <p:extLst>
      <p:ext uri="{BB962C8B-B14F-4D97-AF65-F5344CB8AC3E}">
        <p14:creationId xmlns:p14="http://schemas.microsoft.com/office/powerpoint/2010/main" val="8174163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A0CC5-795B-437A-A94A-AEB3F6126850}"/>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26A99342-979A-4EAB-82F8-1B838A9F2638}"/>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98C556C3-1906-4B2F-8A0D-C24E50CECB65}"/>
              </a:ext>
            </a:extLst>
          </p:cNvPr>
          <p:cNvSpPr>
            <a:spLocks noGrp="1"/>
          </p:cNvSpPr>
          <p:nvPr>
            <p:ph type="sldNum" sz="quarter" idx="12"/>
          </p:nvPr>
        </p:nvSpPr>
        <p:spPr/>
        <p:txBody>
          <a:bodyPr/>
          <a:lstStyle/>
          <a:p>
            <a:fld id="{AC4DAC86-D943-45DC-86D6-56CCD16C63DC}" type="slidenum">
              <a:rPr lang="en-US" smtClean="0"/>
              <a:pPr/>
              <a:t>16</a:t>
            </a:fld>
            <a:endParaRPr lang="en-US"/>
          </a:p>
        </p:txBody>
      </p:sp>
      <p:pic>
        <p:nvPicPr>
          <p:cNvPr id="5" name="Picture 4">
            <a:extLst>
              <a:ext uri="{FF2B5EF4-FFF2-40B4-BE49-F238E27FC236}">
                <a16:creationId xmlns:a16="http://schemas.microsoft.com/office/drawing/2014/main" id="{610579D4-87CC-4DE5-B354-BF06750218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572" y="304800"/>
            <a:ext cx="9071428" cy="3810000"/>
          </a:xfrm>
          <a:prstGeom prst="rect">
            <a:avLst/>
          </a:prstGeom>
          <a:ln>
            <a:noFill/>
          </a:ln>
          <a:effectLst>
            <a:softEdge rad="112500"/>
          </a:effectLst>
        </p:spPr>
      </p:pic>
      <p:sp>
        <p:nvSpPr>
          <p:cNvPr id="6" name="Rectangle 5">
            <a:extLst>
              <a:ext uri="{FF2B5EF4-FFF2-40B4-BE49-F238E27FC236}">
                <a16:creationId xmlns:a16="http://schemas.microsoft.com/office/drawing/2014/main" id="{DC33E5D2-4E25-4496-9A92-5BB24DA9FF43}"/>
              </a:ext>
            </a:extLst>
          </p:cNvPr>
          <p:cNvSpPr/>
          <p:nvPr/>
        </p:nvSpPr>
        <p:spPr>
          <a:xfrm>
            <a:off x="152400" y="2799467"/>
            <a:ext cx="8839200" cy="400110"/>
          </a:xfrm>
          <a:prstGeom prst="rect">
            <a:avLst/>
          </a:prstGeom>
          <a:solidFill>
            <a:schemeClr val="bg1"/>
          </a:solidFill>
        </p:spPr>
        <p:txBody>
          <a:bodyPr wrap="square">
            <a:spAutoFit/>
          </a:bodyPr>
          <a:lstStyle/>
          <a:p>
            <a:endParaRPr lang="en-US" sz="2000" dirty="0"/>
          </a:p>
        </p:txBody>
      </p:sp>
    </p:spTree>
    <p:extLst>
      <p:ext uri="{BB962C8B-B14F-4D97-AF65-F5344CB8AC3E}">
        <p14:creationId xmlns:p14="http://schemas.microsoft.com/office/powerpoint/2010/main" val="53873092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17</a:t>
            </a:fld>
            <a:endParaRPr lang="en-US"/>
          </a:p>
        </p:txBody>
      </p:sp>
      <p:sp>
        <p:nvSpPr>
          <p:cNvPr id="5" name="Rectangle 4"/>
          <p:cNvSpPr/>
          <p:nvPr/>
        </p:nvSpPr>
        <p:spPr>
          <a:xfrm>
            <a:off x="228600" y="152401"/>
            <a:ext cx="8686800" cy="4893648"/>
          </a:xfrm>
          <a:prstGeom prst="rect">
            <a:avLst/>
          </a:prstGeom>
        </p:spPr>
        <p:txBody>
          <a:bodyPr wrap="square">
            <a:spAutoFit/>
          </a:bodyPr>
          <a:lstStyle/>
          <a:p>
            <a:r>
              <a:rPr lang="en-US" sz="4400" i="1" dirty="0">
                <a:solidFill>
                  <a:srgbClr val="FFFF00"/>
                </a:solidFill>
              </a:rPr>
              <a:t>1. Immorality </a:t>
            </a:r>
            <a:r>
              <a:rPr lang="en-US" sz="3600" b="1" dirty="0"/>
              <a:t>THE.FLASHING.RED.LIGHT</a:t>
            </a:r>
          </a:p>
          <a:p>
            <a:r>
              <a:rPr lang="en-US" sz="2800" dirty="0"/>
              <a:t>	191 The infallible Voice of Jesus Christ warned us to watch the days of Noah and compare it with the day that we live. And then when we seen those things happen, women becoming fair, and sons of God taking them, and how these things would be, then we know that that generation would see the Coming of the Lord. </a:t>
            </a:r>
            <a:r>
              <a:rPr lang="en-US" sz="2800" dirty="0">
                <a:solidFill>
                  <a:srgbClr val="FFFF00"/>
                </a:solidFill>
              </a:rPr>
              <a:t>Then, we know the flashing light, His coming is near.</a:t>
            </a:r>
          </a:p>
          <a:p>
            <a:pPr algn="r"/>
            <a:r>
              <a:rPr lang="en-US" sz="2800" dirty="0"/>
              <a:t>63-0623</a:t>
            </a:r>
          </a:p>
        </p:txBody>
      </p:sp>
    </p:spTree>
    <p:extLst>
      <p:ext uri="{BB962C8B-B14F-4D97-AF65-F5344CB8AC3E}">
        <p14:creationId xmlns:p14="http://schemas.microsoft.com/office/powerpoint/2010/main" val="91716807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228600"/>
            <a:ext cx="6781800" cy="6421066"/>
          </a:xfrm>
          <a:prstGeom prst="rect">
            <a:avLst/>
          </a:prstGeom>
        </p:spPr>
      </p:pic>
    </p:spTree>
    <p:extLst>
      <p:ext uri="{BB962C8B-B14F-4D97-AF65-F5344CB8AC3E}">
        <p14:creationId xmlns:p14="http://schemas.microsoft.com/office/powerpoint/2010/main" val="272759381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19</a:t>
            </a:fld>
            <a:endParaRPr lang="en-US"/>
          </a:p>
        </p:txBody>
      </p:sp>
      <p:sp>
        <p:nvSpPr>
          <p:cNvPr id="5" name="TextBox 4"/>
          <p:cNvSpPr txBox="1"/>
          <p:nvPr/>
        </p:nvSpPr>
        <p:spPr>
          <a:xfrm>
            <a:off x="5105400" y="304800"/>
            <a:ext cx="3688609" cy="1969770"/>
          </a:xfrm>
          <a:prstGeom prst="rect">
            <a:avLst/>
          </a:prstGeom>
          <a:noFill/>
        </p:spPr>
        <p:txBody>
          <a:bodyPr wrap="none" rtlCol="0">
            <a:spAutoFit/>
          </a:bodyPr>
          <a:lstStyle/>
          <a:p>
            <a:r>
              <a:rPr lang="en-US" sz="6600" i="1" dirty="0">
                <a:solidFill>
                  <a:srgbClr val="FFFF00"/>
                </a:solidFill>
              </a:rPr>
              <a:t>2. Greed</a:t>
            </a:r>
          </a:p>
          <a:p>
            <a:r>
              <a:rPr lang="en-US" sz="2800" dirty="0"/>
              <a:t>Financial Realities</a:t>
            </a:r>
          </a:p>
          <a:p>
            <a:r>
              <a:rPr lang="en-US" sz="2800" dirty="0"/>
              <a:t>In a Declining America</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20"/>
            <a:ext cx="4991100" cy="4114800"/>
          </a:xfrm>
          <a:prstGeom prst="rect">
            <a:avLst/>
          </a:prstGeom>
          <a:effectLst>
            <a:softEdge rad="127000"/>
          </a:effectLst>
        </p:spPr>
      </p:pic>
    </p:spTree>
    <p:extLst>
      <p:ext uri="{BB962C8B-B14F-4D97-AF65-F5344CB8AC3E}">
        <p14:creationId xmlns:p14="http://schemas.microsoft.com/office/powerpoint/2010/main" val="22348489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a:t>
            </a:fld>
            <a:endParaRPr lang="en-US"/>
          </a:p>
        </p:txBody>
      </p:sp>
      <p:sp>
        <p:nvSpPr>
          <p:cNvPr id="5" name="Rectangle 4"/>
          <p:cNvSpPr/>
          <p:nvPr/>
        </p:nvSpPr>
        <p:spPr>
          <a:xfrm>
            <a:off x="342900" y="106045"/>
            <a:ext cx="8458200" cy="5139869"/>
          </a:xfrm>
          <a:prstGeom prst="rect">
            <a:avLst/>
          </a:prstGeom>
        </p:spPr>
        <p:txBody>
          <a:bodyPr wrap="square">
            <a:spAutoFit/>
          </a:bodyPr>
          <a:lstStyle/>
          <a:p>
            <a:r>
              <a:rPr lang="en-US" sz="4000" b="1" dirty="0"/>
              <a:t>WORLD.IS.FALLING.APART</a:t>
            </a:r>
          </a:p>
          <a:p>
            <a:r>
              <a:rPr lang="en-US" sz="3200" dirty="0"/>
              <a:t>	61  Every so often the world gets in such a chaotic condition until there is nothing can help it. We've had this several times, these preludes. And we find that each time when it meets this condition, it causes people to start praying. </a:t>
            </a:r>
          </a:p>
          <a:p>
            <a:r>
              <a:rPr lang="en-US" sz="3200" dirty="0"/>
              <a:t>	And they feel that everything has played itself out, as all of our systems and everything that we have, play itself to the end. It did that in the antediluvian world... </a:t>
            </a:r>
          </a:p>
        </p:txBody>
      </p:sp>
    </p:spTree>
    <p:extLst>
      <p:ext uri="{BB962C8B-B14F-4D97-AF65-F5344CB8AC3E}">
        <p14:creationId xmlns:p14="http://schemas.microsoft.com/office/powerpoint/2010/main" val="171235370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20</a:t>
            </a:fld>
            <a:endParaRPr lang="en-US"/>
          </a:p>
        </p:txBody>
      </p:sp>
      <p:sp>
        <p:nvSpPr>
          <p:cNvPr id="5" name="Rectangle 4"/>
          <p:cNvSpPr/>
          <p:nvPr/>
        </p:nvSpPr>
        <p:spPr>
          <a:xfrm>
            <a:off x="152400" y="14605"/>
            <a:ext cx="8915400" cy="6063198"/>
          </a:xfrm>
          <a:prstGeom prst="rect">
            <a:avLst/>
          </a:prstGeom>
        </p:spPr>
        <p:txBody>
          <a:bodyPr wrap="square">
            <a:spAutoFit/>
          </a:bodyPr>
          <a:lstStyle/>
          <a:p>
            <a:r>
              <a:rPr lang="en-US" sz="4000" b="1" dirty="0"/>
              <a:t>THE.TRUE.EASTER.SEAL</a:t>
            </a:r>
          </a:p>
          <a:p>
            <a:r>
              <a:rPr lang="en-US" sz="3200" dirty="0"/>
              <a:t>	84 We find that greed in church, and in politics, and national affairs… look what's happened down there now in Africa; not only there, but all over the world everywhere... this is all they have, is right here on earth, or, they live that way.</a:t>
            </a:r>
          </a:p>
          <a:p>
            <a:r>
              <a:rPr lang="en-US" sz="3200" dirty="0"/>
              <a:t>	If this was all I had, I'd be a miserable person. </a:t>
            </a:r>
            <a:r>
              <a:rPr lang="en-US" sz="3200" dirty="0">
                <a:solidFill>
                  <a:srgbClr val="FFFF00"/>
                </a:solidFill>
              </a:rPr>
              <a:t>I'm looking for a City whose Builder and Maker is God. There's where we lay our treasures up, for that purpose.</a:t>
            </a:r>
          </a:p>
          <a:p>
            <a:pPr algn="r"/>
            <a:r>
              <a:rPr lang="en-US" sz="2800" dirty="0"/>
              <a:t>61-0402 </a:t>
            </a:r>
          </a:p>
        </p:txBody>
      </p:sp>
    </p:spTree>
    <p:extLst>
      <p:ext uri="{BB962C8B-B14F-4D97-AF65-F5344CB8AC3E}">
        <p14:creationId xmlns:p14="http://schemas.microsoft.com/office/powerpoint/2010/main" val="160102371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1104B-4E17-43A0-8D15-90B39C9B0910}"/>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AF97E34E-9C19-4A03-8197-E9AFAE416BA5}"/>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D217B6B4-AD37-407E-9489-B1595724F98F}"/>
              </a:ext>
            </a:extLst>
          </p:cNvPr>
          <p:cNvSpPr>
            <a:spLocks noGrp="1"/>
          </p:cNvSpPr>
          <p:nvPr>
            <p:ph type="sldNum" sz="quarter" idx="12"/>
          </p:nvPr>
        </p:nvSpPr>
        <p:spPr/>
        <p:txBody>
          <a:bodyPr/>
          <a:lstStyle/>
          <a:p>
            <a:fld id="{AC4DAC86-D943-45DC-86D6-56CCD16C63DC}" type="slidenum">
              <a:rPr lang="en-US" smtClean="0"/>
              <a:pPr/>
              <a:t>21</a:t>
            </a:fld>
            <a:endParaRPr lang="en-US"/>
          </a:p>
        </p:txBody>
      </p:sp>
      <p:sp>
        <p:nvSpPr>
          <p:cNvPr id="5" name="Rectangle 4">
            <a:extLst>
              <a:ext uri="{FF2B5EF4-FFF2-40B4-BE49-F238E27FC236}">
                <a16:creationId xmlns:a16="http://schemas.microsoft.com/office/drawing/2014/main" id="{7CDAF8D4-0A1A-4124-9557-D1C926685918}"/>
              </a:ext>
            </a:extLst>
          </p:cNvPr>
          <p:cNvSpPr/>
          <p:nvPr/>
        </p:nvSpPr>
        <p:spPr>
          <a:xfrm>
            <a:off x="152400" y="0"/>
            <a:ext cx="8763000" cy="6463308"/>
          </a:xfrm>
          <a:prstGeom prst="rect">
            <a:avLst/>
          </a:prstGeom>
          <a:solidFill>
            <a:schemeClr val="bg1"/>
          </a:solidFill>
        </p:spPr>
        <p:txBody>
          <a:bodyPr wrap="square">
            <a:spAutoFit/>
          </a:bodyPr>
          <a:lstStyle/>
          <a:p>
            <a:r>
              <a:rPr lang="en-US" sz="6600" i="1" dirty="0">
                <a:solidFill>
                  <a:srgbClr val="FFFF00"/>
                </a:solidFill>
              </a:rPr>
              <a:t>3. Knowledge</a:t>
            </a:r>
          </a:p>
          <a:p>
            <a:r>
              <a:rPr lang="en-US" sz="3600" b="1" dirty="0"/>
              <a:t>DANIEL 12:4</a:t>
            </a:r>
          </a:p>
          <a:p>
            <a:r>
              <a:rPr lang="en-US" sz="2800" dirty="0"/>
              <a:t>	</a:t>
            </a:r>
            <a:r>
              <a:rPr lang="en-US" sz="2800" i="1" dirty="0"/>
              <a:t>But thou, O Daniel, shut up the words, and seal the book, even to the time of the end: many shall run to and </a:t>
            </a:r>
            <a:r>
              <a:rPr lang="en-US" sz="2800" i="1" dirty="0" err="1"/>
              <a:t>fro</a:t>
            </a:r>
            <a:r>
              <a:rPr lang="en-US" sz="2800" i="1" dirty="0"/>
              <a:t>, and knowledge shall be increased.</a:t>
            </a:r>
          </a:p>
          <a:p>
            <a:endParaRPr lang="en-US" sz="2800" dirty="0"/>
          </a:p>
          <a:p>
            <a:r>
              <a:rPr lang="en-US" sz="4000" b="1" dirty="0"/>
              <a:t>A.SUPER.SIGN</a:t>
            </a:r>
          </a:p>
          <a:p>
            <a:r>
              <a:rPr lang="en-US" sz="3200" dirty="0"/>
              <a:t>	67 Right here in the last fifty years, he's come from a horse and buggy, to a jet or a rocket. Why? Bible said they would "run to and </a:t>
            </a:r>
            <a:r>
              <a:rPr lang="en-US" sz="3200" dirty="0" err="1"/>
              <a:t>fro</a:t>
            </a:r>
            <a:r>
              <a:rPr lang="en-US" sz="3200" dirty="0"/>
              <a:t>" in these last days, </a:t>
            </a:r>
            <a:r>
              <a:rPr lang="en-US" sz="3200" i="1" dirty="0"/>
              <a:t>"and knowledge shall increase."</a:t>
            </a:r>
            <a:r>
              <a:rPr lang="en-US" sz="3200" dirty="0"/>
              <a:t> </a:t>
            </a:r>
            <a:r>
              <a:rPr lang="en-US" sz="3200" dirty="0">
                <a:solidFill>
                  <a:srgbClr val="FFFF00"/>
                </a:solidFill>
              </a:rPr>
              <a:t>It's a sign of the end time.	</a:t>
            </a:r>
            <a:r>
              <a:rPr lang="en-US" sz="2800" dirty="0">
                <a:solidFill>
                  <a:srgbClr val="FFFF00"/>
                </a:solidFill>
              </a:rPr>
              <a:t>          </a:t>
            </a:r>
            <a:r>
              <a:rPr lang="en-US" sz="2800" dirty="0"/>
              <a:t>62-0708 </a:t>
            </a:r>
          </a:p>
        </p:txBody>
      </p:sp>
    </p:spTree>
    <p:extLst>
      <p:ext uri="{BB962C8B-B14F-4D97-AF65-F5344CB8AC3E}">
        <p14:creationId xmlns:p14="http://schemas.microsoft.com/office/powerpoint/2010/main" val="285526353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D103C7-4CEE-4731-91A3-0425E7AD6BA7}"/>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859CE255-4327-4128-ACC3-F58FEA5ABBCC}"/>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BD855F36-B6F5-4AB4-B440-A47F6E3DAC94}"/>
              </a:ext>
            </a:extLst>
          </p:cNvPr>
          <p:cNvSpPr>
            <a:spLocks noGrp="1"/>
          </p:cNvSpPr>
          <p:nvPr>
            <p:ph type="sldNum" sz="quarter" idx="12"/>
          </p:nvPr>
        </p:nvSpPr>
        <p:spPr/>
        <p:txBody>
          <a:bodyPr/>
          <a:lstStyle/>
          <a:p>
            <a:fld id="{AC4DAC86-D943-45DC-86D6-56CCD16C63DC}" type="slidenum">
              <a:rPr lang="en-US" smtClean="0"/>
              <a:pPr/>
              <a:t>22</a:t>
            </a:fld>
            <a:endParaRPr lang="en-US"/>
          </a:p>
        </p:txBody>
      </p:sp>
      <p:pic>
        <p:nvPicPr>
          <p:cNvPr id="5" name="Picture 4">
            <a:extLst>
              <a:ext uri="{FF2B5EF4-FFF2-40B4-BE49-F238E27FC236}">
                <a16:creationId xmlns:a16="http://schemas.microsoft.com/office/drawing/2014/main" id="{73C52FE8-0CFA-4636-B208-0BD1D3323837}"/>
              </a:ext>
            </a:extLst>
          </p:cNvPr>
          <p:cNvPicPr>
            <a:picLocks noChangeAspect="1"/>
          </p:cNvPicPr>
          <p:nvPr/>
        </p:nvPicPr>
        <p:blipFill>
          <a:blip r:embed="rId2"/>
          <a:stretch>
            <a:fillRect/>
          </a:stretch>
        </p:blipFill>
        <p:spPr>
          <a:xfrm>
            <a:off x="279020" y="304800"/>
            <a:ext cx="8562848" cy="5334000"/>
          </a:xfrm>
          <a:prstGeom prst="rect">
            <a:avLst/>
          </a:prstGeom>
        </p:spPr>
      </p:pic>
    </p:spTree>
    <p:extLst>
      <p:ext uri="{BB962C8B-B14F-4D97-AF65-F5344CB8AC3E}">
        <p14:creationId xmlns:p14="http://schemas.microsoft.com/office/powerpoint/2010/main" val="401559024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23</a:t>
            </a:fld>
            <a:endParaRPr lang="en-US"/>
          </a:p>
        </p:txBody>
      </p:sp>
      <p:sp>
        <p:nvSpPr>
          <p:cNvPr id="5" name="Rectangle 4"/>
          <p:cNvSpPr/>
          <p:nvPr/>
        </p:nvSpPr>
        <p:spPr>
          <a:xfrm>
            <a:off x="228600" y="152400"/>
            <a:ext cx="8610600" cy="6063198"/>
          </a:xfrm>
          <a:prstGeom prst="rect">
            <a:avLst/>
          </a:prstGeom>
        </p:spPr>
        <p:txBody>
          <a:bodyPr wrap="square">
            <a:spAutoFit/>
          </a:bodyPr>
          <a:lstStyle/>
          <a:p>
            <a:r>
              <a:rPr lang="en-US" sz="4000" b="1" dirty="0"/>
              <a:t>THE.JUNCTION.TIME</a:t>
            </a:r>
          </a:p>
          <a:p>
            <a:r>
              <a:rPr lang="en-US" sz="3200" dirty="0"/>
              <a:t>	31  Now, the prophets prophesied of things. They didn't know what they were talking about. They just said them, didn't understand. Daniel said he couldn't understand, but he just wrote it out, because it wasn't for his day. </a:t>
            </a:r>
            <a:r>
              <a:rPr lang="en-US" sz="3200" dirty="0">
                <a:solidFill>
                  <a:srgbClr val="FFFF00"/>
                </a:solidFill>
              </a:rPr>
              <a:t>The Angel told him to close up the book until the end time. </a:t>
            </a:r>
            <a:r>
              <a:rPr lang="en-US" sz="3200" dirty="0"/>
              <a:t>Many would run to and fro, and knowledge increase, and at that time he'd stand in his lot at the end of the time, and all these things would take place. </a:t>
            </a:r>
          </a:p>
          <a:p>
            <a:pPr algn="r"/>
            <a:r>
              <a:rPr lang="en-US" sz="2800" dirty="0"/>
              <a:t>56-0122 </a:t>
            </a:r>
          </a:p>
        </p:txBody>
      </p:sp>
    </p:spTree>
    <p:extLst>
      <p:ext uri="{BB962C8B-B14F-4D97-AF65-F5344CB8AC3E}">
        <p14:creationId xmlns:p14="http://schemas.microsoft.com/office/powerpoint/2010/main" val="189031981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9706D-B814-4BCB-9FC5-9C2C63057BF2}"/>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1F078ACF-5D41-4441-ACE5-07194060EFD5}"/>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FED8B137-4B1E-4A0A-A538-62C4B4B2FBA7}"/>
              </a:ext>
            </a:extLst>
          </p:cNvPr>
          <p:cNvSpPr>
            <a:spLocks noGrp="1"/>
          </p:cNvSpPr>
          <p:nvPr>
            <p:ph type="sldNum" sz="quarter" idx="12"/>
          </p:nvPr>
        </p:nvSpPr>
        <p:spPr/>
        <p:txBody>
          <a:bodyPr/>
          <a:lstStyle/>
          <a:p>
            <a:fld id="{AC4DAC86-D943-45DC-86D6-56CCD16C63DC}" type="slidenum">
              <a:rPr lang="en-US" smtClean="0"/>
              <a:pPr/>
              <a:t>24</a:t>
            </a:fld>
            <a:endParaRPr lang="en-US"/>
          </a:p>
        </p:txBody>
      </p:sp>
      <p:pic>
        <p:nvPicPr>
          <p:cNvPr id="2050" name="Picture 2" descr="Related image">
            <a:extLst>
              <a:ext uri="{FF2B5EF4-FFF2-40B4-BE49-F238E27FC236}">
                <a16:creationId xmlns:a16="http://schemas.microsoft.com/office/drawing/2014/main" id="{56F680C4-923D-4821-91BA-DC07683056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7113"/>
            <a:ext cx="9144000"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4424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209366-1F20-4BA1-8EBF-18A3EEA3DA8F}"/>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5E1BC256-4354-423D-8B34-4E1C98ED1674}"/>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D8086E75-5889-49E7-8FB1-EA1E75175C5E}"/>
              </a:ext>
            </a:extLst>
          </p:cNvPr>
          <p:cNvSpPr>
            <a:spLocks noGrp="1"/>
          </p:cNvSpPr>
          <p:nvPr>
            <p:ph type="sldNum" sz="quarter" idx="12"/>
          </p:nvPr>
        </p:nvSpPr>
        <p:spPr/>
        <p:txBody>
          <a:bodyPr/>
          <a:lstStyle/>
          <a:p>
            <a:fld id="{AC4DAC86-D943-45DC-86D6-56CCD16C63DC}" type="slidenum">
              <a:rPr lang="en-US" smtClean="0"/>
              <a:pPr/>
              <a:t>25</a:t>
            </a:fld>
            <a:endParaRPr lang="en-US"/>
          </a:p>
        </p:txBody>
      </p:sp>
      <p:sp>
        <p:nvSpPr>
          <p:cNvPr id="5" name="Rectangle 4">
            <a:extLst>
              <a:ext uri="{FF2B5EF4-FFF2-40B4-BE49-F238E27FC236}">
                <a16:creationId xmlns:a16="http://schemas.microsoft.com/office/drawing/2014/main" id="{972A1FAC-1B9F-4023-8AAC-49BDA71E79E5}"/>
              </a:ext>
            </a:extLst>
          </p:cNvPr>
          <p:cNvSpPr/>
          <p:nvPr/>
        </p:nvSpPr>
        <p:spPr>
          <a:xfrm>
            <a:off x="266700" y="151130"/>
            <a:ext cx="8610600" cy="5632311"/>
          </a:xfrm>
          <a:prstGeom prst="rect">
            <a:avLst/>
          </a:prstGeom>
        </p:spPr>
        <p:txBody>
          <a:bodyPr wrap="square">
            <a:spAutoFit/>
          </a:bodyPr>
          <a:lstStyle/>
          <a:p>
            <a:r>
              <a:rPr lang="en-US" sz="4000" b="1" dirty="0"/>
              <a:t>I.WAS.NOT.DISOBEDIENT</a:t>
            </a:r>
          </a:p>
          <a:p>
            <a:r>
              <a:rPr lang="en-US" sz="3200" dirty="0"/>
              <a:t>	 We realize that in the garden of Eden when they tasted the tree of knowledge, they broke off relationship with the Tree of Life. And since then man has went after knowledge and destroys himself every time he bites from the tree: gun powder, automobiles, and now an atomic bomb. Knowledge, knowledge... </a:t>
            </a:r>
          </a:p>
          <a:p>
            <a:r>
              <a:rPr lang="en-US" sz="3200" dirty="0"/>
              <a:t>	Truly the prophet Daniel said, </a:t>
            </a:r>
            <a:r>
              <a:rPr lang="en-US" sz="3200" i="1" dirty="0"/>
              <a:t>"They'll run to and </a:t>
            </a:r>
            <a:r>
              <a:rPr lang="en-US" sz="3200" i="1" dirty="0" err="1"/>
              <a:t>fro</a:t>
            </a:r>
            <a:r>
              <a:rPr lang="en-US" sz="3200" i="1" dirty="0"/>
              <a:t>, and knowledge shall increase.“</a:t>
            </a:r>
          </a:p>
          <a:p>
            <a:pPr algn="r"/>
            <a:r>
              <a:rPr lang="en-US" sz="3200" dirty="0"/>
              <a:t>49-0718</a:t>
            </a:r>
          </a:p>
        </p:txBody>
      </p:sp>
    </p:spTree>
    <p:extLst>
      <p:ext uri="{BB962C8B-B14F-4D97-AF65-F5344CB8AC3E}">
        <p14:creationId xmlns:p14="http://schemas.microsoft.com/office/powerpoint/2010/main" val="365701043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02/06/2019</a:t>
            </a:r>
          </a:p>
        </p:txBody>
      </p:sp>
      <p:sp>
        <p:nvSpPr>
          <p:cNvPr id="4" name="Footer Placeholder 3"/>
          <p:cNvSpPr>
            <a:spLocks noGrp="1"/>
          </p:cNvSpPr>
          <p:nvPr>
            <p:ph type="ftr" sz="quarter" idx="11"/>
          </p:nvPr>
        </p:nvSpPr>
        <p:spPr/>
        <p:txBody>
          <a:bodyPr/>
          <a:lstStyle/>
          <a:p>
            <a:r>
              <a:rPr lang="en-US"/>
              <a:t>Knowledge Shall Increase </a:t>
            </a:r>
          </a:p>
        </p:txBody>
      </p:sp>
      <p:sp>
        <p:nvSpPr>
          <p:cNvPr id="5" name="Slide Number Placeholder 4"/>
          <p:cNvSpPr>
            <a:spLocks noGrp="1"/>
          </p:cNvSpPr>
          <p:nvPr>
            <p:ph type="sldNum" sz="quarter" idx="12"/>
          </p:nvPr>
        </p:nvSpPr>
        <p:spPr/>
        <p:txBody>
          <a:bodyPr/>
          <a:lstStyle/>
          <a:p>
            <a:fld id="{AC4DAC86-D943-45DC-86D6-56CCD16C63DC}" type="slidenum">
              <a:rPr lang="en-US" smtClean="0"/>
              <a:pPr/>
              <a:t>26</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600" y="76200"/>
            <a:ext cx="8534400" cy="1827073"/>
          </a:xfrm>
          <a:prstGeom prst="rect">
            <a:avLst/>
          </a:prstGeom>
        </p:spPr>
      </p:pic>
      <p:sp>
        <p:nvSpPr>
          <p:cNvPr id="2" name="Rectangle 1"/>
          <p:cNvSpPr/>
          <p:nvPr/>
        </p:nvSpPr>
        <p:spPr>
          <a:xfrm>
            <a:off x="228600" y="2209800"/>
            <a:ext cx="8763000" cy="3908762"/>
          </a:xfrm>
          <a:prstGeom prst="rect">
            <a:avLst/>
          </a:prstGeom>
        </p:spPr>
        <p:txBody>
          <a:bodyPr wrap="square">
            <a:spAutoFit/>
          </a:bodyPr>
          <a:lstStyle/>
          <a:p>
            <a:r>
              <a:rPr lang="en-US" sz="3200" b="1" dirty="0"/>
              <a:t>DANIEL 12:1-13</a:t>
            </a:r>
          </a:p>
          <a:p>
            <a:r>
              <a:rPr lang="en-US" sz="2400" i="1" dirty="0"/>
              <a:t>	1And at that time shall Michael stand up, the great prince which </a:t>
            </a:r>
            <a:r>
              <a:rPr lang="en-US" sz="2400" i="1" dirty="0" err="1"/>
              <a:t>standeth</a:t>
            </a:r>
            <a:r>
              <a:rPr lang="en-US" sz="2400" i="1" dirty="0"/>
              <a:t> for the children of thy people: and there shall be a time of trouble, such as never was since there was a nation even to that same time: and at that time thy people shall be delivered, every one that shall be found written in the book.</a:t>
            </a:r>
          </a:p>
          <a:p>
            <a:r>
              <a:rPr lang="en-US" sz="2400" i="1" dirty="0"/>
              <a:t>	4 But thou, O Daniel, shut up the words, and seal the book, even to the time of the end: many shall run to and fro, and knowledge shall be increased.</a:t>
            </a:r>
          </a:p>
          <a:p>
            <a:endParaRPr lang="en-US" sz="2400" dirty="0"/>
          </a:p>
        </p:txBody>
      </p:sp>
    </p:spTree>
    <p:extLst>
      <p:ext uri="{BB962C8B-B14F-4D97-AF65-F5344CB8AC3E}">
        <p14:creationId xmlns:p14="http://schemas.microsoft.com/office/powerpoint/2010/main" val="420031787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408B-19FA-49D8-BB3D-274122F6EDE2}"/>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D71EC0CC-15F4-4A58-B0BE-4E2C58C8C110}"/>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63A58E93-F79B-4354-8233-26F178F58987}"/>
              </a:ext>
            </a:extLst>
          </p:cNvPr>
          <p:cNvSpPr>
            <a:spLocks noGrp="1"/>
          </p:cNvSpPr>
          <p:nvPr>
            <p:ph type="sldNum" sz="quarter" idx="12"/>
          </p:nvPr>
        </p:nvSpPr>
        <p:spPr/>
        <p:txBody>
          <a:bodyPr/>
          <a:lstStyle/>
          <a:p>
            <a:fld id="{AC4DAC86-D943-45DC-86D6-56CCD16C63DC}" type="slidenum">
              <a:rPr lang="en-US" smtClean="0"/>
              <a:pPr/>
              <a:t>27</a:t>
            </a:fld>
            <a:endParaRPr lang="en-US"/>
          </a:p>
        </p:txBody>
      </p:sp>
      <p:sp>
        <p:nvSpPr>
          <p:cNvPr id="5" name="Rectangle 4">
            <a:extLst>
              <a:ext uri="{FF2B5EF4-FFF2-40B4-BE49-F238E27FC236}">
                <a16:creationId xmlns:a16="http://schemas.microsoft.com/office/drawing/2014/main" id="{6CFD3258-733D-4E26-BE1A-C72674E02A13}"/>
              </a:ext>
            </a:extLst>
          </p:cNvPr>
          <p:cNvSpPr/>
          <p:nvPr/>
        </p:nvSpPr>
        <p:spPr>
          <a:xfrm>
            <a:off x="152400" y="42724"/>
            <a:ext cx="8686800" cy="5632311"/>
          </a:xfrm>
          <a:prstGeom prst="rect">
            <a:avLst/>
          </a:prstGeom>
        </p:spPr>
        <p:txBody>
          <a:bodyPr wrap="square">
            <a:spAutoFit/>
          </a:bodyPr>
          <a:lstStyle/>
          <a:p>
            <a:r>
              <a:rPr lang="en-US" sz="4000" b="1" dirty="0"/>
              <a:t>IS.THIS.THE.SIGN.OF.THE.END.SIR?</a:t>
            </a:r>
          </a:p>
          <a:p>
            <a:r>
              <a:rPr lang="en-US" sz="3200" dirty="0"/>
              <a:t>	236  This may be the answer here. I don't know. You all been here last Sunday. Many Sundays, you people here that gets the tapes, you understand these things. Because, now I'll just strike these places, and you watch it… I don't know. That's why I'm saying, </a:t>
            </a:r>
            <a:r>
              <a:rPr lang="en-US" sz="3200" i="1" dirty="0"/>
              <a:t>sirs, is this it?</a:t>
            </a:r>
          </a:p>
          <a:p>
            <a:r>
              <a:rPr lang="en-US" sz="3200" dirty="0"/>
              <a:t>	237 I believe that "</a:t>
            </a:r>
            <a:r>
              <a:rPr lang="en-US" sz="3200" i="1" dirty="0"/>
              <a:t>the seventh angel</a:t>
            </a:r>
            <a:r>
              <a:rPr lang="en-US" sz="3200" dirty="0"/>
              <a:t>" of Rev. 10 is the seventh church-age messenger of Rev. 3:14. </a:t>
            </a:r>
          </a:p>
          <a:p>
            <a:pPr algn="r"/>
            <a:r>
              <a:rPr lang="en-US" sz="3200" dirty="0"/>
              <a:t>62-1230E</a:t>
            </a:r>
          </a:p>
        </p:txBody>
      </p:sp>
    </p:spTree>
    <p:extLst>
      <p:ext uri="{BB962C8B-B14F-4D97-AF65-F5344CB8AC3E}">
        <p14:creationId xmlns:p14="http://schemas.microsoft.com/office/powerpoint/2010/main" val="230784259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28</a:t>
            </a:fld>
            <a:endParaRPr lang="en-US"/>
          </a:p>
        </p:txBody>
      </p:sp>
      <p:sp>
        <p:nvSpPr>
          <p:cNvPr id="5" name="Rectangle 4"/>
          <p:cNvSpPr/>
          <p:nvPr/>
        </p:nvSpPr>
        <p:spPr>
          <a:xfrm>
            <a:off x="190500" y="0"/>
            <a:ext cx="8801100" cy="7109639"/>
          </a:xfrm>
          <a:prstGeom prst="rect">
            <a:avLst/>
          </a:prstGeom>
        </p:spPr>
        <p:txBody>
          <a:bodyPr wrap="square">
            <a:spAutoFit/>
          </a:bodyPr>
          <a:lstStyle/>
          <a:p>
            <a:r>
              <a:rPr lang="en-US" sz="4000" b="1" dirty="0"/>
              <a:t>THE.REVELATION.OF.JESUS.CHRIST</a:t>
            </a:r>
          </a:p>
          <a:p>
            <a:r>
              <a:rPr lang="en-US" sz="3200" dirty="0"/>
              <a:t>	311  (Zech. 12:9)  When is the Gospel returning to the Jews? </a:t>
            </a:r>
            <a:r>
              <a:rPr lang="en-US" sz="3200" dirty="0">
                <a:solidFill>
                  <a:srgbClr val="FFFF00"/>
                </a:solidFill>
              </a:rPr>
              <a:t>When the day of the Gentile is finished, the Gospel is ready... </a:t>
            </a:r>
            <a:r>
              <a:rPr lang="en-US" sz="3200" dirty="0"/>
              <a:t>And this great thing is fixing to happen, will carry over to Rev. 11 and pick up those two prophets, Elijah and the Moses returning back again for the Jews. </a:t>
            </a:r>
          </a:p>
          <a:p>
            <a:r>
              <a:rPr lang="en-US" sz="3200" dirty="0"/>
              <a:t>	We're ready for it. </a:t>
            </a:r>
            <a:r>
              <a:rPr lang="en-US" sz="3200" dirty="0">
                <a:solidFill>
                  <a:srgbClr val="FFFF00"/>
                </a:solidFill>
              </a:rPr>
              <a:t>Everything is setting in order, just ready. This Gentile Message, as the Jews brought it to the Gentiles, the Gentiles will take it right back to the Jews again. And the Rapture will come.</a:t>
            </a:r>
          </a:p>
          <a:p>
            <a:pPr algn="r"/>
            <a:r>
              <a:rPr lang="en-US" sz="3200" dirty="0"/>
              <a:t>60-1204</a:t>
            </a:r>
            <a:endParaRPr lang="en-US" sz="3200" b="1" dirty="0">
              <a:solidFill>
                <a:srgbClr val="FFFF00"/>
              </a:solidFill>
            </a:endParaRPr>
          </a:p>
          <a:p>
            <a:pPr algn="r"/>
            <a:endParaRPr lang="en-US" sz="3200" b="1" dirty="0">
              <a:solidFill>
                <a:srgbClr val="FFFF00"/>
              </a:solidFill>
            </a:endParaRPr>
          </a:p>
        </p:txBody>
      </p:sp>
    </p:spTree>
    <p:extLst>
      <p:ext uri="{BB962C8B-B14F-4D97-AF65-F5344CB8AC3E}">
        <p14:creationId xmlns:p14="http://schemas.microsoft.com/office/powerpoint/2010/main" val="245290763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6C256-7816-4C9C-AF9A-5431D4D0F5FD}"/>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F6040906-7F89-4002-9EDE-F57A21C7C7C6}"/>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D09FFEDD-18F9-4656-B03D-C9E8BC62CAFC}"/>
              </a:ext>
            </a:extLst>
          </p:cNvPr>
          <p:cNvSpPr>
            <a:spLocks noGrp="1"/>
          </p:cNvSpPr>
          <p:nvPr>
            <p:ph type="sldNum" sz="quarter" idx="12"/>
          </p:nvPr>
        </p:nvSpPr>
        <p:spPr/>
        <p:txBody>
          <a:bodyPr/>
          <a:lstStyle/>
          <a:p>
            <a:fld id="{AC4DAC86-D943-45DC-86D6-56CCD16C63DC}" type="slidenum">
              <a:rPr lang="en-US" smtClean="0"/>
              <a:pPr/>
              <a:t>29</a:t>
            </a:fld>
            <a:endParaRPr lang="en-US"/>
          </a:p>
        </p:txBody>
      </p:sp>
      <p:sp>
        <p:nvSpPr>
          <p:cNvPr id="5" name="Rectangle 4">
            <a:extLst>
              <a:ext uri="{FF2B5EF4-FFF2-40B4-BE49-F238E27FC236}">
                <a16:creationId xmlns:a16="http://schemas.microsoft.com/office/drawing/2014/main" id="{9B777494-1771-438B-B66F-37C7A0E1C818}"/>
              </a:ext>
            </a:extLst>
          </p:cNvPr>
          <p:cNvSpPr/>
          <p:nvPr/>
        </p:nvSpPr>
        <p:spPr>
          <a:xfrm>
            <a:off x="152400" y="25360"/>
            <a:ext cx="8763000" cy="6832640"/>
          </a:xfrm>
          <a:prstGeom prst="rect">
            <a:avLst/>
          </a:prstGeom>
        </p:spPr>
        <p:txBody>
          <a:bodyPr wrap="square">
            <a:spAutoFit/>
          </a:bodyPr>
          <a:lstStyle/>
          <a:p>
            <a:r>
              <a:rPr lang="en-US" sz="3600" b="1" dirty="0"/>
              <a:t>IS.THIS.THE.SIGN.OF.THE.END.SIR</a:t>
            </a:r>
          </a:p>
          <a:p>
            <a:r>
              <a:rPr lang="en-US" sz="3200" dirty="0"/>
              <a:t>	241 The seventh angel of Rev. 10:7 is the 7th church-age messenger. Notice his type of Message. Now, it wasn't to the first angel, wasn't given That; second angel, third, fourth, fifth, sixth. But it is the seventh angel that had this type of Message. Notice his type of Message</a:t>
            </a:r>
            <a:r>
              <a:rPr lang="en-US" sz="3200" i="1" dirty="0"/>
              <a:t>, "Finishing all the mysteries of God, that are written in the Book." </a:t>
            </a:r>
            <a:r>
              <a:rPr lang="en-US" sz="3200" dirty="0">
                <a:solidFill>
                  <a:srgbClr val="FFFF00"/>
                </a:solidFill>
              </a:rPr>
              <a:t>The seventh angel is winding up all the mysteries that's laying loose-ended, all out through these organizations and denominations. </a:t>
            </a:r>
            <a:r>
              <a:rPr lang="en-US" sz="3200" dirty="0"/>
              <a:t>The seventh angel gathers them up, and finishes the entire mystery.</a:t>
            </a:r>
          </a:p>
          <a:p>
            <a:pPr algn="r"/>
            <a:r>
              <a:rPr lang="en-US" dirty="0"/>
              <a:t>62-1230E</a:t>
            </a:r>
          </a:p>
        </p:txBody>
      </p:sp>
    </p:spTree>
    <p:extLst>
      <p:ext uri="{BB962C8B-B14F-4D97-AF65-F5344CB8AC3E}">
        <p14:creationId xmlns:p14="http://schemas.microsoft.com/office/powerpoint/2010/main" val="178878215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124EE-F46F-4F2C-B1D3-1E930A69036A}"/>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7521092C-B47E-44AA-9393-5F14A6F47C96}"/>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C844B525-BA2A-4CE5-9174-E9C3CF8834A3}"/>
              </a:ext>
            </a:extLst>
          </p:cNvPr>
          <p:cNvSpPr>
            <a:spLocks noGrp="1"/>
          </p:cNvSpPr>
          <p:nvPr>
            <p:ph type="sldNum" sz="quarter" idx="12"/>
          </p:nvPr>
        </p:nvSpPr>
        <p:spPr/>
        <p:txBody>
          <a:bodyPr/>
          <a:lstStyle/>
          <a:p>
            <a:fld id="{AC4DAC86-D943-45DC-86D6-56CCD16C63DC}" type="slidenum">
              <a:rPr lang="en-US" smtClean="0"/>
              <a:pPr/>
              <a:t>3</a:t>
            </a:fld>
            <a:endParaRPr lang="en-US"/>
          </a:p>
        </p:txBody>
      </p:sp>
      <p:sp>
        <p:nvSpPr>
          <p:cNvPr id="5" name="Rectangle 4">
            <a:extLst>
              <a:ext uri="{FF2B5EF4-FFF2-40B4-BE49-F238E27FC236}">
                <a16:creationId xmlns:a16="http://schemas.microsoft.com/office/drawing/2014/main" id="{4684568E-E2AD-4D9F-85D3-20B5300D047F}"/>
              </a:ext>
            </a:extLst>
          </p:cNvPr>
          <p:cNvSpPr/>
          <p:nvPr/>
        </p:nvSpPr>
        <p:spPr>
          <a:xfrm>
            <a:off x="177800" y="100330"/>
            <a:ext cx="8813800" cy="6494085"/>
          </a:xfrm>
          <a:prstGeom prst="rect">
            <a:avLst/>
          </a:prstGeom>
        </p:spPr>
        <p:txBody>
          <a:bodyPr wrap="square">
            <a:spAutoFit/>
          </a:bodyPr>
          <a:lstStyle/>
          <a:p>
            <a:r>
              <a:rPr lang="en-US" sz="3200" dirty="0"/>
              <a:t>	Politics and other things just comes to its end, there is no more to it. I think all that's done by God, for a purpose, to kind of rejuvenate, to kind of bring back. It has a way of renewing itself. And I think it's just a law of God, that these things comes to that place.</a:t>
            </a:r>
          </a:p>
          <a:p>
            <a:r>
              <a:rPr lang="en-US" sz="3200" dirty="0"/>
              <a:t>	62  …Christ's first advent, we could say the world was falling apart. It was a corruptible time in politics, in religion. The whole systems had become corrupted. They had mingled, injecting man-made theories, religions... And the world was falling apart… </a:t>
            </a:r>
            <a:r>
              <a:rPr lang="en-US" sz="3200" dirty="0">
                <a:solidFill>
                  <a:srgbClr val="FFFF00"/>
                </a:solidFill>
              </a:rPr>
              <a:t>God gave them a Messiah, they didn't want it the way He sent it.</a:t>
            </a:r>
            <a:endParaRPr lang="en-US" sz="3200" dirty="0"/>
          </a:p>
        </p:txBody>
      </p:sp>
    </p:spTree>
    <p:extLst>
      <p:ext uri="{BB962C8B-B14F-4D97-AF65-F5344CB8AC3E}">
        <p14:creationId xmlns:p14="http://schemas.microsoft.com/office/powerpoint/2010/main" val="317989654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34BC0-238E-49AF-8928-BE1EBB4685FE}"/>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A0828D5B-770C-4699-AC2D-A91D3C6AE602}"/>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87CB5D22-360F-49EC-A796-582594CB6D1C}"/>
              </a:ext>
            </a:extLst>
          </p:cNvPr>
          <p:cNvSpPr>
            <a:spLocks noGrp="1"/>
          </p:cNvSpPr>
          <p:nvPr>
            <p:ph type="sldNum" sz="quarter" idx="12"/>
          </p:nvPr>
        </p:nvSpPr>
        <p:spPr/>
        <p:txBody>
          <a:bodyPr/>
          <a:lstStyle/>
          <a:p>
            <a:fld id="{AC4DAC86-D943-45DC-86D6-56CCD16C63DC}" type="slidenum">
              <a:rPr lang="en-US" smtClean="0"/>
              <a:pPr/>
              <a:t>30</a:t>
            </a:fld>
            <a:endParaRPr lang="en-US"/>
          </a:p>
        </p:txBody>
      </p:sp>
      <p:sp>
        <p:nvSpPr>
          <p:cNvPr id="5" name="Rectangle 4">
            <a:extLst>
              <a:ext uri="{FF2B5EF4-FFF2-40B4-BE49-F238E27FC236}">
                <a16:creationId xmlns:a16="http://schemas.microsoft.com/office/drawing/2014/main" id="{2CC17EC7-181C-41EB-89D1-356647DC53C9}"/>
              </a:ext>
            </a:extLst>
          </p:cNvPr>
          <p:cNvSpPr/>
          <p:nvPr/>
        </p:nvSpPr>
        <p:spPr>
          <a:xfrm>
            <a:off x="95250" y="136525"/>
            <a:ext cx="8953500" cy="6124754"/>
          </a:xfrm>
          <a:prstGeom prst="rect">
            <a:avLst/>
          </a:prstGeom>
        </p:spPr>
        <p:txBody>
          <a:bodyPr wrap="square">
            <a:spAutoFit/>
          </a:bodyPr>
          <a:lstStyle/>
          <a:p>
            <a:r>
              <a:rPr lang="en-US" sz="4000" b="1" dirty="0"/>
              <a:t>IS.THIS.THE.SIGN.OF.THE.END.SIR</a:t>
            </a:r>
          </a:p>
          <a:p>
            <a:r>
              <a:rPr lang="en-US" sz="3200" dirty="0"/>
              <a:t>	270 Notice, each church age had its messenger. Paul was the first messenger. And what did he do? Declared war on the Orthodox church, for not believing the Messianic sign that Jesus had produced to them. Why, they should’ve </a:t>
            </a:r>
            <a:r>
              <a:rPr lang="en-US" sz="3200" dirty="0" err="1"/>
              <a:t>knowed</a:t>
            </a:r>
            <a:r>
              <a:rPr lang="en-US" sz="3200" dirty="0"/>
              <a:t> it. </a:t>
            </a:r>
          </a:p>
          <a:p>
            <a:r>
              <a:rPr lang="en-US" sz="3200" dirty="0"/>
              <a:t>	271 Remember, Paul come at the end of the age. All the messengers come at the end of the age… What was it? Sounding of a trumpet; an angel, messenger, standing there with the Word! How we could go down to Irenaeus, the messenger of the next church age! </a:t>
            </a:r>
          </a:p>
        </p:txBody>
      </p:sp>
    </p:spTree>
    <p:extLst>
      <p:ext uri="{BB962C8B-B14F-4D97-AF65-F5344CB8AC3E}">
        <p14:creationId xmlns:p14="http://schemas.microsoft.com/office/powerpoint/2010/main" val="352250498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E1269-92B8-4826-8924-DEE04B3EB950}"/>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19F02298-B04E-4421-8A2E-F16414AA8B6F}"/>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A8D712C9-0F2C-44FE-80AD-361C7C59393A}"/>
              </a:ext>
            </a:extLst>
          </p:cNvPr>
          <p:cNvSpPr>
            <a:spLocks noGrp="1"/>
          </p:cNvSpPr>
          <p:nvPr>
            <p:ph type="sldNum" sz="quarter" idx="12"/>
          </p:nvPr>
        </p:nvSpPr>
        <p:spPr/>
        <p:txBody>
          <a:bodyPr/>
          <a:lstStyle/>
          <a:p>
            <a:fld id="{AC4DAC86-D943-45DC-86D6-56CCD16C63DC}" type="slidenum">
              <a:rPr lang="en-US" smtClean="0"/>
              <a:pPr/>
              <a:t>31</a:t>
            </a:fld>
            <a:endParaRPr lang="en-US"/>
          </a:p>
        </p:txBody>
      </p:sp>
      <p:sp>
        <p:nvSpPr>
          <p:cNvPr id="5" name="Rectangle 4">
            <a:extLst>
              <a:ext uri="{FF2B5EF4-FFF2-40B4-BE49-F238E27FC236}">
                <a16:creationId xmlns:a16="http://schemas.microsoft.com/office/drawing/2014/main" id="{C30C6A8E-2491-4619-AEAD-6317798CCCC4}"/>
              </a:ext>
            </a:extLst>
          </p:cNvPr>
          <p:cNvSpPr/>
          <p:nvPr/>
        </p:nvSpPr>
        <p:spPr>
          <a:xfrm>
            <a:off x="152400" y="136526"/>
            <a:ext cx="8839200" cy="6247864"/>
          </a:xfrm>
          <a:prstGeom prst="rect">
            <a:avLst/>
          </a:prstGeom>
        </p:spPr>
        <p:txBody>
          <a:bodyPr wrap="square">
            <a:spAutoFit/>
          </a:bodyPr>
          <a:lstStyle/>
          <a:p>
            <a:r>
              <a:rPr lang="en-US" sz="4000" dirty="0"/>
              <a:t>	And Martin, the next church age, when they begin to get the doctrine of the </a:t>
            </a:r>
            <a:r>
              <a:rPr lang="en-US" sz="4000" dirty="0" err="1"/>
              <a:t>Nicolaitanes</a:t>
            </a:r>
            <a:r>
              <a:rPr lang="en-US" sz="4000" dirty="0"/>
              <a:t>, begin to come in… And then Luther, the fifth messenger, he blasted that Catholic church, with the Word of God. "The just shall live by faith," he said. John Wesley raised up, in the days of the Anglican church. "Why," they said, "there's no more reason to have revivals," and it went to seed. </a:t>
            </a:r>
          </a:p>
        </p:txBody>
      </p:sp>
    </p:spTree>
    <p:extLst>
      <p:ext uri="{BB962C8B-B14F-4D97-AF65-F5344CB8AC3E}">
        <p14:creationId xmlns:p14="http://schemas.microsoft.com/office/powerpoint/2010/main" val="416115297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2572F-221F-4912-9570-F8ECCA5AC757}"/>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55994145-49D5-41D6-AF0F-ABCE56AC096C}"/>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4D6697FF-7176-4131-985E-AABA6AEF48D0}"/>
              </a:ext>
            </a:extLst>
          </p:cNvPr>
          <p:cNvSpPr>
            <a:spLocks noGrp="1"/>
          </p:cNvSpPr>
          <p:nvPr>
            <p:ph type="sldNum" sz="quarter" idx="12"/>
          </p:nvPr>
        </p:nvSpPr>
        <p:spPr/>
        <p:txBody>
          <a:bodyPr/>
          <a:lstStyle/>
          <a:p>
            <a:fld id="{AC4DAC86-D943-45DC-86D6-56CCD16C63DC}" type="slidenum">
              <a:rPr lang="en-US" smtClean="0"/>
              <a:pPr/>
              <a:t>32</a:t>
            </a:fld>
            <a:endParaRPr lang="en-US"/>
          </a:p>
        </p:txBody>
      </p:sp>
      <p:sp>
        <p:nvSpPr>
          <p:cNvPr id="5" name="Rectangle 4">
            <a:extLst>
              <a:ext uri="{FF2B5EF4-FFF2-40B4-BE49-F238E27FC236}">
                <a16:creationId xmlns:a16="http://schemas.microsoft.com/office/drawing/2014/main" id="{80BE3A33-9977-404D-9180-99BF39DE19F5}"/>
              </a:ext>
            </a:extLst>
          </p:cNvPr>
          <p:cNvSpPr/>
          <p:nvPr/>
        </p:nvSpPr>
        <p:spPr>
          <a:xfrm>
            <a:off x="228600" y="136525"/>
            <a:ext cx="8763000" cy="6001643"/>
          </a:xfrm>
          <a:prstGeom prst="rect">
            <a:avLst/>
          </a:prstGeom>
        </p:spPr>
        <p:txBody>
          <a:bodyPr wrap="square">
            <a:spAutoFit/>
          </a:bodyPr>
          <a:lstStyle/>
          <a:p>
            <a:r>
              <a:rPr lang="en-US" sz="3200" dirty="0"/>
              <a:t>	John Wesley stood up, with the message of the second work of grace, sanctification…</a:t>
            </a:r>
          </a:p>
          <a:p>
            <a:r>
              <a:rPr lang="en-US" sz="3200" dirty="0"/>
              <a:t>	Now we're in the Laodicean age, when they've again denominated; </a:t>
            </a:r>
            <a:r>
              <a:rPr lang="en-US" sz="3200" dirty="0">
                <a:solidFill>
                  <a:srgbClr val="FFFF00"/>
                </a:solidFill>
              </a:rPr>
              <a:t>And we're looking for a prophet to come, to blast this age, and turn them back from their iniquity.</a:t>
            </a:r>
          </a:p>
          <a:p>
            <a:r>
              <a:rPr lang="en-US" sz="3200" dirty="0"/>
              <a:t>	279 And remember, this messenger was the seventh angel, and he was to take all the mysteries and gather them up…  O God, send us a fearless prophet with THUS SAITH THE LORD, that the vindicated Word of God will move through it and prove that he's sent from God. </a:t>
            </a:r>
          </a:p>
        </p:txBody>
      </p:sp>
    </p:spTree>
    <p:extLst>
      <p:ext uri="{BB962C8B-B14F-4D97-AF65-F5344CB8AC3E}">
        <p14:creationId xmlns:p14="http://schemas.microsoft.com/office/powerpoint/2010/main" val="385999249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33</a:t>
            </a:fld>
            <a:endParaRPr lang="en-US"/>
          </a:p>
        </p:txBody>
      </p:sp>
      <p:sp>
        <p:nvSpPr>
          <p:cNvPr id="5" name="Rectangle 4"/>
          <p:cNvSpPr/>
          <p:nvPr/>
        </p:nvSpPr>
        <p:spPr>
          <a:xfrm>
            <a:off x="228600" y="152400"/>
            <a:ext cx="8839200" cy="5509200"/>
          </a:xfrm>
          <a:prstGeom prst="rect">
            <a:avLst/>
          </a:prstGeom>
        </p:spPr>
        <p:txBody>
          <a:bodyPr wrap="square">
            <a:spAutoFit/>
          </a:bodyPr>
          <a:lstStyle/>
          <a:p>
            <a:r>
              <a:rPr lang="en-US" sz="3200" b="1" spc="-150" dirty="0"/>
              <a:t>GIFTS &amp;CALLINGS.ARE.WITHOUT.REPENTANCE</a:t>
            </a:r>
            <a:r>
              <a:rPr lang="en-US" sz="3200" dirty="0"/>
              <a:t>	</a:t>
            </a:r>
          </a:p>
          <a:p>
            <a:r>
              <a:rPr lang="en-US" sz="3200" dirty="0"/>
              <a:t>	Now, the Spirit of Christ is in the Church. It has never left the Church; It's been in the Church. 	And the days are growing evil, because that knowledge, man's knowledge, that he received in the garden of Eden... When he left the Tree of Life to eat from the tree of knowledge, that knowledge is increasing constantly. </a:t>
            </a:r>
            <a:r>
              <a:rPr lang="en-US" sz="3200" dirty="0">
                <a:solidFill>
                  <a:srgbClr val="FFFF00"/>
                </a:solidFill>
              </a:rPr>
              <a:t>And as knowledge increases, they get away from the Bible and get into a theory.</a:t>
            </a:r>
          </a:p>
          <a:p>
            <a:pPr algn="r"/>
            <a:r>
              <a:rPr lang="en-US" sz="3200" dirty="0"/>
              <a:t>50-0300 </a:t>
            </a:r>
          </a:p>
        </p:txBody>
      </p:sp>
    </p:spTree>
    <p:extLst>
      <p:ext uri="{BB962C8B-B14F-4D97-AF65-F5344CB8AC3E}">
        <p14:creationId xmlns:p14="http://schemas.microsoft.com/office/powerpoint/2010/main" val="217906895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5201423"/>
          </a:xfrm>
          <a:prstGeom prst="rect">
            <a:avLst/>
          </a:prstGeom>
        </p:spPr>
        <p:txBody>
          <a:bodyPr wrap="square">
            <a:spAutoFit/>
          </a:bodyPr>
          <a:lstStyle/>
          <a:p>
            <a:r>
              <a:rPr lang="en-US" sz="4400" b="1" dirty="0"/>
              <a:t>ONENESS.OF.UNITY</a:t>
            </a:r>
          </a:p>
          <a:p>
            <a:r>
              <a:rPr lang="en-US" sz="3200" dirty="0"/>
              <a:t>	21-4    How many believes He's Jehovah-</a:t>
            </a:r>
            <a:r>
              <a:rPr lang="en-US" sz="3200" dirty="0" err="1"/>
              <a:t>jireh</a:t>
            </a:r>
            <a:r>
              <a:rPr lang="en-US" sz="3200" dirty="0"/>
              <a:t>, the Lord that </a:t>
            </a:r>
            <a:r>
              <a:rPr lang="en-US" sz="3200" dirty="0" err="1"/>
              <a:t>healeth</a:t>
            </a:r>
            <a:r>
              <a:rPr lang="en-US" sz="3200" dirty="0"/>
              <a:t> thee? Listen friends, </a:t>
            </a:r>
            <a:r>
              <a:rPr lang="en-US" sz="3200" dirty="0">
                <a:solidFill>
                  <a:srgbClr val="FFFF00"/>
                </a:solidFill>
              </a:rPr>
              <a:t>too many times my ministry in America hasn't been very forceful, because it looks like the people is so confused. </a:t>
            </a:r>
            <a:r>
              <a:rPr lang="en-US" sz="3200" dirty="0"/>
              <a:t>One teaches one thing, and one another; instead of setting down and taking the Bible and reading it for yourself, and being convinced by the Holy Spirit...</a:t>
            </a:r>
          </a:p>
          <a:p>
            <a:pPr algn="r"/>
            <a:r>
              <a:rPr lang="en-US" sz="3200" b="1" dirty="0"/>
              <a:t>58-0128</a:t>
            </a:r>
            <a:endParaRPr lang="en-US" sz="3200" dirty="0"/>
          </a:p>
        </p:txBody>
      </p:sp>
      <p:sp>
        <p:nvSpPr>
          <p:cNvPr id="3" name="Date Placeholder 2"/>
          <p:cNvSpPr>
            <a:spLocks noGrp="1"/>
          </p:cNvSpPr>
          <p:nvPr>
            <p:ph type="dt" sz="half" idx="10"/>
          </p:nvPr>
        </p:nvSpPr>
        <p:spPr/>
        <p:txBody>
          <a:bodyPr/>
          <a:lstStyle/>
          <a:p>
            <a:r>
              <a:rPr lang="en-US"/>
              <a:t>02/06/2019</a:t>
            </a:r>
          </a:p>
        </p:txBody>
      </p:sp>
      <p:sp>
        <p:nvSpPr>
          <p:cNvPr id="4" name="Footer Placeholder 3"/>
          <p:cNvSpPr>
            <a:spLocks noGrp="1"/>
          </p:cNvSpPr>
          <p:nvPr>
            <p:ph type="ftr" sz="quarter" idx="11"/>
          </p:nvPr>
        </p:nvSpPr>
        <p:spPr/>
        <p:txBody>
          <a:bodyPr>
            <a:normAutofit/>
          </a:bodyPr>
          <a:lstStyle/>
          <a:p>
            <a:r>
              <a:rPr lang="en-US"/>
              <a:t>Knowledge Shall Increase </a:t>
            </a:r>
          </a:p>
        </p:txBody>
      </p:sp>
      <p:sp>
        <p:nvSpPr>
          <p:cNvPr id="5" name="Slide Number Placeholder 4"/>
          <p:cNvSpPr>
            <a:spLocks noGrp="1"/>
          </p:cNvSpPr>
          <p:nvPr>
            <p:ph type="sldNum" sz="quarter" idx="12"/>
          </p:nvPr>
        </p:nvSpPr>
        <p:spPr/>
        <p:txBody>
          <a:bodyPr/>
          <a:lstStyle/>
          <a:p>
            <a:fld id="{9A928D04-3E0B-4071-9895-DCEEF9ABA6C0}" type="slidenum">
              <a:rPr lang="en-US" smtClean="0"/>
              <a:pPr/>
              <a:t>34</a:t>
            </a:fld>
            <a:endParaRPr lang="en-US"/>
          </a:p>
        </p:txBody>
      </p:sp>
    </p:spTree>
    <p:extLst>
      <p:ext uri="{BB962C8B-B14F-4D97-AF65-F5344CB8AC3E}">
        <p14:creationId xmlns:p14="http://schemas.microsoft.com/office/powerpoint/2010/main" val="410364423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11" y="154126"/>
            <a:ext cx="8740934" cy="6186308"/>
          </a:xfrm>
          <a:prstGeom prst="rect">
            <a:avLst/>
          </a:prstGeom>
        </p:spPr>
        <p:txBody>
          <a:bodyPr wrap="square">
            <a:spAutoFit/>
          </a:bodyPr>
          <a:lstStyle/>
          <a:p>
            <a:r>
              <a:rPr lang="en-US" sz="4400" b="1" dirty="0"/>
              <a:t>I CORINTHIANS 2:1-4</a:t>
            </a:r>
          </a:p>
          <a:p>
            <a:r>
              <a:rPr lang="en-US" sz="3200" i="1" dirty="0"/>
              <a:t>	And I, brethren, when I came to you, came not with </a:t>
            </a:r>
            <a:r>
              <a:rPr lang="en-US" sz="3200" i="1" dirty="0">
                <a:solidFill>
                  <a:srgbClr val="FFFF00"/>
                </a:solidFill>
              </a:rPr>
              <a:t>excellency of speech or of wisdom, </a:t>
            </a:r>
            <a:r>
              <a:rPr lang="en-US" sz="3200" i="1" dirty="0"/>
              <a:t>declaring unto you the testimony of God. 2 For I determined not to know any thing among you, save Jesus Christ, and him crucified. 3 And I was with you in weakness, and in fear, and in much trembling. 4  And my speech and my preaching was not with enticing words of man's wisdom, but in demonstration of the Spirit and of power: 5 That your faith should not stand in the wisdom of men, but in the power of God. </a:t>
            </a:r>
          </a:p>
        </p:txBody>
      </p:sp>
      <p:sp>
        <p:nvSpPr>
          <p:cNvPr id="3" name="Date Placeholder 2"/>
          <p:cNvSpPr>
            <a:spLocks noGrp="1"/>
          </p:cNvSpPr>
          <p:nvPr>
            <p:ph type="dt" sz="half" idx="10"/>
          </p:nvPr>
        </p:nvSpPr>
        <p:spPr/>
        <p:txBody>
          <a:bodyPr/>
          <a:lstStyle/>
          <a:p>
            <a:r>
              <a:rPr lang="en-US"/>
              <a:t>02/06/2019</a:t>
            </a:r>
            <a:endParaRPr lang="en-US" dirty="0"/>
          </a:p>
        </p:txBody>
      </p:sp>
      <p:sp>
        <p:nvSpPr>
          <p:cNvPr id="4" name="Footer Placeholder 3"/>
          <p:cNvSpPr>
            <a:spLocks noGrp="1"/>
          </p:cNvSpPr>
          <p:nvPr>
            <p:ph type="ftr" sz="quarter" idx="12"/>
          </p:nvPr>
        </p:nvSpPr>
        <p:spPr/>
        <p:txBody>
          <a:bodyPr/>
          <a:lstStyle/>
          <a:p>
            <a:r>
              <a:rPr lang="en-US"/>
              <a:t>Knowledge Shall Increase </a:t>
            </a:r>
          </a:p>
        </p:txBody>
      </p:sp>
      <p:sp>
        <p:nvSpPr>
          <p:cNvPr id="5" name="Slide Number Placeholder 4"/>
          <p:cNvSpPr>
            <a:spLocks noGrp="1"/>
          </p:cNvSpPr>
          <p:nvPr>
            <p:ph type="sldNum" sz="quarter" idx="11"/>
          </p:nvPr>
        </p:nvSpPr>
        <p:spPr/>
        <p:txBody>
          <a:bodyPr/>
          <a:lstStyle/>
          <a:p>
            <a:fld id="{99A034B2-D14C-0341-9931-0690076DB812}" type="slidenum">
              <a:rPr lang="en-US" smtClean="0"/>
              <a:t>35</a:t>
            </a:fld>
            <a:endParaRPr lang="en-US"/>
          </a:p>
        </p:txBody>
      </p:sp>
    </p:spTree>
    <p:extLst>
      <p:ext uri="{BB962C8B-B14F-4D97-AF65-F5344CB8AC3E}">
        <p14:creationId xmlns:p14="http://schemas.microsoft.com/office/powerpoint/2010/main" val="376386734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Slide Number Placeholder 2"/>
          <p:cNvSpPr>
            <a:spLocks noGrp="1"/>
          </p:cNvSpPr>
          <p:nvPr>
            <p:ph type="sldNum" sz="quarter" idx="11"/>
          </p:nvPr>
        </p:nvSpPr>
        <p:spPr/>
        <p:txBody>
          <a:bodyPr/>
          <a:lstStyle/>
          <a:p>
            <a:fld id="{99A034B2-D14C-0341-9931-0690076DB812}" type="slidenum">
              <a:rPr lang="en-US" smtClean="0"/>
              <a:t>36</a:t>
            </a:fld>
            <a:endParaRPr lang="en-US"/>
          </a:p>
        </p:txBody>
      </p:sp>
      <p:sp>
        <p:nvSpPr>
          <p:cNvPr id="4" name="Footer Placeholder 3"/>
          <p:cNvSpPr>
            <a:spLocks noGrp="1"/>
          </p:cNvSpPr>
          <p:nvPr>
            <p:ph type="ftr" sz="quarter" idx="12"/>
          </p:nvPr>
        </p:nvSpPr>
        <p:spPr/>
        <p:txBody>
          <a:bodyPr/>
          <a:lstStyle/>
          <a:p>
            <a:r>
              <a:rPr lang="en-US"/>
              <a:t>Knowledge Shall Increase </a:t>
            </a:r>
          </a:p>
        </p:txBody>
      </p:sp>
      <p:sp>
        <p:nvSpPr>
          <p:cNvPr id="5" name="Rectangle 4"/>
          <p:cNvSpPr/>
          <p:nvPr/>
        </p:nvSpPr>
        <p:spPr>
          <a:xfrm>
            <a:off x="91525" y="34326"/>
            <a:ext cx="8969529" cy="5816978"/>
          </a:xfrm>
          <a:prstGeom prst="rect">
            <a:avLst/>
          </a:prstGeom>
        </p:spPr>
        <p:txBody>
          <a:bodyPr wrap="square">
            <a:spAutoFit/>
          </a:bodyPr>
          <a:lstStyle/>
          <a:p>
            <a:r>
              <a:rPr lang="en-US" sz="3600" b="1" spc="-300" dirty="0"/>
              <a:t>LEAN.NOT.UNTO.THY.OWN.UNDERSTANDING</a:t>
            </a:r>
          </a:p>
          <a:p>
            <a:r>
              <a:rPr lang="en-US" sz="2800" dirty="0"/>
              <a:t>	54 John 10, "</a:t>
            </a:r>
            <a:r>
              <a:rPr lang="en-US" sz="2800" i="1" dirty="0"/>
              <a:t>My sheep know My Voice." </a:t>
            </a:r>
            <a:r>
              <a:rPr lang="en-US" sz="2800" dirty="0"/>
              <a:t>A Voice, of course, is His Word, when He is speaking.  </a:t>
            </a:r>
            <a:r>
              <a:rPr lang="en-US" sz="2800" i="1" dirty="0"/>
              <a:t>“My Voice has been proven to them, to be true. It's been vindicated that it is My Voice." </a:t>
            </a:r>
            <a:r>
              <a:rPr lang="en-US" sz="2800" dirty="0"/>
              <a:t>Notice, they are not subject to following any other voice. They won't. </a:t>
            </a:r>
          </a:p>
          <a:p>
            <a:r>
              <a:rPr lang="en-US" sz="2800" dirty="0"/>
              <a:t>	In other words, they will not understand a theological voice that's teaching contrary to the Word. The sheep don't understand that no more than the eagle, last night, could understand the clucking of the hen. They don't understand it, because he was an eagle. </a:t>
            </a:r>
            <a:r>
              <a:rPr lang="en-US" sz="2800" dirty="0">
                <a:solidFill>
                  <a:srgbClr val="FFFF00"/>
                </a:solidFill>
              </a:rPr>
              <a:t>And that's the same thing with a genuine born-again child of God, they understand only the things that are of God. </a:t>
            </a:r>
            <a:r>
              <a:rPr lang="en-US" sz="2800" dirty="0"/>
              <a:t>65-0120 </a:t>
            </a:r>
            <a:endParaRPr lang="en-US" sz="2800" dirty="0">
              <a:solidFill>
                <a:srgbClr val="FFFF00"/>
              </a:solidFill>
            </a:endParaRPr>
          </a:p>
        </p:txBody>
      </p:sp>
    </p:spTree>
    <p:extLst>
      <p:ext uri="{BB962C8B-B14F-4D97-AF65-F5344CB8AC3E}">
        <p14:creationId xmlns:p14="http://schemas.microsoft.com/office/powerpoint/2010/main" val="180617184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Slide Number Placeholder 2"/>
          <p:cNvSpPr>
            <a:spLocks noGrp="1"/>
          </p:cNvSpPr>
          <p:nvPr>
            <p:ph type="sldNum" sz="quarter" idx="11"/>
          </p:nvPr>
        </p:nvSpPr>
        <p:spPr/>
        <p:txBody>
          <a:bodyPr/>
          <a:lstStyle/>
          <a:p>
            <a:fld id="{99A034B2-D14C-0341-9931-0690076DB812}" type="slidenum">
              <a:rPr lang="en-US" smtClean="0"/>
              <a:t>37</a:t>
            </a:fld>
            <a:endParaRPr lang="en-US"/>
          </a:p>
        </p:txBody>
      </p:sp>
      <p:sp>
        <p:nvSpPr>
          <p:cNvPr id="4" name="Footer Placeholder 3"/>
          <p:cNvSpPr>
            <a:spLocks noGrp="1"/>
          </p:cNvSpPr>
          <p:nvPr>
            <p:ph type="ftr" sz="quarter" idx="12"/>
          </p:nvPr>
        </p:nvSpPr>
        <p:spPr/>
        <p:txBody>
          <a:bodyPr/>
          <a:lstStyle/>
          <a:p>
            <a:r>
              <a:rPr lang="en-US"/>
              <a:t>Knowledge Shall Increase </a:t>
            </a:r>
          </a:p>
        </p:txBody>
      </p:sp>
      <p:sp>
        <p:nvSpPr>
          <p:cNvPr id="5" name="Rectangle 4"/>
          <p:cNvSpPr/>
          <p:nvPr/>
        </p:nvSpPr>
        <p:spPr>
          <a:xfrm>
            <a:off x="161637" y="161638"/>
            <a:ext cx="8843818" cy="5201423"/>
          </a:xfrm>
          <a:prstGeom prst="rect">
            <a:avLst/>
          </a:prstGeom>
        </p:spPr>
        <p:txBody>
          <a:bodyPr wrap="square">
            <a:spAutoFit/>
          </a:bodyPr>
          <a:lstStyle/>
          <a:p>
            <a:r>
              <a:rPr lang="en-US" sz="4400" b="1" dirty="0"/>
              <a:t>EPHESIANS 1:17-19</a:t>
            </a:r>
          </a:p>
          <a:p>
            <a:r>
              <a:rPr lang="en-US" sz="3200" i="1" dirty="0"/>
              <a:t>		That the God of our Lord Jesus Christ, the Father of glory, may give unto you the spirit of wisdom and revelation in the knowledge of him: 18  The eyes of your understanding being enlightened; that ye may know what is the hope of his calling, and what the riches of the glory of his inheritance in the saints, 19  And what is the exceeding greatness of his power to us-ward who believe, according to the working of his mighty power, </a:t>
            </a:r>
          </a:p>
        </p:txBody>
      </p:sp>
    </p:spTree>
    <p:extLst>
      <p:ext uri="{BB962C8B-B14F-4D97-AF65-F5344CB8AC3E}">
        <p14:creationId xmlns:p14="http://schemas.microsoft.com/office/powerpoint/2010/main" val="381048415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5715000" y="6356350"/>
            <a:ext cx="1524000" cy="365125"/>
          </a:xfrm>
          <a:prstGeom prst="rect">
            <a:avLst/>
          </a:prstGeom>
        </p:spPr>
        <p:txBody>
          <a:bodyPr/>
          <a:lstStyle/>
          <a:p>
            <a:pPr>
              <a:defRPr/>
            </a:pPr>
            <a:r>
              <a:rPr lang="en-US"/>
              <a:t>02/06/2019</a:t>
            </a:r>
          </a:p>
        </p:txBody>
      </p:sp>
      <p:sp>
        <p:nvSpPr>
          <p:cNvPr id="3" name="Footer Placeholder 2"/>
          <p:cNvSpPr>
            <a:spLocks noGrp="1"/>
          </p:cNvSpPr>
          <p:nvPr>
            <p:ph type="ftr" sz="quarter" idx="4294967295"/>
          </p:nvPr>
        </p:nvSpPr>
        <p:spPr>
          <a:xfrm>
            <a:off x="609600" y="6356350"/>
            <a:ext cx="2895600" cy="365125"/>
          </a:xfrm>
          <a:prstGeom prst="rect">
            <a:avLst/>
          </a:prstGeom>
        </p:spPr>
        <p:txBody>
          <a:bodyPr/>
          <a:lstStyle/>
          <a:p>
            <a:pPr>
              <a:defRPr/>
            </a:pPr>
            <a:r>
              <a:rPr lang="en-US"/>
              <a:t>Knowledge Shall Increase </a:t>
            </a:r>
          </a:p>
        </p:txBody>
      </p:sp>
      <p:sp>
        <p:nvSpPr>
          <p:cNvPr id="4" name="Slide Number Placeholder 3"/>
          <p:cNvSpPr>
            <a:spLocks noGrp="1"/>
          </p:cNvSpPr>
          <p:nvPr>
            <p:ph type="sldNum" sz="quarter" idx="4294967295"/>
          </p:nvPr>
        </p:nvSpPr>
        <p:spPr>
          <a:xfrm>
            <a:off x="7543800" y="6356350"/>
            <a:ext cx="990600" cy="365125"/>
          </a:xfrm>
          <a:prstGeom prst="rect">
            <a:avLst/>
          </a:prstGeom>
        </p:spPr>
        <p:txBody>
          <a:bodyPr/>
          <a:lstStyle/>
          <a:p>
            <a:pPr>
              <a:defRPr/>
            </a:pPr>
            <a:fld id="{D8530651-21A1-43F1-95AF-6DF2B6468398}" type="slidenum">
              <a:rPr lang="en-US" smtClean="0"/>
              <a:pPr>
                <a:defRPr/>
              </a:pPr>
              <a:t>38</a:t>
            </a:fld>
            <a:endParaRPr lang="en-US"/>
          </a:p>
        </p:txBody>
      </p:sp>
      <p:sp>
        <p:nvSpPr>
          <p:cNvPr id="6" name="Rectangle 5"/>
          <p:cNvSpPr/>
          <p:nvPr/>
        </p:nvSpPr>
        <p:spPr>
          <a:xfrm>
            <a:off x="238806" y="304800"/>
            <a:ext cx="8666388" cy="4154983"/>
          </a:xfrm>
          <a:prstGeom prst="rect">
            <a:avLst/>
          </a:prstGeom>
        </p:spPr>
        <p:txBody>
          <a:bodyPr wrap="square">
            <a:spAutoFit/>
          </a:bodyPr>
          <a:lstStyle/>
          <a:p>
            <a:pPr>
              <a:defRPr/>
            </a:pPr>
            <a:r>
              <a:rPr lang="en-US" sz="4000" b="1" dirty="0"/>
              <a:t>TRYING.TO.DO.GOD.A.SERVICE</a:t>
            </a:r>
            <a:endParaRPr lang="en-US" sz="3200" b="1" dirty="0"/>
          </a:p>
          <a:p>
            <a:pPr>
              <a:defRPr/>
            </a:pPr>
            <a:r>
              <a:rPr lang="en-US" sz="3200" dirty="0"/>
              <a:t>		178   The evening time, He promised He would reveal, though, open these </a:t>
            </a:r>
            <a:r>
              <a:rPr lang="en-US" sz="3200" b="1" dirty="0"/>
              <a:t>Seven Seals</a:t>
            </a:r>
            <a:r>
              <a:rPr lang="en-US" sz="3200" dirty="0"/>
              <a:t> and </a:t>
            </a:r>
            <a:r>
              <a:rPr lang="en-US" sz="3200" dirty="0">
                <a:solidFill>
                  <a:srgbClr val="FFFF00"/>
                </a:solidFill>
              </a:rPr>
              <a:t>show what them churches had missed back there. </a:t>
            </a:r>
            <a:r>
              <a:rPr lang="en-US" sz="3200" dirty="0"/>
              <a:t>Revelations 10, and Malachi 4, Luke 17:30, He said He would do it. Now let's not mix it up. Let's keep it right like that.</a:t>
            </a:r>
          </a:p>
          <a:p>
            <a:pPr algn="r">
              <a:defRPr/>
            </a:pPr>
            <a:r>
              <a:rPr lang="en-US" sz="3200" dirty="0"/>
              <a:t>	 65-0718</a:t>
            </a:r>
          </a:p>
        </p:txBody>
      </p:sp>
    </p:spTree>
    <p:extLst>
      <p:ext uri="{BB962C8B-B14F-4D97-AF65-F5344CB8AC3E}">
        <p14:creationId xmlns:p14="http://schemas.microsoft.com/office/powerpoint/2010/main" val="323977893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02/06/2019</a:t>
            </a:r>
          </a:p>
        </p:txBody>
      </p:sp>
      <p:sp>
        <p:nvSpPr>
          <p:cNvPr id="5" name="Slide Number Placeholder 4"/>
          <p:cNvSpPr>
            <a:spLocks noGrp="1"/>
          </p:cNvSpPr>
          <p:nvPr>
            <p:ph type="sldNum" sz="quarter" idx="11"/>
          </p:nvPr>
        </p:nvSpPr>
        <p:spPr/>
        <p:txBody>
          <a:bodyPr/>
          <a:lstStyle/>
          <a:p>
            <a:fld id="{99A034B2-D14C-0341-9931-0690076DB812}" type="slidenum">
              <a:rPr lang="en-US" smtClean="0"/>
              <a:t>39</a:t>
            </a:fld>
            <a:endParaRPr lang="en-US"/>
          </a:p>
        </p:txBody>
      </p:sp>
      <p:sp>
        <p:nvSpPr>
          <p:cNvPr id="6" name="Footer Placeholder 5"/>
          <p:cNvSpPr>
            <a:spLocks noGrp="1"/>
          </p:cNvSpPr>
          <p:nvPr>
            <p:ph type="ftr" sz="quarter" idx="12"/>
          </p:nvPr>
        </p:nvSpPr>
        <p:spPr/>
        <p:txBody>
          <a:bodyPr/>
          <a:lstStyle/>
          <a:p>
            <a:r>
              <a:rPr lang="en-US"/>
              <a:t>Knowledge Shall Increase </a:t>
            </a:r>
          </a:p>
        </p:txBody>
      </p:sp>
      <p:sp>
        <p:nvSpPr>
          <p:cNvPr id="8" name="Rectangle 7"/>
          <p:cNvSpPr/>
          <p:nvPr/>
        </p:nvSpPr>
        <p:spPr>
          <a:xfrm>
            <a:off x="152400" y="161925"/>
            <a:ext cx="8633624" cy="4524315"/>
          </a:xfrm>
          <a:prstGeom prst="rect">
            <a:avLst/>
          </a:prstGeom>
        </p:spPr>
        <p:txBody>
          <a:bodyPr wrap="square">
            <a:spAutoFit/>
          </a:bodyPr>
          <a:lstStyle/>
          <a:p>
            <a:pPr>
              <a:defRPr/>
            </a:pPr>
            <a:r>
              <a:rPr lang="en-US" sz="3200" dirty="0"/>
              <a:t>		220  </a:t>
            </a:r>
            <a:r>
              <a:rPr lang="en-US" sz="3200" dirty="0">
                <a:solidFill>
                  <a:srgbClr val="FFFF00"/>
                </a:solidFill>
              </a:rPr>
              <a:t>But now is the Bride-calling, </a:t>
            </a:r>
            <a:r>
              <a:rPr lang="en-US" sz="3200" dirty="0"/>
              <a:t>now is when the </a:t>
            </a:r>
            <a:r>
              <a:rPr lang="en-US" sz="3200" b="1" dirty="0"/>
              <a:t>Seven Seals</a:t>
            </a:r>
            <a:r>
              <a:rPr lang="en-US" sz="3200" dirty="0"/>
              <a:t> has been opened, now when the complete things that the reformers left has to be opened; and only Malachi 4 can do that, because it takes the revelation straight from God to an individual to do so. That's right! 	It can't come to a group, never did. One man! That's what God promised in the shadows of the coming for His Bride, an </a:t>
            </a:r>
            <a:r>
              <a:rPr lang="en-US" sz="3200" dirty="0" err="1"/>
              <a:t>Eliezer</a:t>
            </a:r>
            <a:r>
              <a:rPr lang="en-US" sz="3200" dirty="0"/>
              <a:t>. </a:t>
            </a:r>
          </a:p>
        </p:txBody>
      </p:sp>
    </p:spTree>
    <p:extLst>
      <p:ext uri="{BB962C8B-B14F-4D97-AF65-F5344CB8AC3E}">
        <p14:creationId xmlns:p14="http://schemas.microsoft.com/office/powerpoint/2010/main" val="139469802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8F1D8E-65FE-4DED-AEE2-2498AA210603}"/>
              </a:ext>
            </a:extLst>
          </p:cNvPr>
          <p:cNvSpPr>
            <a:spLocks noGrp="1"/>
          </p:cNvSpPr>
          <p:nvPr>
            <p:ph type="dt" sz="half" idx="10"/>
          </p:nvPr>
        </p:nvSpPr>
        <p:spPr/>
        <p:txBody>
          <a:bodyPr/>
          <a:lstStyle/>
          <a:p>
            <a:r>
              <a:rPr lang="en-US"/>
              <a:t>02/06/2019</a:t>
            </a:r>
          </a:p>
        </p:txBody>
      </p:sp>
      <p:sp>
        <p:nvSpPr>
          <p:cNvPr id="4" name="Footer Placeholder 3">
            <a:extLst>
              <a:ext uri="{FF2B5EF4-FFF2-40B4-BE49-F238E27FC236}">
                <a16:creationId xmlns:a16="http://schemas.microsoft.com/office/drawing/2014/main" id="{2F778FBB-C218-471A-B77A-88C77B35585C}"/>
              </a:ext>
            </a:extLst>
          </p:cNvPr>
          <p:cNvSpPr>
            <a:spLocks noGrp="1"/>
          </p:cNvSpPr>
          <p:nvPr>
            <p:ph type="ftr" sz="quarter" idx="11"/>
          </p:nvPr>
        </p:nvSpPr>
        <p:spPr/>
        <p:txBody>
          <a:bodyPr/>
          <a:lstStyle/>
          <a:p>
            <a:r>
              <a:rPr lang="en-US"/>
              <a:t>Knowledge Shall Increase </a:t>
            </a:r>
          </a:p>
        </p:txBody>
      </p:sp>
      <p:sp>
        <p:nvSpPr>
          <p:cNvPr id="5" name="Slide Number Placeholder 4">
            <a:extLst>
              <a:ext uri="{FF2B5EF4-FFF2-40B4-BE49-F238E27FC236}">
                <a16:creationId xmlns:a16="http://schemas.microsoft.com/office/drawing/2014/main" id="{3DFE0225-CA39-44F6-92EB-BDF5603D71FB}"/>
              </a:ext>
            </a:extLst>
          </p:cNvPr>
          <p:cNvSpPr>
            <a:spLocks noGrp="1"/>
          </p:cNvSpPr>
          <p:nvPr>
            <p:ph type="sldNum" sz="quarter" idx="12"/>
          </p:nvPr>
        </p:nvSpPr>
        <p:spPr/>
        <p:txBody>
          <a:bodyPr/>
          <a:lstStyle/>
          <a:p>
            <a:fld id="{AC4DAC86-D943-45DC-86D6-56CCD16C63DC}" type="slidenum">
              <a:rPr lang="en-US" smtClean="0"/>
              <a:pPr/>
              <a:t>4</a:t>
            </a:fld>
            <a:endParaRPr lang="en-US"/>
          </a:p>
        </p:txBody>
      </p:sp>
      <p:sp>
        <p:nvSpPr>
          <p:cNvPr id="7" name="Rectangle 6">
            <a:extLst>
              <a:ext uri="{FF2B5EF4-FFF2-40B4-BE49-F238E27FC236}">
                <a16:creationId xmlns:a16="http://schemas.microsoft.com/office/drawing/2014/main" id="{8F785C32-B870-40D3-B4F5-BD010FB3DED6}"/>
              </a:ext>
            </a:extLst>
          </p:cNvPr>
          <p:cNvSpPr/>
          <p:nvPr/>
        </p:nvSpPr>
        <p:spPr>
          <a:xfrm>
            <a:off x="457200" y="136525"/>
            <a:ext cx="5638800" cy="2585323"/>
          </a:xfrm>
          <a:prstGeom prst="rect">
            <a:avLst/>
          </a:prstGeom>
        </p:spPr>
        <p:txBody>
          <a:bodyPr wrap="square">
            <a:spAutoFit/>
          </a:bodyPr>
          <a:lstStyle/>
          <a:p>
            <a:pPr fontAlgn="base"/>
            <a:r>
              <a:rPr lang="en-US" sz="5400" dirty="0"/>
              <a:t>Welcome to the New Age of Nuclear Instability</a:t>
            </a:r>
          </a:p>
        </p:txBody>
      </p:sp>
      <p:sp>
        <p:nvSpPr>
          <p:cNvPr id="8" name="Rectangle 7">
            <a:extLst>
              <a:ext uri="{FF2B5EF4-FFF2-40B4-BE49-F238E27FC236}">
                <a16:creationId xmlns:a16="http://schemas.microsoft.com/office/drawing/2014/main" id="{8A85263E-DB79-4039-A4E2-F2165DF69F84}"/>
              </a:ext>
            </a:extLst>
          </p:cNvPr>
          <p:cNvSpPr/>
          <p:nvPr/>
        </p:nvSpPr>
        <p:spPr>
          <a:xfrm>
            <a:off x="457200" y="3657600"/>
            <a:ext cx="8575040" cy="2585323"/>
          </a:xfrm>
          <a:prstGeom prst="rect">
            <a:avLst/>
          </a:prstGeom>
        </p:spPr>
        <p:txBody>
          <a:bodyPr wrap="square">
            <a:spAutoFit/>
          </a:bodyPr>
          <a:lstStyle/>
          <a:p>
            <a:r>
              <a:rPr lang="en-US" sz="2400" dirty="0"/>
              <a:t>	A report issued by the director of Nat’l. Intelligence (Feb.) recognized that “the risk of interstate conflict, including among great powers, is higher than at any time since the end of the Cold War. The threat of state and nonstate use of weapons of mass destruction will continue to grow.”</a:t>
            </a:r>
          </a:p>
          <a:p>
            <a:endParaRPr lang="en-US" sz="2400" dirty="0"/>
          </a:p>
          <a:p>
            <a:pPr algn="r"/>
            <a:r>
              <a:rPr lang="en-US" dirty="0"/>
              <a:t>https://www.nytimes.com/2019/02/01/opinion/inf-nuclear-weapons.html</a:t>
            </a:r>
          </a:p>
        </p:txBody>
      </p:sp>
    </p:spTree>
    <p:extLst>
      <p:ext uri="{BB962C8B-B14F-4D97-AF65-F5344CB8AC3E}">
        <p14:creationId xmlns:p14="http://schemas.microsoft.com/office/powerpoint/2010/main" val="96460848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02/06/2019</a:t>
            </a:r>
          </a:p>
        </p:txBody>
      </p:sp>
      <p:sp>
        <p:nvSpPr>
          <p:cNvPr id="3" name="Footer Placeholder 2"/>
          <p:cNvSpPr>
            <a:spLocks noGrp="1"/>
          </p:cNvSpPr>
          <p:nvPr>
            <p:ph type="ftr" sz="quarter" idx="11"/>
          </p:nvPr>
        </p:nvSpPr>
        <p:spPr/>
        <p:txBody>
          <a:bodyPr/>
          <a:lstStyle/>
          <a:p>
            <a:r>
              <a:rPr lang="en-US"/>
              <a:t>Knowledge Shall Increase </a:t>
            </a:r>
          </a:p>
        </p:txBody>
      </p:sp>
      <p:sp>
        <p:nvSpPr>
          <p:cNvPr id="4" name="Slide Number Placeholder 3"/>
          <p:cNvSpPr>
            <a:spLocks noGrp="1"/>
          </p:cNvSpPr>
          <p:nvPr>
            <p:ph type="sldNum" sz="quarter" idx="12"/>
          </p:nvPr>
        </p:nvSpPr>
        <p:spPr/>
        <p:txBody>
          <a:bodyPr/>
          <a:lstStyle/>
          <a:p>
            <a:fld id="{AC4DAC86-D943-45DC-86D6-56CCD16C63DC}" type="slidenum">
              <a:rPr lang="en-US" smtClean="0"/>
              <a:pPr/>
              <a:t>40</a:t>
            </a:fld>
            <a:endParaRPr lang="en-US"/>
          </a:p>
        </p:txBody>
      </p:sp>
      <p:sp>
        <p:nvSpPr>
          <p:cNvPr id="5" name="Rectangle 4"/>
          <p:cNvSpPr/>
          <p:nvPr/>
        </p:nvSpPr>
        <p:spPr>
          <a:xfrm>
            <a:off x="152400" y="-76200"/>
            <a:ext cx="8915400" cy="6617197"/>
          </a:xfrm>
          <a:prstGeom prst="rect">
            <a:avLst/>
          </a:prstGeom>
        </p:spPr>
        <p:txBody>
          <a:bodyPr wrap="square">
            <a:spAutoFit/>
          </a:bodyPr>
          <a:lstStyle/>
          <a:p>
            <a:r>
              <a:rPr lang="en-US" sz="4000" b="1" dirty="0">
                <a:solidFill>
                  <a:srgbClr val="FFFF00"/>
                </a:solidFill>
              </a:rPr>
              <a:t>Knowledge </a:t>
            </a:r>
            <a:r>
              <a:rPr lang="en-US" sz="3200" i="1" dirty="0"/>
              <a:t>(Gr.) </a:t>
            </a:r>
            <a:r>
              <a:rPr lang="en-US" sz="3200" i="1" dirty="0" err="1"/>
              <a:t>epignosis</a:t>
            </a:r>
            <a:endParaRPr lang="en-US" sz="3200" i="1" dirty="0"/>
          </a:p>
          <a:p>
            <a:r>
              <a:rPr lang="en-US" sz="3200" dirty="0"/>
              <a:t>	Acknowledgement of precise and correct knowledge; used of the knowledge of things ethical and divine</a:t>
            </a:r>
            <a:r>
              <a:rPr lang="en-US" sz="2800" dirty="0"/>
              <a:t>.</a:t>
            </a:r>
          </a:p>
          <a:p>
            <a:endParaRPr lang="en-US" sz="2800" dirty="0"/>
          </a:p>
          <a:p>
            <a:r>
              <a:rPr lang="en-US" sz="3600" b="1" dirty="0"/>
              <a:t>EPHESIANS 1:17</a:t>
            </a:r>
          </a:p>
          <a:p>
            <a:r>
              <a:rPr lang="en-US" sz="2800" dirty="0"/>
              <a:t>	</a:t>
            </a:r>
            <a:r>
              <a:rPr lang="en-US" sz="2800" i="1" dirty="0"/>
              <a:t>That the God of our Lord Jesus Christ, the Father of glory, may give unto you the spirit of wisdom and revelation in the knowledge of him: </a:t>
            </a:r>
            <a:endParaRPr lang="en-US" sz="2800" dirty="0"/>
          </a:p>
          <a:p>
            <a:endParaRPr lang="en-US" sz="2800" b="1" dirty="0"/>
          </a:p>
          <a:p>
            <a:r>
              <a:rPr lang="en-US" sz="2800" b="1" dirty="0"/>
              <a:t>4:13 </a:t>
            </a:r>
            <a:r>
              <a:rPr lang="en-US" sz="2800" i="1" dirty="0"/>
              <a:t>Till we all come in the unity of the faith, and of the knowledge of the Son of God, unto a perfect man, unto the measure of the stature of the </a:t>
            </a:r>
            <a:r>
              <a:rPr lang="en-US" sz="2800" i="1" dirty="0" err="1"/>
              <a:t>fulness</a:t>
            </a:r>
            <a:r>
              <a:rPr lang="en-US" sz="2800" i="1" dirty="0"/>
              <a:t> of Christ: </a:t>
            </a:r>
          </a:p>
          <a:p>
            <a:endParaRPr lang="en-US" sz="2800" i="1" dirty="0"/>
          </a:p>
        </p:txBody>
      </p:sp>
    </p:spTree>
    <p:extLst>
      <p:ext uri="{BB962C8B-B14F-4D97-AF65-F5344CB8AC3E}">
        <p14:creationId xmlns:p14="http://schemas.microsoft.com/office/powerpoint/2010/main" val="278417287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6E757-144C-497F-85CA-DB5F36DF978B}"/>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8860E03A-EA62-4152-995B-C261C09DCC87}"/>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DDC9938F-60AD-449C-B4C1-32551B984568}"/>
              </a:ext>
            </a:extLst>
          </p:cNvPr>
          <p:cNvSpPr>
            <a:spLocks noGrp="1"/>
          </p:cNvSpPr>
          <p:nvPr>
            <p:ph type="sldNum" sz="quarter" idx="12"/>
          </p:nvPr>
        </p:nvSpPr>
        <p:spPr/>
        <p:txBody>
          <a:bodyPr/>
          <a:lstStyle/>
          <a:p>
            <a:fld id="{AC4DAC86-D943-45DC-86D6-56CCD16C63DC}" type="slidenum">
              <a:rPr lang="en-US" smtClean="0"/>
              <a:pPr/>
              <a:t>5</a:t>
            </a:fld>
            <a:endParaRPr lang="en-US"/>
          </a:p>
        </p:txBody>
      </p:sp>
      <p:sp>
        <p:nvSpPr>
          <p:cNvPr id="5" name="Rectangle 4">
            <a:extLst>
              <a:ext uri="{FF2B5EF4-FFF2-40B4-BE49-F238E27FC236}">
                <a16:creationId xmlns:a16="http://schemas.microsoft.com/office/drawing/2014/main" id="{63A7C0FC-3CCE-4447-9460-78E5818DBBE6}"/>
              </a:ext>
            </a:extLst>
          </p:cNvPr>
          <p:cNvSpPr/>
          <p:nvPr/>
        </p:nvSpPr>
        <p:spPr>
          <a:xfrm>
            <a:off x="190500" y="0"/>
            <a:ext cx="8763000" cy="6186309"/>
          </a:xfrm>
          <a:prstGeom prst="rect">
            <a:avLst/>
          </a:prstGeom>
        </p:spPr>
        <p:txBody>
          <a:bodyPr wrap="square">
            <a:spAutoFit/>
          </a:bodyPr>
          <a:lstStyle/>
          <a:p>
            <a:r>
              <a:rPr lang="en-US" sz="4400" b="1" dirty="0"/>
              <a:t>WE.WOULD.SEE.JESUS</a:t>
            </a:r>
          </a:p>
          <a:p>
            <a:r>
              <a:rPr lang="en-US" sz="3600" dirty="0"/>
              <a:t>	49  We're at the end time, my brother. Hearts failing, fear, sputniks in the skies. One extra drink of vodka, could pull a little lever, we'd would be powder in two minutes. And the world would fly plumb into the sun yonder. Just what the Scripture predicts it'll do. </a:t>
            </a:r>
            <a:r>
              <a:rPr lang="en-US" sz="3600" dirty="0">
                <a:solidFill>
                  <a:srgbClr val="FFFF00"/>
                </a:solidFill>
              </a:rPr>
              <a:t>But remember the Church will go home before that happens.</a:t>
            </a:r>
            <a:r>
              <a:rPr lang="en-US" sz="3600" dirty="0"/>
              <a:t>									</a:t>
            </a:r>
            <a:r>
              <a:rPr lang="en-US" sz="2800" dirty="0"/>
              <a:t>58-0523</a:t>
            </a:r>
          </a:p>
          <a:p>
            <a:endParaRPr lang="en-US" sz="2800" dirty="0"/>
          </a:p>
        </p:txBody>
      </p:sp>
    </p:spTree>
    <p:extLst>
      <p:ext uri="{BB962C8B-B14F-4D97-AF65-F5344CB8AC3E}">
        <p14:creationId xmlns:p14="http://schemas.microsoft.com/office/powerpoint/2010/main" val="716410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AD501-FC86-4EC7-94AC-2C6E5525DDBE}"/>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AB45F350-D4D8-4D4A-904E-D498DE8A9EC9}"/>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3C85ED44-6D7D-4105-AA24-58CB9FFF0B57}"/>
              </a:ext>
            </a:extLst>
          </p:cNvPr>
          <p:cNvSpPr>
            <a:spLocks noGrp="1"/>
          </p:cNvSpPr>
          <p:nvPr>
            <p:ph type="sldNum" sz="quarter" idx="12"/>
          </p:nvPr>
        </p:nvSpPr>
        <p:spPr/>
        <p:txBody>
          <a:bodyPr/>
          <a:lstStyle/>
          <a:p>
            <a:fld id="{AC4DAC86-D943-45DC-86D6-56CCD16C63DC}" type="slidenum">
              <a:rPr lang="en-US" smtClean="0"/>
              <a:pPr/>
              <a:t>6</a:t>
            </a:fld>
            <a:endParaRPr lang="en-US"/>
          </a:p>
        </p:txBody>
      </p:sp>
      <p:sp>
        <p:nvSpPr>
          <p:cNvPr id="5" name="Rectangle 4">
            <a:extLst>
              <a:ext uri="{FF2B5EF4-FFF2-40B4-BE49-F238E27FC236}">
                <a16:creationId xmlns:a16="http://schemas.microsoft.com/office/drawing/2014/main" id="{2EB14143-2AF2-42F0-BA23-00BC742D889B}"/>
              </a:ext>
            </a:extLst>
          </p:cNvPr>
          <p:cNvSpPr/>
          <p:nvPr/>
        </p:nvSpPr>
        <p:spPr>
          <a:xfrm>
            <a:off x="152400" y="1"/>
            <a:ext cx="8763000" cy="6678751"/>
          </a:xfrm>
          <a:prstGeom prst="rect">
            <a:avLst/>
          </a:prstGeom>
        </p:spPr>
        <p:txBody>
          <a:bodyPr wrap="square">
            <a:spAutoFit/>
          </a:bodyPr>
          <a:lstStyle/>
          <a:p>
            <a:r>
              <a:rPr lang="en-US" sz="3600" b="1" dirty="0"/>
              <a:t>ESCAPE.HITHER.COME.QUICKLY</a:t>
            </a:r>
          </a:p>
          <a:p>
            <a:r>
              <a:rPr lang="en-US" sz="2800" dirty="0"/>
              <a:t>	13 But the oncoming judgments, the world is feeling it. I've heard that in the Pentagon, I don't know, but they say that they don't know what to do. Well, there's only one Book can direct you on what to do, that's God's Bible, lift up your head; look up. There's no way of escape.</a:t>
            </a:r>
          </a:p>
          <a:p>
            <a:r>
              <a:rPr lang="en-US" sz="2800" dirty="0"/>
              <a:t>	It's already come into the hands of men that they can destroy this world in an hour if they want to. What would hinder Russia this afternoon, some of those leaders to drink one can of vodka too much, punch a button that would send the entire world out of its orbit, and wouldn't contrary the Scriptures a bit, we're at the end time.</a:t>
            </a:r>
          </a:p>
          <a:p>
            <a:pPr algn="r"/>
            <a:r>
              <a:rPr lang="en-US" sz="2800" dirty="0"/>
              <a:t>58-0202</a:t>
            </a:r>
          </a:p>
        </p:txBody>
      </p:sp>
    </p:spTree>
    <p:extLst>
      <p:ext uri="{BB962C8B-B14F-4D97-AF65-F5344CB8AC3E}">
        <p14:creationId xmlns:p14="http://schemas.microsoft.com/office/powerpoint/2010/main" val="27600258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8DE0E-FDF8-4EB1-B14E-311809BABE05}"/>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71057846-30F3-41F8-B5E2-AF23B504CFB8}"/>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542EC553-AE57-446A-B37E-FD8786E0C72C}"/>
              </a:ext>
            </a:extLst>
          </p:cNvPr>
          <p:cNvSpPr>
            <a:spLocks noGrp="1"/>
          </p:cNvSpPr>
          <p:nvPr>
            <p:ph type="sldNum" sz="quarter" idx="12"/>
          </p:nvPr>
        </p:nvSpPr>
        <p:spPr/>
        <p:txBody>
          <a:bodyPr/>
          <a:lstStyle/>
          <a:p>
            <a:fld id="{AC4DAC86-D943-45DC-86D6-56CCD16C63DC}" type="slidenum">
              <a:rPr lang="en-US" smtClean="0"/>
              <a:pPr/>
              <a:t>7</a:t>
            </a:fld>
            <a:endParaRPr lang="en-US"/>
          </a:p>
        </p:txBody>
      </p:sp>
      <p:sp>
        <p:nvSpPr>
          <p:cNvPr id="5" name="Rectangle 4">
            <a:extLst>
              <a:ext uri="{FF2B5EF4-FFF2-40B4-BE49-F238E27FC236}">
                <a16:creationId xmlns:a16="http://schemas.microsoft.com/office/drawing/2014/main" id="{198F00EA-ADD8-42E4-B46B-71492990BF44}"/>
              </a:ext>
            </a:extLst>
          </p:cNvPr>
          <p:cNvSpPr/>
          <p:nvPr/>
        </p:nvSpPr>
        <p:spPr>
          <a:xfrm>
            <a:off x="228600" y="136525"/>
            <a:ext cx="8686800" cy="5570756"/>
          </a:xfrm>
          <a:prstGeom prst="rect">
            <a:avLst/>
          </a:prstGeom>
        </p:spPr>
        <p:txBody>
          <a:bodyPr wrap="square">
            <a:spAutoFit/>
          </a:bodyPr>
          <a:lstStyle/>
          <a:p>
            <a:r>
              <a:rPr lang="en-US" sz="4000" b="1" dirty="0"/>
              <a:t>THE.HANDWRITING.ON.THE.WALL</a:t>
            </a:r>
          </a:p>
          <a:p>
            <a:r>
              <a:rPr lang="en-US" sz="3200" dirty="0"/>
              <a:t>	69 Do you realize this is a searching out time?. This may be the last Gospel message that's preached. Before the message begins tonight, you know, that bomb may strike the earth. </a:t>
            </a:r>
          </a:p>
          <a:p>
            <a:r>
              <a:rPr lang="en-US" sz="3200" dirty="0"/>
              <a:t>	There isn't a thing to keep it from being so. They're set. They're ready. All it takes is a few drinks of vodka, and here it would come. And the only thing that holds it off right now, is the grace of God, trying to get His church together…</a:t>
            </a:r>
          </a:p>
          <a:p>
            <a:pPr algn="r"/>
            <a:r>
              <a:rPr lang="en-US" sz="2800" dirty="0"/>
              <a:t>58-0309</a:t>
            </a:r>
          </a:p>
        </p:txBody>
      </p:sp>
    </p:spTree>
    <p:extLst>
      <p:ext uri="{BB962C8B-B14F-4D97-AF65-F5344CB8AC3E}">
        <p14:creationId xmlns:p14="http://schemas.microsoft.com/office/powerpoint/2010/main" val="36496123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0708C-E3B9-49B3-8E07-792A80D0B9A9}"/>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EE5A4801-7716-450B-9163-18C31A185C8A}"/>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80DCFE07-CAB1-4EDE-BF49-78F18DCA76CD}"/>
              </a:ext>
            </a:extLst>
          </p:cNvPr>
          <p:cNvSpPr>
            <a:spLocks noGrp="1"/>
          </p:cNvSpPr>
          <p:nvPr>
            <p:ph type="sldNum" sz="quarter" idx="12"/>
          </p:nvPr>
        </p:nvSpPr>
        <p:spPr/>
        <p:txBody>
          <a:bodyPr/>
          <a:lstStyle/>
          <a:p>
            <a:fld id="{AC4DAC86-D943-45DC-86D6-56CCD16C63DC}" type="slidenum">
              <a:rPr lang="en-US" smtClean="0"/>
              <a:pPr/>
              <a:t>8</a:t>
            </a:fld>
            <a:endParaRPr lang="en-US"/>
          </a:p>
        </p:txBody>
      </p:sp>
      <p:sp>
        <p:nvSpPr>
          <p:cNvPr id="5" name="Rectangle 4">
            <a:extLst>
              <a:ext uri="{FF2B5EF4-FFF2-40B4-BE49-F238E27FC236}">
                <a16:creationId xmlns:a16="http://schemas.microsoft.com/office/drawing/2014/main" id="{A2BCFF75-E070-47C1-8C12-7B81F5E4D1AF}"/>
              </a:ext>
            </a:extLst>
          </p:cNvPr>
          <p:cNvSpPr/>
          <p:nvPr/>
        </p:nvSpPr>
        <p:spPr>
          <a:xfrm>
            <a:off x="4753352" y="3810000"/>
            <a:ext cx="4390648" cy="1938992"/>
          </a:xfrm>
          <a:prstGeom prst="rect">
            <a:avLst/>
          </a:prstGeom>
        </p:spPr>
        <p:txBody>
          <a:bodyPr wrap="square">
            <a:spAutoFit/>
          </a:bodyPr>
          <a:lstStyle/>
          <a:p>
            <a:r>
              <a:rPr lang="en-US" sz="2400" dirty="0"/>
              <a:t>https://thebulletin.org/current-issue/?utm_source=Bulletin%20Blast&amp;utm_medium=iContact%20email&amp;utm_campaign=Statement_February6</a:t>
            </a:r>
          </a:p>
        </p:txBody>
      </p:sp>
      <p:pic>
        <p:nvPicPr>
          <p:cNvPr id="6" name="Picture 5">
            <a:extLst>
              <a:ext uri="{FF2B5EF4-FFF2-40B4-BE49-F238E27FC236}">
                <a16:creationId xmlns:a16="http://schemas.microsoft.com/office/drawing/2014/main" id="{88204D83-9BC6-42BF-86D5-1BB74B9D3C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192" y="136525"/>
            <a:ext cx="4390648" cy="5546852"/>
          </a:xfrm>
          <a:prstGeom prst="rect">
            <a:avLst/>
          </a:prstGeom>
        </p:spPr>
      </p:pic>
    </p:spTree>
    <p:extLst>
      <p:ext uri="{BB962C8B-B14F-4D97-AF65-F5344CB8AC3E}">
        <p14:creationId xmlns:p14="http://schemas.microsoft.com/office/powerpoint/2010/main" val="120810155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90BB3-CB7F-400F-9C8C-7542461DCD60}"/>
              </a:ext>
            </a:extLst>
          </p:cNvPr>
          <p:cNvSpPr>
            <a:spLocks noGrp="1"/>
          </p:cNvSpPr>
          <p:nvPr>
            <p:ph type="dt" sz="half" idx="10"/>
          </p:nvPr>
        </p:nvSpPr>
        <p:spPr/>
        <p:txBody>
          <a:bodyPr/>
          <a:lstStyle/>
          <a:p>
            <a:r>
              <a:rPr lang="en-US"/>
              <a:t>02/06/2019</a:t>
            </a:r>
          </a:p>
        </p:txBody>
      </p:sp>
      <p:sp>
        <p:nvSpPr>
          <p:cNvPr id="3" name="Footer Placeholder 2">
            <a:extLst>
              <a:ext uri="{FF2B5EF4-FFF2-40B4-BE49-F238E27FC236}">
                <a16:creationId xmlns:a16="http://schemas.microsoft.com/office/drawing/2014/main" id="{ECACC67C-AA65-4DD7-8B4F-F70C861C4BEF}"/>
              </a:ext>
            </a:extLst>
          </p:cNvPr>
          <p:cNvSpPr>
            <a:spLocks noGrp="1"/>
          </p:cNvSpPr>
          <p:nvPr>
            <p:ph type="ftr" sz="quarter" idx="11"/>
          </p:nvPr>
        </p:nvSpPr>
        <p:spPr/>
        <p:txBody>
          <a:bodyPr/>
          <a:lstStyle/>
          <a:p>
            <a:r>
              <a:rPr lang="en-US"/>
              <a:t>Knowledge Shall Increase </a:t>
            </a:r>
          </a:p>
        </p:txBody>
      </p:sp>
      <p:sp>
        <p:nvSpPr>
          <p:cNvPr id="4" name="Slide Number Placeholder 3">
            <a:extLst>
              <a:ext uri="{FF2B5EF4-FFF2-40B4-BE49-F238E27FC236}">
                <a16:creationId xmlns:a16="http://schemas.microsoft.com/office/drawing/2014/main" id="{84D46AAC-0D45-4159-96D4-7D6F4D7CF587}"/>
              </a:ext>
            </a:extLst>
          </p:cNvPr>
          <p:cNvSpPr>
            <a:spLocks noGrp="1"/>
          </p:cNvSpPr>
          <p:nvPr>
            <p:ph type="sldNum" sz="quarter" idx="12"/>
          </p:nvPr>
        </p:nvSpPr>
        <p:spPr/>
        <p:txBody>
          <a:bodyPr/>
          <a:lstStyle/>
          <a:p>
            <a:fld id="{AC4DAC86-D943-45DC-86D6-56CCD16C63DC}" type="slidenum">
              <a:rPr lang="en-US" smtClean="0"/>
              <a:pPr/>
              <a:t>9</a:t>
            </a:fld>
            <a:endParaRPr lang="en-US"/>
          </a:p>
        </p:txBody>
      </p:sp>
      <p:sp>
        <p:nvSpPr>
          <p:cNvPr id="9" name="Rectangle 8">
            <a:extLst>
              <a:ext uri="{FF2B5EF4-FFF2-40B4-BE49-F238E27FC236}">
                <a16:creationId xmlns:a16="http://schemas.microsoft.com/office/drawing/2014/main" id="{E1D16563-7A10-42CE-AB7F-121EE8F6BD04}"/>
              </a:ext>
            </a:extLst>
          </p:cNvPr>
          <p:cNvSpPr/>
          <p:nvPr/>
        </p:nvSpPr>
        <p:spPr>
          <a:xfrm>
            <a:off x="152400" y="69850"/>
            <a:ext cx="8839200" cy="1538883"/>
          </a:xfrm>
          <a:prstGeom prst="rect">
            <a:avLst/>
          </a:prstGeom>
        </p:spPr>
        <p:txBody>
          <a:bodyPr wrap="square">
            <a:spAutoFit/>
          </a:bodyPr>
          <a:lstStyle/>
          <a:p>
            <a:r>
              <a:rPr lang="en-US" sz="5400" dirty="0"/>
              <a:t>Magnetic North Just Changed. </a:t>
            </a:r>
          </a:p>
          <a:p>
            <a:r>
              <a:rPr lang="en-US" sz="4000" dirty="0"/>
              <a:t>Here's what that means.	</a:t>
            </a:r>
          </a:p>
        </p:txBody>
      </p:sp>
      <p:sp>
        <p:nvSpPr>
          <p:cNvPr id="10" name="Rectangle 9">
            <a:extLst>
              <a:ext uri="{FF2B5EF4-FFF2-40B4-BE49-F238E27FC236}">
                <a16:creationId xmlns:a16="http://schemas.microsoft.com/office/drawing/2014/main" id="{85260A8A-E811-4385-A42C-750507365BA6}"/>
              </a:ext>
            </a:extLst>
          </p:cNvPr>
          <p:cNvSpPr/>
          <p:nvPr/>
        </p:nvSpPr>
        <p:spPr>
          <a:xfrm>
            <a:off x="266700" y="1608733"/>
            <a:ext cx="8724900" cy="3970318"/>
          </a:xfrm>
          <a:prstGeom prst="rect">
            <a:avLst/>
          </a:prstGeom>
        </p:spPr>
        <p:txBody>
          <a:bodyPr wrap="square">
            <a:spAutoFit/>
          </a:bodyPr>
          <a:lstStyle/>
          <a:p>
            <a:r>
              <a:rPr lang="en-US" sz="2800" dirty="0"/>
              <a:t>	Magnetic north has never sat still. In the last 100 yrs. or so, the direction in which our compasses steadfastly point has lumbered ever northward, driven by Earth's churning liquid outer core some 1,800 miles beneath the surface. Yet in recent years, scientists noticed something unusual: Magnetic north's routine plod has shifted into high gear, sending it galloping across the Northern Hemisphere—and no one can entirely explain why.</a:t>
            </a:r>
          </a:p>
        </p:txBody>
      </p:sp>
      <p:sp>
        <p:nvSpPr>
          <p:cNvPr id="11" name="Rectangle 10">
            <a:extLst>
              <a:ext uri="{FF2B5EF4-FFF2-40B4-BE49-F238E27FC236}">
                <a16:creationId xmlns:a16="http://schemas.microsoft.com/office/drawing/2014/main" id="{A0673712-6D58-4080-AE8B-FFCF4D0AEC65}"/>
              </a:ext>
            </a:extLst>
          </p:cNvPr>
          <p:cNvSpPr/>
          <p:nvPr/>
        </p:nvSpPr>
        <p:spPr>
          <a:xfrm>
            <a:off x="4346028" y="5433020"/>
            <a:ext cx="4572000" cy="923330"/>
          </a:xfrm>
          <a:prstGeom prst="rect">
            <a:avLst/>
          </a:prstGeom>
          <a:solidFill>
            <a:schemeClr val="bg1"/>
          </a:solidFill>
        </p:spPr>
        <p:txBody>
          <a:bodyPr>
            <a:spAutoFit/>
          </a:bodyPr>
          <a:lstStyle/>
          <a:p>
            <a:r>
              <a:rPr lang="en-US" dirty="0"/>
              <a:t>https://www.nationalgeographic.com/science/2019/02/magnetic-north-update-navigation-maps/</a:t>
            </a:r>
          </a:p>
        </p:txBody>
      </p:sp>
    </p:spTree>
    <p:extLst>
      <p:ext uri="{BB962C8B-B14F-4D97-AF65-F5344CB8AC3E}">
        <p14:creationId xmlns:p14="http://schemas.microsoft.com/office/powerpoint/2010/main" val="1629648636"/>
      </p:ext>
    </p:extLst>
  </p:cSld>
  <p:clrMapOvr>
    <a:masterClrMapping/>
  </p:clrMapOvr>
  <p:transition spd="slow">
    <p:wipe/>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5314</TotalTime>
  <Words>483</Words>
  <Application>Microsoft Office PowerPoint</Application>
  <PresentationFormat>On-screen Show (4:3)</PresentationFormat>
  <Paragraphs>233</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American Typewriter</vt:lpstr>
      <vt:lpstr>Arial</vt:lpstr>
      <vt:lpstr>Calibri</vt:lpstr>
      <vt:lpstr>Cambria</vt:lpstr>
      <vt:lpstr>Horizon</vt:lpstr>
      <vt:lpstr>Knowledge Shall Increase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Coffey</dc:creator>
  <cp:lastModifiedBy>Barry Coffey</cp:lastModifiedBy>
  <cp:revision>403</cp:revision>
  <dcterms:created xsi:type="dcterms:W3CDTF">2009-06-03T16:35:28Z</dcterms:created>
  <dcterms:modified xsi:type="dcterms:W3CDTF">2019-02-07T00:19:24Z</dcterms:modified>
</cp:coreProperties>
</file>