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48"/>
  </p:notesMasterIdLst>
  <p:handoutMasterIdLst>
    <p:handoutMasterId r:id="rId149"/>
  </p:handoutMasterIdLst>
  <p:sldIdLst>
    <p:sldId id="427" r:id="rId2"/>
    <p:sldId id="583" r:id="rId3"/>
    <p:sldId id="612" r:id="rId4"/>
    <p:sldId id="619" r:id="rId5"/>
    <p:sldId id="616" r:id="rId6"/>
    <p:sldId id="614" r:id="rId7"/>
    <p:sldId id="618" r:id="rId8"/>
    <p:sldId id="615" r:id="rId9"/>
    <p:sldId id="617" r:id="rId10"/>
    <p:sldId id="647" r:id="rId11"/>
    <p:sldId id="649" r:id="rId12"/>
    <p:sldId id="613" r:id="rId13"/>
    <p:sldId id="620" r:id="rId14"/>
    <p:sldId id="621" r:id="rId15"/>
    <p:sldId id="622" r:id="rId16"/>
    <p:sldId id="624" r:id="rId17"/>
    <p:sldId id="626" r:id="rId18"/>
    <p:sldId id="629" r:id="rId19"/>
    <p:sldId id="630" r:id="rId20"/>
    <p:sldId id="632" r:id="rId21"/>
    <p:sldId id="633" r:id="rId22"/>
    <p:sldId id="635" r:id="rId23"/>
    <p:sldId id="646" r:id="rId24"/>
    <p:sldId id="639" r:id="rId25"/>
    <p:sldId id="640" r:id="rId26"/>
    <p:sldId id="642" r:id="rId27"/>
    <p:sldId id="637" r:id="rId28"/>
    <p:sldId id="650" r:id="rId29"/>
    <p:sldId id="651" r:id="rId30"/>
    <p:sldId id="538" r:id="rId31"/>
    <p:sldId id="591" r:id="rId32"/>
    <p:sldId id="602" r:id="rId33"/>
    <p:sldId id="652" r:id="rId34"/>
    <p:sldId id="653" r:id="rId35"/>
    <p:sldId id="604" r:id="rId36"/>
    <p:sldId id="374" r:id="rId37"/>
    <p:sldId id="603" r:id="rId38"/>
    <p:sldId id="608" r:id="rId39"/>
    <p:sldId id="599" r:id="rId40"/>
    <p:sldId id="605" r:id="rId41"/>
    <p:sldId id="606" r:id="rId42"/>
    <p:sldId id="378" r:id="rId43"/>
    <p:sldId id="610" r:id="rId44"/>
    <p:sldId id="611" r:id="rId45"/>
    <p:sldId id="598" r:id="rId46"/>
    <p:sldId id="375" r:id="rId47"/>
    <p:sldId id="592" r:id="rId48"/>
    <p:sldId id="596" r:id="rId49"/>
    <p:sldId id="436" r:id="rId50"/>
    <p:sldId id="438" r:id="rId51"/>
    <p:sldId id="257" r:id="rId52"/>
    <p:sldId id="607" r:id="rId53"/>
    <p:sldId id="600" r:id="rId54"/>
    <p:sldId id="609" r:id="rId55"/>
    <p:sldId id="442" r:id="rId56"/>
    <p:sldId id="354" r:id="rId57"/>
    <p:sldId id="287" r:id="rId58"/>
    <p:sldId id="601" r:id="rId59"/>
    <p:sldId id="348" r:id="rId60"/>
    <p:sldId id="356" r:id="rId61"/>
    <p:sldId id="391" r:id="rId62"/>
    <p:sldId id="392" r:id="rId63"/>
    <p:sldId id="360" r:id="rId64"/>
    <p:sldId id="269" r:id="rId65"/>
    <p:sldId id="270" r:id="rId66"/>
    <p:sldId id="272" r:id="rId67"/>
    <p:sldId id="277" r:id="rId68"/>
    <p:sldId id="359" r:id="rId69"/>
    <p:sldId id="361" r:id="rId70"/>
    <p:sldId id="372" r:id="rId71"/>
    <p:sldId id="362" r:id="rId72"/>
    <p:sldId id="393" r:id="rId73"/>
    <p:sldId id="394" r:id="rId74"/>
    <p:sldId id="363" r:id="rId75"/>
    <p:sldId id="364" r:id="rId76"/>
    <p:sldId id="365" r:id="rId77"/>
    <p:sldId id="366" r:id="rId78"/>
    <p:sldId id="367" r:id="rId79"/>
    <p:sldId id="368" r:id="rId80"/>
    <p:sldId id="369" r:id="rId81"/>
    <p:sldId id="370" r:id="rId82"/>
    <p:sldId id="371" r:id="rId83"/>
    <p:sldId id="373" r:id="rId84"/>
    <p:sldId id="376" r:id="rId85"/>
    <p:sldId id="593" r:id="rId86"/>
    <p:sldId id="379" r:id="rId87"/>
    <p:sldId id="380" r:id="rId88"/>
    <p:sldId id="381" r:id="rId89"/>
    <p:sldId id="382" r:id="rId90"/>
    <p:sldId id="383" r:id="rId91"/>
    <p:sldId id="384" r:id="rId92"/>
    <p:sldId id="385" r:id="rId93"/>
    <p:sldId id="386" r:id="rId94"/>
    <p:sldId id="387" r:id="rId95"/>
    <p:sldId id="388" r:id="rId96"/>
    <p:sldId id="389" r:id="rId97"/>
    <p:sldId id="278" r:id="rId98"/>
    <p:sldId id="280" r:id="rId99"/>
    <p:sldId id="355" r:id="rId100"/>
    <p:sldId id="358" r:id="rId101"/>
    <p:sldId id="294" r:id="rId102"/>
    <p:sldId id="295" r:id="rId103"/>
    <p:sldId id="296" r:id="rId104"/>
    <p:sldId id="297" r:id="rId105"/>
    <p:sldId id="594" r:id="rId106"/>
    <p:sldId id="299" r:id="rId107"/>
    <p:sldId id="303" r:id="rId108"/>
    <p:sldId id="306" r:id="rId109"/>
    <p:sldId id="347" r:id="rId110"/>
    <p:sldId id="311" r:id="rId111"/>
    <p:sldId id="312" r:id="rId112"/>
    <p:sldId id="313" r:id="rId113"/>
    <p:sldId id="315" r:id="rId114"/>
    <p:sldId id="595" r:id="rId115"/>
    <p:sldId id="316" r:id="rId116"/>
    <p:sldId id="317" r:id="rId117"/>
    <p:sldId id="318" r:id="rId118"/>
    <p:sldId id="319" r:id="rId119"/>
    <p:sldId id="320" r:id="rId120"/>
    <p:sldId id="321" r:id="rId121"/>
    <p:sldId id="322" r:id="rId122"/>
    <p:sldId id="351" r:id="rId123"/>
    <p:sldId id="323" r:id="rId124"/>
    <p:sldId id="324" r:id="rId125"/>
    <p:sldId id="325" r:id="rId126"/>
    <p:sldId id="326" r:id="rId127"/>
    <p:sldId id="327" r:id="rId128"/>
    <p:sldId id="328" r:id="rId129"/>
    <p:sldId id="330" r:id="rId130"/>
    <p:sldId id="331" r:id="rId131"/>
    <p:sldId id="332" r:id="rId132"/>
    <p:sldId id="333" r:id="rId133"/>
    <p:sldId id="334" r:id="rId134"/>
    <p:sldId id="335" r:id="rId135"/>
    <p:sldId id="336" r:id="rId136"/>
    <p:sldId id="337" r:id="rId137"/>
    <p:sldId id="338" r:id="rId138"/>
    <p:sldId id="339" r:id="rId139"/>
    <p:sldId id="341" r:id="rId140"/>
    <p:sldId id="342" r:id="rId141"/>
    <p:sldId id="343" r:id="rId142"/>
    <p:sldId id="344" r:id="rId143"/>
    <p:sldId id="345" r:id="rId144"/>
    <p:sldId id="346" r:id="rId145"/>
    <p:sldId id="263" r:id="rId146"/>
    <p:sldId id="259"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421"/>
    <a:srgbClr val="31DBFF"/>
    <a:srgbClr val="A434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9735" autoAdjust="0"/>
  </p:normalViewPr>
  <p:slideViewPr>
    <p:cSldViewPr>
      <p:cViewPr varScale="1">
        <p:scale>
          <a:sx n="63" d="100"/>
          <a:sy n="63" d="100"/>
        </p:scale>
        <p:origin x="121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31FE10-B79D-6D4F-ABB7-7ACE9C21979F}" type="datetimeFigureOut">
              <a:rPr lang="en-US" smtClean="0"/>
              <a:t>3/3/2019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6661A1-796C-A248-8847-7D2E9A9D714C}" type="slidenum">
              <a:rPr lang="en-US" smtClean="0"/>
              <a:t>‹#›</a:t>
            </a:fld>
            <a:endParaRPr lang="en-US"/>
          </a:p>
        </p:txBody>
      </p:sp>
    </p:spTree>
    <p:extLst>
      <p:ext uri="{BB962C8B-B14F-4D97-AF65-F5344CB8AC3E}">
        <p14:creationId xmlns:p14="http://schemas.microsoft.com/office/powerpoint/2010/main" val="4260122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550207-83FF-4366-B216-4AFF1D713ED0}" type="datetimeFigureOut">
              <a:rPr lang="en-US" smtClean="0"/>
              <a:pPr/>
              <a:t>3/3/2019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765122-C3CB-4FA0-9811-A855F797AF4C}" type="slidenum">
              <a:rPr lang="en-US" smtClean="0"/>
              <a:pPr/>
              <a:t>‹#›</a:t>
            </a:fld>
            <a:endParaRPr lang="en-US"/>
          </a:p>
        </p:txBody>
      </p:sp>
    </p:spTree>
    <p:extLst>
      <p:ext uri="{BB962C8B-B14F-4D97-AF65-F5344CB8AC3E}">
        <p14:creationId xmlns:p14="http://schemas.microsoft.com/office/powerpoint/2010/main" val="10014851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36</a:t>
            </a:fld>
            <a:endParaRPr lang="en-US"/>
          </a:p>
        </p:txBody>
      </p:sp>
    </p:spTree>
    <p:extLst>
      <p:ext uri="{BB962C8B-B14F-4D97-AF65-F5344CB8AC3E}">
        <p14:creationId xmlns:p14="http://schemas.microsoft.com/office/powerpoint/2010/main" val="3250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0C17D6-9888-497B-BAAA-B062D05B8B9F}" type="slidenum">
              <a:rPr lang="en-US">
                <a:latin typeface="Arial" pitchFamily="34" charset="0"/>
              </a:rPr>
              <a:pPr/>
              <a:t>66</a:t>
            </a:fld>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FBAEBF-343F-4C08-A9FC-5103B2128EE9}" type="slidenum">
              <a:rPr lang="en-US">
                <a:latin typeface="Arial" pitchFamily="34" charset="0"/>
              </a:rPr>
              <a:pPr/>
              <a:t>67</a:t>
            </a:fld>
            <a:endParaRPr 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68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69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46</a:t>
            </a:fld>
            <a:endParaRPr lang="en-US"/>
          </a:p>
        </p:txBody>
      </p:sp>
    </p:spTree>
    <p:extLst>
      <p:ext uri="{BB962C8B-B14F-4D97-AF65-F5344CB8AC3E}">
        <p14:creationId xmlns:p14="http://schemas.microsoft.com/office/powerpoint/2010/main" val="3448081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79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84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86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8111F5-9DF9-4FCB-9754-3E61A1377D9D}" type="slidenum">
              <a:rPr lang="en-US">
                <a:latin typeface="Arial" pitchFamily="34" charset="0"/>
              </a:rPr>
              <a:pPr/>
              <a:t>51</a:t>
            </a:fld>
            <a:endParaRPr 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89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90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91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92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93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94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95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1B0C-2C77-452A-BC31-BCF0A1E63F9D}" type="slidenum">
              <a:rPr lang="en-US" smtClean="0"/>
              <a:pPr/>
              <a:t>96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A58262-4257-4F25-A94B-F2D0055C8A37}" type="slidenum">
              <a:rPr lang="en-US">
                <a:latin typeface="Arial" pitchFamily="34" charset="0"/>
              </a:rPr>
              <a:pPr/>
              <a:t>97</a:t>
            </a:fld>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C69006-7B39-45BB-965C-50A5C47E570E}" type="slidenum">
              <a:rPr lang="en-US">
                <a:latin typeface="Arial" pitchFamily="34" charset="0"/>
              </a:rPr>
              <a:pPr/>
              <a:t>56</a:t>
            </a:fld>
            <a:endParaRPr 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A79BB2-A45E-44A7-A218-344BFDFCA109}" type="slidenum">
              <a:rPr lang="en-US">
                <a:latin typeface="Arial" pitchFamily="34" charset="0"/>
              </a:rPr>
              <a:pPr/>
              <a:t>98</a:t>
            </a:fld>
            <a:endParaRPr 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4DA08E-7EE9-49AC-AEDB-7D713244F2A8}" type="slidenum">
              <a:rPr lang="en-US">
                <a:latin typeface="Arial" pitchFamily="34" charset="0"/>
              </a:rPr>
              <a:pPr/>
              <a:t>99</a:t>
            </a:fld>
            <a:endParaRPr 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8DA57F-6DE0-45B7-8F5B-A3DEC5FDC9A1}" type="slidenum">
              <a:rPr lang="en-US">
                <a:latin typeface="Arial" pitchFamily="34" charset="0"/>
              </a:rPr>
              <a:pPr/>
              <a:t>100</a:t>
            </a:fld>
            <a:endParaRPr 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2A2C0-D81A-4CDE-BD6F-943D2A13BC31}" type="slidenum">
              <a:rPr lang="en-US">
                <a:latin typeface="Arial" pitchFamily="34" charset="0"/>
              </a:rPr>
              <a:pPr/>
              <a:t>101</a:t>
            </a:fld>
            <a:endParaRPr 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5ED2C3-3411-4AAD-A45B-770869AF0BB7}" type="slidenum">
              <a:rPr lang="en-US">
                <a:latin typeface="Arial" pitchFamily="34" charset="0"/>
              </a:rPr>
              <a:pPr/>
              <a:t>102</a:t>
            </a:fld>
            <a:endParaRPr 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F5E00E-74CD-4FD3-AE56-F97331CE46C8}" type="slidenum">
              <a:rPr lang="en-US">
                <a:latin typeface="Arial" pitchFamily="34" charset="0"/>
              </a:rPr>
              <a:pPr/>
              <a:t>103</a:t>
            </a:fld>
            <a:endParaRPr 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2536EF-C6F0-4D4B-98CD-E81FDC22514A}" type="slidenum">
              <a:rPr lang="en-US">
                <a:latin typeface="Arial" pitchFamily="34" charset="0"/>
              </a:rPr>
              <a:pPr/>
              <a:t>104</a:t>
            </a:fld>
            <a:endParaRPr 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833B6F-5F50-444C-A23D-334BB7347F3B}" type="slidenum">
              <a:rPr lang="en-US">
                <a:latin typeface="Arial" pitchFamily="34" charset="0"/>
              </a:rPr>
              <a:pPr/>
              <a:t>105</a:t>
            </a:fld>
            <a:endParaRPr 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EE6843-C5F3-4FA8-AFCE-2F40AD51EABD}" type="slidenum">
              <a:rPr lang="en-US">
                <a:latin typeface="Arial" pitchFamily="34" charset="0"/>
              </a:rPr>
              <a:pPr/>
              <a:t>106</a:t>
            </a:fld>
            <a:endParaRPr 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50BC0A-6AAC-4F6F-83CE-65C50EF51313}" type="slidenum">
              <a:rPr lang="en-US">
                <a:latin typeface="Arial" pitchFamily="34" charset="0"/>
              </a:rPr>
              <a:pPr/>
              <a:t>107</a:t>
            </a:fld>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7AB2D6-C4CB-4B25-82C4-BAEFB381E1BD}" type="slidenum">
              <a:rPr lang="en-US">
                <a:latin typeface="Arial" pitchFamily="34" charset="0"/>
              </a:rPr>
              <a:pPr/>
              <a:t>57</a:t>
            </a:fld>
            <a:endParaRPr 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34784F-D9F4-4675-B89D-30806B896E96}" type="slidenum">
              <a:rPr lang="en-US">
                <a:latin typeface="Arial" pitchFamily="34" charset="0"/>
              </a:rPr>
              <a:pPr/>
              <a:t>108</a:t>
            </a:fld>
            <a:endParaRPr 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46D489-C98F-4BB7-95AE-E202B0E08ED9}" type="slidenum">
              <a:rPr lang="en-US">
                <a:latin typeface="Arial" pitchFamily="34" charset="0"/>
              </a:rPr>
              <a:pPr/>
              <a:t>109</a:t>
            </a:fld>
            <a:endParaRPr 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86F6FE-1C1F-45B8-952C-C0C3FF8AA629}" type="slidenum">
              <a:rPr lang="en-US">
                <a:latin typeface="Arial" pitchFamily="34" charset="0"/>
              </a:rPr>
              <a:pPr/>
              <a:t>110</a:t>
            </a:fld>
            <a:endParaRPr 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C1725A-647B-4C0F-A725-37078D1619F9}" type="slidenum">
              <a:rPr lang="en-US">
                <a:latin typeface="Arial" pitchFamily="34" charset="0"/>
              </a:rPr>
              <a:pPr/>
              <a:t>111</a:t>
            </a:fld>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500536-9A55-49F0-ACA9-28A28735498C}" type="slidenum">
              <a:rPr lang="en-US">
                <a:latin typeface="Arial" pitchFamily="34" charset="0"/>
              </a:rPr>
              <a:pPr/>
              <a:t>112</a:t>
            </a:fld>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F18D9C-C2EF-4B41-A3F6-B60F827AFD2D}" type="slidenum">
              <a:rPr lang="en-US">
                <a:latin typeface="Arial" pitchFamily="34" charset="0"/>
              </a:rPr>
              <a:pPr/>
              <a:t>113</a:t>
            </a:fld>
            <a:endParaRPr 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8B2BEF-65E9-454E-9C97-A277981025CB}" type="slidenum">
              <a:rPr lang="en-US">
                <a:latin typeface="Arial" pitchFamily="34" charset="0"/>
              </a:rPr>
              <a:pPr/>
              <a:t>114</a:t>
            </a:fld>
            <a:endParaRPr 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40131C-979B-4CF6-901A-68145171F273}" type="slidenum">
              <a:rPr lang="en-US">
                <a:latin typeface="Arial" pitchFamily="34" charset="0"/>
              </a:rPr>
              <a:pPr/>
              <a:t>115</a:t>
            </a:fld>
            <a:endParaRPr 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FC34B3-6504-4F81-92EA-B930ED967D6E}" type="slidenum">
              <a:rPr lang="en-US">
                <a:latin typeface="Arial" pitchFamily="34" charset="0"/>
              </a:rPr>
              <a:pPr/>
              <a:t>116</a:t>
            </a:fld>
            <a:endParaRPr 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DA6F66-7DD5-4154-B08E-3AE56363ED58}" type="slidenum">
              <a:rPr lang="en-US">
                <a:latin typeface="Arial" pitchFamily="34" charset="0"/>
              </a:rPr>
              <a:pPr/>
              <a:t>117</a:t>
            </a:fld>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7A337E-6C22-4293-BB4E-012369B34503}" type="slidenum">
              <a:rPr lang="en-US">
                <a:latin typeface="Arial" pitchFamily="34" charset="0"/>
              </a:rPr>
              <a:pPr/>
              <a:t>60</a:t>
            </a:fld>
            <a:endParaRPr 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43E87F-BA18-46D3-9F96-2E67E2792C0D}" type="slidenum">
              <a:rPr lang="en-US">
                <a:latin typeface="Arial" pitchFamily="34" charset="0"/>
              </a:rPr>
              <a:pPr/>
              <a:t>118</a:t>
            </a:fld>
            <a:endParaRPr 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EFC295-7A8E-492A-AEB2-6D4F17CE75A0}" type="slidenum">
              <a:rPr lang="en-US">
                <a:latin typeface="Arial" pitchFamily="34" charset="0"/>
              </a:rPr>
              <a:pPr/>
              <a:t>119</a:t>
            </a:fld>
            <a:endParaRPr 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C26C1B-7C9C-4F4B-ADBD-9561A4DB7A98}" type="slidenum">
              <a:rPr lang="en-US">
                <a:latin typeface="Arial" pitchFamily="34" charset="0"/>
              </a:rPr>
              <a:pPr/>
              <a:t>120</a:t>
            </a:fld>
            <a:endParaRPr 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46996A-4514-45DE-8517-C8AF021D5507}" type="slidenum">
              <a:rPr lang="en-US">
                <a:latin typeface="Arial" pitchFamily="34" charset="0"/>
              </a:rPr>
              <a:pPr/>
              <a:t>121</a:t>
            </a:fld>
            <a:endParaRPr 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73C487-9ED7-4A29-AB0C-3D784C424284}" type="slidenum">
              <a:rPr lang="en-US">
                <a:latin typeface="Arial" pitchFamily="34" charset="0"/>
              </a:rPr>
              <a:pPr/>
              <a:t>122</a:t>
            </a:fld>
            <a:endParaRPr 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E4828E-E8A9-402C-9E07-EE96DD1BB0C0}" type="slidenum">
              <a:rPr lang="en-US">
                <a:latin typeface="Arial" pitchFamily="34" charset="0"/>
              </a:rPr>
              <a:pPr/>
              <a:t>123</a:t>
            </a:fld>
            <a:endParaRPr 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43EE1-0C3E-4BE3-A220-38340C9D6D86}" type="slidenum">
              <a:rPr lang="en-US">
                <a:latin typeface="Arial" pitchFamily="34" charset="0"/>
              </a:rPr>
              <a:pPr/>
              <a:t>124</a:t>
            </a:fld>
            <a:endParaRPr 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BF1FBC-37AE-4A3F-A3B3-4611BAAA0E6F}" type="slidenum">
              <a:rPr lang="en-US">
                <a:latin typeface="Arial" pitchFamily="34" charset="0"/>
              </a:rPr>
              <a:pPr/>
              <a:t>125</a:t>
            </a:fld>
            <a:endParaRPr 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665BAB-EAC5-40BA-B899-BB7AD86CC8D2}" type="slidenum">
              <a:rPr lang="en-US">
                <a:latin typeface="Arial" pitchFamily="34" charset="0"/>
              </a:rPr>
              <a:pPr/>
              <a:t>126</a:t>
            </a:fld>
            <a:endParaRPr 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1B5E50-805C-40D1-81CC-09EEB168A4D9}" type="slidenum">
              <a:rPr lang="en-US">
                <a:latin typeface="Arial" pitchFamily="34" charset="0"/>
              </a:rPr>
              <a:pPr/>
              <a:t>127</a:t>
            </a:fld>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63</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1179A7-5275-477D-B371-07D47F9E23A5}" type="slidenum">
              <a:rPr lang="en-US">
                <a:latin typeface="Arial" pitchFamily="34" charset="0"/>
              </a:rPr>
              <a:pPr/>
              <a:t>128</a:t>
            </a:fld>
            <a:endParaRPr 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8E59E8-35C3-4E9B-B4BC-066901FC806A}" type="slidenum">
              <a:rPr lang="en-US">
                <a:latin typeface="Arial" pitchFamily="34" charset="0"/>
              </a:rPr>
              <a:pPr/>
              <a:t>129</a:t>
            </a:fld>
            <a:endParaRPr 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F41CC8-4EF6-4192-B484-6459A3E042CC}" type="slidenum">
              <a:rPr lang="en-US">
                <a:latin typeface="Arial" pitchFamily="34" charset="0"/>
              </a:rPr>
              <a:pPr/>
              <a:t>130</a:t>
            </a:fld>
            <a:endParaRPr 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23F631-0010-47A0-9907-10E44599032C}" type="slidenum">
              <a:rPr lang="en-US">
                <a:latin typeface="Arial" pitchFamily="34" charset="0"/>
              </a:rPr>
              <a:pPr/>
              <a:t>131</a:t>
            </a:fld>
            <a:endParaRPr 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DA89C7-0651-4FA7-ABCC-75FE5445B88E}" type="slidenum">
              <a:rPr lang="en-US">
                <a:latin typeface="Arial" pitchFamily="34" charset="0"/>
              </a:rPr>
              <a:pPr/>
              <a:t>132</a:t>
            </a:fld>
            <a:endParaRPr 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C9018B-68D2-44C2-A0DD-691E06336915}" type="slidenum">
              <a:rPr lang="en-US">
                <a:latin typeface="Arial" pitchFamily="34" charset="0"/>
              </a:rPr>
              <a:pPr/>
              <a:t>133</a:t>
            </a:fld>
            <a:endParaRPr 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134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135</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136</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FEB895-A98D-47BA-854F-EE087263A4CE}" type="slidenum">
              <a:rPr lang="en-US">
                <a:latin typeface="Arial" pitchFamily="34" charset="0"/>
              </a:rPr>
              <a:pPr/>
              <a:t>64</a:t>
            </a:fld>
            <a:endParaRPr lang="en-US">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138</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139</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140</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141</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142</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143</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A885F8-1509-45FF-843A-A14D50486DA9}" type="slidenum">
              <a:rPr lang="en-US">
                <a:latin typeface="Arial" pitchFamily="34" charset="0"/>
              </a:rPr>
              <a:pPr/>
              <a:t>65</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r>
              <a:rPr lang="en-US"/>
              <a:t>03/03/2019</a:t>
            </a:r>
          </a:p>
        </p:txBody>
      </p:sp>
      <p:sp>
        <p:nvSpPr>
          <p:cNvPr id="5" name="Footer Placeholder 4"/>
          <p:cNvSpPr>
            <a:spLocks noGrp="1"/>
          </p:cNvSpPr>
          <p:nvPr>
            <p:ph type="ftr" sz="quarter" idx="11"/>
          </p:nvPr>
        </p:nvSpPr>
        <p:spPr/>
        <p:txBody>
          <a:bodyPr/>
          <a:lstStyle/>
          <a:p>
            <a:r>
              <a:rPr lang="en-US"/>
              <a:t>The Mystery of God 4</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03/03/2019</a:t>
            </a:r>
          </a:p>
        </p:txBody>
      </p:sp>
      <p:sp>
        <p:nvSpPr>
          <p:cNvPr id="5" name="Footer Placeholder 4"/>
          <p:cNvSpPr>
            <a:spLocks noGrp="1"/>
          </p:cNvSpPr>
          <p:nvPr>
            <p:ph type="ftr" sz="quarter" idx="11"/>
          </p:nvPr>
        </p:nvSpPr>
        <p:spPr/>
        <p:txBody>
          <a:bodyPr/>
          <a:lstStyle/>
          <a:p>
            <a:r>
              <a:rPr lang="en-US"/>
              <a:t>The Mystery of God 4</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03/03/2019</a:t>
            </a:r>
          </a:p>
        </p:txBody>
      </p:sp>
      <p:sp>
        <p:nvSpPr>
          <p:cNvPr id="5" name="Footer Placeholder 4"/>
          <p:cNvSpPr>
            <a:spLocks noGrp="1"/>
          </p:cNvSpPr>
          <p:nvPr>
            <p:ph type="ftr" sz="quarter" idx="11"/>
          </p:nvPr>
        </p:nvSpPr>
        <p:spPr/>
        <p:txBody>
          <a:bodyPr/>
          <a:lstStyle/>
          <a:p>
            <a:r>
              <a:rPr lang="en-US"/>
              <a:t>The Mystery of God 4</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r>
              <a:rPr lang="en-US"/>
              <a:t>03/03/2019</a:t>
            </a:r>
          </a:p>
        </p:txBody>
      </p:sp>
      <p:sp>
        <p:nvSpPr>
          <p:cNvPr id="5" name="Footer Placeholder 4"/>
          <p:cNvSpPr>
            <a:spLocks noGrp="1"/>
          </p:cNvSpPr>
          <p:nvPr>
            <p:ph type="ftr" sz="quarter" idx="11"/>
          </p:nvPr>
        </p:nvSpPr>
        <p:spPr/>
        <p:txBody>
          <a:bodyPr/>
          <a:lstStyle/>
          <a:p>
            <a:pPr>
              <a:defRPr/>
            </a:pPr>
            <a:r>
              <a:rPr lang="en-US"/>
              <a:t>The Mystery of God 4</a:t>
            </a:r>
          </a:p>
        </p:txBody>
      </p:sp>
      <p:sp>
        <p:nvSpPr>
          <p:cNvPr id="6" name="Slide Number Placeholder 5"/>
          <p:cNvSpPr>
            <a:spLocks noGrp="1"/>
          </p:cNvSpPr>
          <p:nvPr>
            <p:ph type="sldNum" sz="quarter" idx="12"/>
          </p:nvPr>
        </p:nvSpPr>
        <p:spPr/>
        <p:txBody>
          <a:bodyPr/>
          <a:lstStyle/>
          <a:p>
            <a:pPr>
              <a:defRPr/>
            </a:pPr>
            <a:fld id="{D8530651-21A1-43F1-95AF-6DF2B6468398}" type="slidenum">
              <a:rPr lang="en-US" smtClean="0"/>
              <a:pPr>
                <a:defRPr/>
              </a:pPr>
              <a:t>‹#›</a:t>
            </a:fld>
            <a:endParaRPr lang="en-US"/>
          </a:p>
        </p:txBody>
      </p:sp>
    </p:spTree>
    <p:extLst>
      <p:ext uri="{BB962C8B-B14F-4D97-AF65-F5344CB8AC3E}">
        <p14:creationId xmlns:p14="http://schemas.microsoft.com/office/powerpoint/2010/main" val="125371658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r>
              <a:rPr lang="en-US"/>
              <a:t>03/03/2019</a:t>
            </a:r>
          </a:p>
        </p:txBody>
      </p:sp>
      <p:sp>
        <p:nvSpPr>
          <p:cNvPr id="6" name="Footer Placeholder 5"/>
          <p:cNvSpPr>
            <a:spLocks noGrp="1"/>
          </p:cNvSpPr>
          <p:nvPr>
            <p:ph type="ftr" sz="quarter" idx="11"/>
          </p:nvPr>
        </p:nvSpPr>
        <p:spPr/>
        <p:txBody>
          <a:bodyPr/>
          <a:lstStyle/>
          <a:p>
            <a:pPr>
              <a:defRPr/>
            </a:pPr>
            <a:r>
              <a:rPr lang="en-US"/>
              <a:t>The Mystery of God 4</a:t>
            </a:r>
          </a:p>
        </p:txBody>
      </p:sp>
      <p:sp>
        <p:nvSpPr>
          <p:cNvPr id="7" name="Slide Number Placeholder 6"/>
          <p:cNvSpPr>
            <a:spLocks noGrp="1"/>
          </p:cNvSpPr>
          <p:nvPr>
            <p:ph type="sldNum" sz="quarter" idx="12"/>
          </p:nvPr>
        </p:nvSpPr>
        <p:spPr/>
        <p:txBody>
          <a:bodyPr/>
          <a:lstStyle/>
          <a:p>
            <a:pPr>
              <a:defRPr/>
            </a:pPr>
            <a:fld id="{567097E9-D865-42B1-9AAC-B17AAEC37C71}" type="slidenum">
              <a:rPr lang="en-US" smtClean="0"/>
              <a:pPr>
                <a:defRPr/>
              </a:pPr>
              <a:t>‹#›</a:t>
            </a:fld>
            <a:endParaRPr lang="en-US"/>
          </a:p>
        </p:txBody>
      </p:sp>
    </p:spTree>
    <p:extLst>
      <p:ext uri="{BB962C8B-B14F-4D97-AF65-F5344CB8AC3E}">
        <p14:creationId xmlns:p14="http://schemas.microsoft.com/office/powerpoint/2010/main" val="99376519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03/03/2019</a:t>
            </a:r>
          </a:p>
        </p:txBody>
      </p:sp>
      <p:sp>
        <p:nvSpPr>
          <p:cNvPr id="5" name="Footer Placeholder 4"/>
          <p:cNvSpPr>
            <a:spLocks noGrp="1"/>
          </p:cNvSpPr>
          <p:nvPr>
            <p:ph type="ftr" sz="quarter" idx="11"/>
          </p:nvPr>
        </p:nvSpPr>
        <p:spPr/>
        <p:txBody>
          <a:bodyPr/>
          <a:lstStyle/>
          <a:p>
            <a:r>
              <a:rPr lang="en-US"/>
              <a:t>The Mystery of God 4</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03/03/2019</a:t>
            </a:r>
          </a:p>
        </p:txBody>
      </p:sp>
      <p:sp>
        <p:nvSpPr>
          <p:cNvPr id="5" name="Footer Placeholder 4"/>
          <p:cNvSpPr>
            <a:spLocks noGrp="1"/>
          </p:cNvSpPr>
          <p:nvPr>
            <p:ph type="ftr" sz="quarter" idx="11"/>
          </p:nvPr>
        </p:nvSpPr>
        <p:spPr/>
        <p:txBody>
          <a:bodyPr/>
          <a:lstStyle/>
          <a:p>
            <a:r>
              <a:rPr lang="en-US"/>
              <a:t>The Mystery of God 4</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a:t>03/03/2019</a:t>
            </a:r>
          </a:p>
        </p:txBody>
      </p:sp>
      <p:sp>
        <p:nvSpPr>
          <p:cNvPr id="6" name="Footer Placeholder 5"/>
          <p:cNvSpPr>
            <a:spLocks noGrp="1"/>
          </p:cNvSpPr>
          <p:nvPr>
            <p:ph type="ftr" sz="quarter" idx="11"/>
          </p:nvPr>
        </p:nvSpPr>
        <p:spPr/>
        <p:txBody>
          <a:bodyPr/>
          <a:lstStyle/>
          <a:p>
            <a:r>
              <a:rPr lang="en-US"/>
              <a:t>The Mystery of God 4</a:t>
            </a:r>
          </a:p>
        </p:txBody>
      </p:sp>
      <p:sp>
        <p:nvSpPr>
          <p:cNvPr id="7" name="Slide Number Placeholder 6"/>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03/03/2019</a:t>
            </a:r>
          </a:p>
        </p:txBody>
      </p:sp>
      <p:sp>
        <p:nvSpPr>
          <p:cNvPr id="8" name="Footer Placeholder 7"/>
          <p:cNvSpPr>
            <a:spLocks noGrp="1"/>
          </p:cNvSpPr>
          <p:nvPr>
            <p:ph type="ftr" sz="quarter" idx="11"/>
          </p:nvPr>
        </p:nvSpPr>
        <p:spPr/>
        <p:txBody>
          <a:bodyPr/>
          <a:lstStyle/>
          <a:p>
            <a:r>
              <a:rPr lang="en-US"/>
              <a:t>The Mystery of God 4</a:t>
            </a:r>
          </a:p>
        </p:txBody>
      </p:sp>
      <p:sp>
        <p:nvSpPr>
          <p:cNvPr id="9" name="Slide Number Placeholder 8"/>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03/03/2019</a:t>
            </a:r>
          </a:p>
        </p:txBody>
      </p:sp>
      <p:sp>
        <p:nvSpPr>
          <p:cNvPr id="4" name="Footer Placeholder 3"/>
          <p:cNvSpPr>
            <a:spLocks noGrp="1"/>
          </p:cNvSpPr>
          <p:nvPr>
            <p:ph type="ftr" sz="quarter" idx="11"/>
          </p:nvPr>
        </p:nvSpPr>
        <p:spPr/>
        <p:txBody>
          <a:bodyPr/>
          <a:lstStyle/>
          <a:p>
            <a:r>
              <a:rPr lang="en-US"/>
              <a:t>The Mystery of God 4</a:t>
            </a:r>
          </a:p>
        </p:txBody>
      </p:sp>
      <p:sp>
        <p:nvSpPr>
          <p:cNvPr id="5" name="Slide Number Placeholder 4"/>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03/03/2019</a:t>
            </a:r>
          </a:p>
        </p:txBody>
      </p:sp>
      <p:sp>
        <p:nvSpPr>
          <p:cNvPr id="3" name="Footer Placeholder 2"/>
          <p:cNvSpPr>
            <a:spLocks noGrp="1"/>
          </p:cNvSpPr>
          <p:nvPr>
            <p:ph type="ftr" sz="quarter" idx="11"/>
          </p:nvPr>
        </p:nvSpPr>
        <p:spPr/>
        <p:txBody>
          <a:bodyPr/>
          <a:lstStyle/>
          <a:p>
            <a:r>
              <a:rPr lang="en-US"/>
              <a:t>The Mystery of God 4</a:t>
            </a:r>
          </a:p>
        </p:txBody>
      </p:sp>
      <p:sp>
        <p:nvSpPr>
          <p:cNvPr id="4" name="Slide Number Placeholder 3"/>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03/03/2019</a:t>
            </a:r>
          </a:p>
        </p:txBody>
      </p:sp>
      <p:sp>
        <p:nvSpPr>
          <p:cNvPr id="6" name="Footer Placeholder 5"/>
          <p:cNvSpPr>
            <a:spLocks noGrp="1"/>
          </p:cNvSpPr>
          <p:nvPr>
            <p:ph type="ftr" sz="quarter" idx="11"/>
          </p:nvPr>
        </p:nvSpPr>
        <p:spPr/>
        <p:txBody>
          <a:bodyPr/>
          <a:lstStyle/>
          <a:p>
            <a:r>
              <a:rPr lang="en-US"/>
              <a:t>The Mystery of God 4</a:t>
            </a:r>
          </a:p>
        </p:txBody>
      </p:sp>
      <p:sp>
        <p:nvSpPr>
          <p:cNvPr id="7" name="Slide Number Placeholder 6"/>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03/03/2019</a:t>
            </a:r>
          </a:p>
        </p:txBody>
      </p:sp>
      <p:sp>
        <p:nvSpPr>
          <p:cNvPr id="6" name="Footer Placeholder 5"/>
          <p:cNvSpPr>
            <a:spLocks noGrp="1"/>
          </p:cNvSpPr>
          <p:nvPr>
            <p:ph type="ftr" sz="quarter" idx="11"/>
          </p:nvPr>
        </p:nvSpPr>
        <p:spPr/>
        <p:txBody>
          <a:bodyPr/>
          <a:lstStyle/>
          <a:p>
            <a:r>
              <a:rPr lang="en-US"/>
              <a:t>The Mystery of God 4</a:t>
            </a:r>
          </a:p>
        </p:txBody>
      </p:sp>
      <p:sp>
        <p:nvSpPr>
          <p:cNvPr id="7" name="Slide Number Placeholder 6"/>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r>
              <a:rPr lang="en-US"/>
              <a:t>03/03/2019</a:t>
            </a: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r>
              <a:rPr lang="en-US"/>
              <a:t>The Mystery of God 4</a:t>
            </a: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AC4DAC86-D943-45DC-86D6-56CCD16C63D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spd="slow">
    <p:push dir="u"/>
  </p:transition>
  <p:hf hdr="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8088D-D94F-487A-9747-CDD056793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1600"/>
            <a:ext cx="8618220" cy="4823110"/>
          </a:xfrm>
          <a:prstGeom prst="rect">
            <a:avLst/>
          </a:prstGeom>
        </p:spPr>
      </p:pic>
      <p:sp>
        <p:nvSpPr>
          <p:cNvPr id="2" name="Title 1"/>
          <p:cNvSpPr>
            <a:spLocks noGrp="1"/>
          </p:cNvSpPr>
          <p:nvPr>
            <p:ph type="ctrTitle"/>
          </p:nvPr>
        </p:nvSpPr>
        <p:spPr>
          <a:xfrm>
            <a:off x="617220" y="1694094"/>
            <a:ext cx="8305800" cy="1600200"/>
          </a:xfrm>
        </p:spPr>
        <p:txBody>
          <a:bodyPr>
            <a:noAutofit/>
          </a:bodyPr>
          <a:lstStyle/>
          <a:p>
            <a:r>
              <a:rPr lang="en-US" sz="8000" cap="none" spc="-150" dirty="0">
                <a:solidFill>
                  <a:schemeClr val="bg1"/>
                </a:solidFill>
                <a:latin typeface="Blackadder ITC" panose="04020505051007020D02" pitchFamily="82" charset="0"/>
                <a:cs typeface="American Typewriter"/>
              </a:rPr>
              <a:t>The Ministry of the </a:t>
            </a:r>
            <a:br>
              <a:rPr lang="en-US" sz="8000" cap="none" spc="-150" dirty="0">
                <a:solidFill>
                  <a:schemeClr val="bg1"/>
                </a:solidFill>
                <a:latin typeface="Blackadder ITC" panose="04020505051007020D02" pitchFamily="82" charset="0"/>
                <a:cs typeface="American Typewriter"/>
              </a:rPr>
            </a:br>
            <a:r>
              <a:rPr lang="en-US" sz="8000" cap="none" spc="-150" dirty="0">
                <a:solidFill>
                  <a:schemeClr val="bg1"/>
                </a:solidFill>
                <a:latin typeface="Blackadder ITC" panose="04020505051007020D02" pitchFamily="82" charset="0"/>
                <a:cs typeface="American Typewriter"/>
              </a:rPr>
              <a:t>Mystery of God</a:t>
            </a:r>
            <a:endParaRPr lang="en-US" sz="23900" cap="none" spc="-150" dirty="0">
              <a:solidFill>
                <a:schemeClr val="bg1"/>
              </a:solidFill>
              <a:latin typeface="Blackadder ITC" panose="04020505051007020D02" pitchFamily="82" charset="0"/>
              <a:cs typeface="American Typewriter"/>
            </a:endParaRPr>
          </a:p>
        </p:txBody>
      </p:sp>
      <p:sp>
        <p:nvSpPr>
          <p:cNvPr id="5" name="Rectangle 4"/>
          <p:cNvSpPr/>
          <p:nvPr/>
        </p:nvSpPr>
        <p:spPr>
          <a:xfrm>
            <a:off x="299720" y="4770422"/>
            <a:ext cx="8503920" cy="1938992"/>
          </a:xfrm>
          <a:prstGeom prst="rect">
            <a:avLst/>
          </a:prstGeom>
        </p:spPr>
        <p:txBody>
          <a:bodyPr wrap="square">
            <a:spAutoFit/>
          </a:bodyPr>
          <a:lstStyle/>
          <a:p>
            <a:pPr algn="ctr"/>
            <a:r>
              <a:rPr lang="en-US" sz="2400" b="1" dirty="0"/>
              <a:t>REVELATION 4:1</a:t>
            </a:r>
          </a:p>
          <a:p>
            <a:pPr algn="ctr"/>
            <a:r>
              <a:rPr lang="en-US" sz="2400" i="1" dirty="0"/>
              <a:t> After this I looked, and, behold, a door was opened in heaven: and the first voice which I heard was as it were of a trumpet talking with me; which said, Come up hither, and I will shew thee things which must be hereafter. </a:t>
            </a:r>
            <a:endParaRPr lang="en-US" sz="2000" i="1" dirty="0"/>
          </a:p>
        </p:txBody>
      </p:sp>
      <p:sp>
        <p:nvSpPr>
          <p:cNvPr id="4" name="TextBox 3">
            <a:extLst>
              <a:ext uri="{FF2B5EF4-FFF2-40B4-BE49-F238E27FC236}">
                <a16:creationId xmlns:a16="http://schemas.microsoft.com/office/drawing/2014/main" id="{40623450-0D5B-4C9C-AC9C-B3F87B68EFD0}"/>
              </a:ext>
            </a:extLst>
          </p:cNvPr>
          <p:cNvSpPr txBox="1"/>
          <p:nvPr/>
        </p:nvSpPr>
        <p:spPr>
          <a:xfrm>
            <a:off x="922020" y="3401616"/>
            <a:ext cx="7696200" cy="707886"/>
          </a:xfrm>
          <a:prstGeom prst="rect">
            <a:avLst/>
          </a:prstGeom>
          <a:noFill/>
        </p:spPr>
        <p:txBody>
          <a:bodyPr wrap="square" rtlCol="0">
            <a:spAutoFit/>
          </a:bodyPr>
          <a:lstStyle/>
          <a:p>
            <a:pPr algn="ctr"/>
            <a:r>
              <a:rPr lang="en-US" sz="4000" dirty="0">
                <a:solidFill>
                  <a:schemeClr val="accent3">
                    <a:lumMod val="75000"/>
                  </a:schemeClr>
                </a:solidFill>
              </a:rPr>
              <a:t>Part 4 The Breach</a:t>
            </a:r>
          </a:p>
        </p:txBody>
      </p:sp>
    </p:spTree>
    <p:extLst>
      <p:ext uri="{BB962C8B-B14F-4D97-AF65-F5344CB8AC3E}">
        <p14:creationId xmlns:p14="http://schemas.microsoft.com/office/powerpoint/2010/main" val="25162428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3A7E7-14B4-46AC-8ED2-478A61939EE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40EF8E4-6A48-4B3A-BE6B-2CDC8F1301FA}"/>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9A9B9792-E6C8-4923-9CEE-084B79C4F196}"/>
              </a:ext>
            </a:extLst>
          </p:cNvPr>
          <p:cNvSpPr>
            <a:spLocks noGrp="1"/>
          </p:cNvSpPr>
          <p:nvPr>
            <p:ph type="sldNum" sz="quarter" idx="12"/>
          </p:nvPr>
        </p:nvSpPr>
        <p:spPr/>
        <p:txBody>
          <a:bodyPr/>
          <a:lstStyle/>
          <a:p>
            <a:fld id="{AC4DAC86-D943-45DC-86D6-56CCD16C63DC}" type="slidenum">
              <a:rPr lang="en-US" smtClean="0"/>
              <a:pPr/>
              <a:t>10</a:t>
            </a:fld>
            <a:endParaRPr lang="en-US"/>
          </a:p>
        </p:txBody>
      </p:sp>
      <p:pic>
        <p:nvPicPr>
          <p:cNvPr id="6" name="Picture 5" descr="A person standing next to a motorcycle&#10;&#10;Description automatically generated">
            <a:extLst>
              <a:ext uri="{FF2B5EF4-FFF2-40B4-BE49-F238E27FC236}">
                <a16:creationId xmlns:a16="http://schemas.microsoft.com/office/drawing/2014/main" id="{2A6D1D6B-6543-49EF-82DF-0077BD430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3847244"/>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1371600" y="533400"/>
            <a:ext cx="7315200" cy="5105400"/>
          </a:xfrm>
        </p:spPr>
        <p:txBody>
          <a:bodyPr>
            <a:normAutofit/>
          </a:bodyPr>
          <a:lstStyle/>
          <a:p>
            <a:pPr eaLnBrk="1" hangingPunct="1">
              <a:buFont typeface="Wingdings" pitchFamily="2" charset="2"/>
              <a:buNone/>
              <a:defRPr/>
            </a:pPr>
            <a:r>
              <a:rPr lang="en-US" b="1" dirty="0">
                <a:effectLst/>
                <a:latin typeface="+mj-lt"/>
              </a:rPr>
              <a:t>QUESTIONS.&amp;.ANSWERS.3  </a:t>
            </a:r>
            <a:br>
              <a:rPr lang="en-US" b="1" dirty="0">
                <a:effectLst/>
                <a:latin typeface="+mj-lt"/>
              </a:rPr>
            </a:br>
            <a:r>
              <a:rPr lang="en-US" sz="2000" dirty="0">
                <a:effectLst/>
                <a:latin typeface="+mj-lt"/>
              </a:rPr>
              <a:t>64-0830M</a:t>
            </a:r>
          </a:p>
          <a:p>
            <a:pPr eaLnBrk="1" hangingPunct="1">
              <a:buFont typeface="Wingdings" pitchFamily="2" charset="2"/>
              <a:buNone/>
              <a:defRPr/>
            </a:pPr>
            <a:r>
              <a:rPr lang="en-US" sz="2800" dirty="0">
                <a:effectLst/>
                <a:latin typeface="+mj-lt"/>
              </a:rPr>
              <a:t>	1092-142    And now, the opening of the Seven Seals that was given by the Holy Spirit, the Seven Seals only was to make known what had been left off in the dispensations behind us.</a:t>
            </a:r>
          </a:p>
          <a:p>
            <a:pPr>
              <a:buNone/>
              <a:defRPr/>
            </a:pPr>
            <a:endParaRPr lang="en-US" dirty="0"/>
          </a:p>
          <a:p>
            <a:pPr>
              <a:buNone/>
              <a:defRPr/>
            </a:pPr>
            <a:r>
              <a:rPr lang="en-US" b="1" dirty="0" err="1"/>
              <a:t>The.Feast.Of.The.Trumpets</a:t>
            </a:r>
            <a:r>
              <a:rPr lang="en-US" b="1" dirty="0"/>
              <a:t> </a:t>
            </a:r>
            <a:r>
              <a:rPr lang="en-US" dirty="0"/>
              <a:t>  </a:t>
            </a:r>
            <a:r>
              <a:rPr lang="en-US" sz="2000" dirty="0"/>
              <a:t>64-0719</a:t>
            </a:r>
          </a:p>
          <a:p>
            <a:pPr>
              <a:buNone/>
              <a:defRPr/>
            </a:pPr>
            <a:r>
              <a:rPr lang="en-US" dirty="0"/>
              <a:t>  </a:t>
            </a:r>
            <a:r>
              <a:rPr lang="en-US" sz="2800" dirty="0"/>
              <a:t>45  Now, the hidden mysteries of Christ was fully revealed in the SEVEN SEALS.</a:t>
            </a:r>
          </a:p>
          <a:p>
            <a:pPr eaLnBrk="1" hangingPunct="1">
              <a:buFont typeface="Wingdings" pitchFamily="2" charset="2"/>
              <a:buNone/>
              <a:defRPr/>
            </a:pPr>
            <a:endParaRPr lang="en-US" sz="2800" dirty="0">
              <a:effectLst/>
              <a:latin typeface="+mj-lt"/>
            </a:endParaRPr>
          </a:p>
        </p:txBody>
      </p:sp>
      <p:sp>
        <p:nvSpPr>
          <p:cNvPr id="2" name="Date Placeholder 1">
            <a:extLst>
              <a:ext uri="{FF2B5EF4-FFF2-40B4-BE49-F238E27FC236}">
                <a16:creationId xmlns:a16="http://schemas.microsoft.com/office/drawing/2014/main" id="{0737EEBC-49DA-4F10-B003-DEACACD402CE}"/>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5129F2DB-E1CD-4319-BB47-D018D5C80A21}"/>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8686DD4-E6B5-443C-A902-F1FC29B89B4D}"/>
              </a:ext>
            </a:extLst>
          </p:cNvPr>
          <p:cNvSpPr>
            <a:spLocks noGrp="1"/>
          </p:cNvSpPr>
          <p:nvPr>
            <p:ph type="sldNum" sz="quarter" idx="12"/>
          </p:nvPr>
        </p:nvSpPr>
        <p:spPr/>
        <p:txBody>
          <a:bodyPr/>
          <a:lstStyle/>
          <a:p>
            <a:pPr>
              <a:defRPr/>
            </a:pPr>
            <a:fld id="{D8530651-21A1-43F1-95AF-6DF2B6468398}" type="slidenum">
              <a:rPr lang="en-US" smtClean="0"/>
              <a:pPr>
                <a:defRPr/>
              </a:pPr>
              <a:t>100</a:t>
            </a:fld>
            <a:endParaRPr lang="en-US"/>
          </a:p>
        </p:txBody>
      </p:sp>
    </p:spTree>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1295400" y="228600"/>
            <a:ext cx="7315200" cy="6629400"/>
          </a:xfrm>
        </p:spPr>
        <p:txBody>
          <a:bodyPr>
            <a:normAutofit/>
          </a:bodyPr>
          <a:lstStyle/>
          <a:p>
            <a:pPr eaLnBrk="1" hangingPunct="1">
              <a:buFont typeface="Wingdings" pitchFamily="2" charset="2"/>
              <a:buNone/>
              <a:defRPr/>
            </a:pPr>
            <a:r>
              <a:rPr lang="en-US" sz="3600" b="1" dirty="0">
                <a:solidFill>
                  <a:srgbClr val="000000"/>
                </a:solidFill>
              </a:rPr>
              <a:t>WHO.DO.YOU.SAY.THIS.IS </a:t>
            </a:r>
            <a:br>
              <a:rPr lang="en-US" sz="3600" dirty="0"/>
            </a:br>
            <a:r>
              <a:rPr lang="en-US" sz="2400" dirty="0"/>
              <a:t>64-1227</a:t>
            </a:r>
          </a:p>
          <a:p>
            <a:pPr eaLnBrk="1" hangingPunct="1">
              <a:buFont typeface="Wingdings" pitchFamily="2" charset="2"/>
              <a:buNone/>
              <a:defRPr/>
            </a:pPr>
            <a:r>
              <a:rPr lang="en-US" dirty="0"/>
              <a:t>	155  Look what the Lord God has done. Started off in great signs, and wonders, and miracles, which we all enjoyed. Then watch... Then come the Message behind it.</a:t>
            </a:r>
          </a:p>
          <a:p>
            <a:pPr eaLnBrk="1" hangingPunct="1">
              <a:buFont typeface="Wingdings" pitchFamily="2" charset="2"/>
              <a:buNone/>
              <a:defRPr/>
            </a:pPr>
            <a:r>
              <a:rPr lang="en-US" dirty="0"/>
              <a:t>	156  Watch what's taken place. Walking along, not just by yourself, man along with you. See a cluster of Angels come from the Heavens, shake the whole earth, just stand there. </a:t>
            </a:r>
            <a:br>
              <a:rPr lang="en-US" dirty="0"/>
            </a:br>
            <a:r>
              <a:rPr lang="en-US" dirty="0"/>
              <a:t>                                                …</a:t>
            </a:r>
          </a:p>
        </p:txBody>
      </p:sp>
      <p:sp>
        <p:nvSpPr>
          <p:cNvPr id="2" name="Date Placeholder 1">
            <a:extLst>
              <a:ext uri="{FF2B5EF4-FFF2-40B4-BE49-F238E27FC236}">
                <a16:creationId xmlns:a16="http://schemas.microsoft.com/office/drawing/2014/main" id="{0E67F5E2-7BB1-4409-9401-238F893F42DD}"/>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B4D8927-19F7-4FC1-AA38-32C33B6D728A}"/>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613980CA-5BD6-456F-931B-2B0342A81C49}"/>
              </a:ext>
            </a:extLst>
          </p:cNvPr>
          <p:cNvSpPr>
            <a:spLocks noGrp="1"/>
          </p:cNvSpPr>
          <p:nvPr>
            <p:ph type="sldNum" sz="quarter" idx="12"/>
          </p:nvPr>
        </p:nvSpPr>
        <p:spPr/>
        <p:txBody>
          <a:bodyPr/>
          <a:lstStyle/>
          <a:p>
            <a:pPr>
              <a:defRPr/>
            </a:pPr>
            <a:fld id="{D8530651-21A1-43F1-95AF-6DF2B6468398}" type="slidenum">
              <a:rPr lang="en-US" smtClean="0"/>
              <a:pPr>
                <a:defRPr/>
              </a:pPr>
              <a:t>101</a:t>
            </a:fld>
            <a:endParaRPr lang="en-US"/>
          </a:p>
        </p:txBody>
      </p:sp>
    </p:spTree>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1143000" y="304800"/>
            <a:ext cx="8001000" cy="6553200"/>
          </a:xfrm>
        </p:spPr>
        <p:txBody>
          <a:bodyPr/>
          <a:lstStyle/>
          <a:p>
            <a:pPr eaLnBrk="1" hangingPunct="1">
              <a:buFont typeface="Wingdings" pitchFamily="2" charset="2"/>
              <a:buNone/>
              <a:defRPr/>
            </a:pPr>
            <a:r>
              <a:rPr lang="en-US" b="1" dirty="0"/>
              <a:t>SEED.IS.NOT.HEIR.WITH.THE.SHUCK</a:t>
            </a:r>
            <a:r>
              <a:rPr lang="en-US" sz="2800" b="1" dirty="0"/>
              <a:t>  </a:t>
            </a:r>
            <a:r>
              <a:rPr lang="en-US" sz="2000" b="1" dirty="0"/>
              <a:t>  </a:t>
            </a:r>
            <a:r>
              <a:rPr lang="en-US" sz="2000" dirty="0"/>
              <a:t>65-0218</a:t>
            </a:r>
          </a:p>
          <a:p>
            <a:pPr eaLnBrk="1" hangingPunct="1">
              <a:buFont typeface="Wingdings" pitchFamily="2" charset="2"/>
              <a:buNone/>
              <a:defRPr/>
            </a:pPr>
            <a:r>
              <a:rPr lang="en-US" sz="2800" dirty="0"/>
              <a:t>	101  But at the opening of the Seven Seals, </a:t>
            </a:r>
            <a:r>
              <a:rPr lang="en-US" sz="2800" dirty="0">
                <a:solidFill>
                  <a:schemeClr val="tx2"/>
                </a:solidFill>
              </a:rPr>
              <a:t>Revelations 10, the full Word is to be born into manifestation again, and vindicated by the Spirit of God</a:t>
            </a:r>
            <a:r>
              <a:rPr lang="en-US" sz="2800" dirty="0"/>
              <a:t>, in the full strength as It was when He was here on earth; manifested in the same way, doing the same things that It did when It was here on earth.  Hebrews 13:8.</a:t>
            </a:r>
          </a:p>
          <a:p>
            <a:pPr eaLnBrk="1" hangingPunct="1">
              <a:buFont typeface="Wingdings" pitchFamily="2" charset="2"/>
              <a:buNone/>
              <a:defRPr/>
            </a:pPr>
            <a:r>
              <a:rPr lang="en-US" sz="2800" dirty="0"/>
              <a:t>	In Saint Luke 17:30, Jesus said, "In the last days, as it was in the days of Sodom, when the Son of man will be revealing Himself again, it'll be the same thing."</a:t>
            </a:r>
          </a:p>
        </p:txBody>
      </p:sp>
      <p:sp>
        <p:nvSpPr>
          <p:cNvPr id="2" name="Date Placeholder 1">
            <a:extLst>
              <a:ext uri="{FF2B5EF4-FFF2-40B4-BE49-F238E27FC236}">
                <a16:creationId xmlns:a16="http://schemas.microsoft.com/office/drawing/2014/main" id="{A620D4EF-B6AC-4A74-A61E-7B423D058985}"/>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5D3A3C37-F741-4097-B5BA-F3CDA312BFCF}"/>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5AEFDA77-1C9F-4480-9605-F6414CC82BE4}"/>
              </a:ext>
            </a:extLst>
          </p:cNvPr>
          <p:cNvSpPr>
            <a:spLocks noGrp="1"/>
          </p:cNvSpPr>
          <p:nvPr>
            <p:ph type="sldNum" sz="quarter" idx="12"/>
          </p:nvPr>
        </p:nvSpPr>
        <p:spPr/>
        <p:txBody>
          <a:bodyPr/>
          <a:lstStyle/>
          <a:p>
            <a:pPr>
              <a:defRPr/>
            </a:pPr>
            <a:fld id="{D8530651-21A1-43F1-95AF-6DF2B6468398}" type="slidenum">
              <a:rPr lang="en-US" smtClean="0"/>
              <a:pPr>
                <a:defRPr/>
              </a:pPr>
              <a:t>102</a:t>
            </a:fld>
            <a:endParaRPr lang="en-US"/>
          </a:p>
        </p:txBody>
      </p:sp>
    </p:spTree>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1371600" y="914400"/>
            <a:ext cx="7772400" cy="6858000"/>
          </a:xfrm>
        </p:spPr>
        <p:txBody>
          <a:bodyPr/>
          <a:lstStyle/>
          <a:p>
            <a:pPr eaLnBrk="1" hangingPunct="1">
              <a:buFont typeface="Wingdings" pitchFamily="2" charset="2"/>
              <a:buNone/>
              <a:defRPr/>
            </a:pPr>
            <a:r>
              <a:rPr lang="en-US" dirty="0"/>
              <a:t>THE.SEED.IS.NOT.HEIR.WITH.THE.SHUCK  </a:t>
            </a:r>
            <a:r>
              <a:rPr lang="en-US" sz="2000" dirty="0"/>
              <a:t>  65-0218</a:t>
            </a:r>
          </a:p>
          <a:p>
            <a:pPr eaLnBrk="1" hangingPunct="1">
              <a:buFont typeface="Wingdings" pitchFamily="2" charset="2"/>
              <a:buNone/>
              <a:defRPr/>
            </a:pPr>
            <a:r>
              <a:rPr lang="en-US" sz="2800" dirty="0"/>
              <a:t>	128   They (</a:t>
            </a:r>
            <a:r>
              <a:rPr lang="en-US" sz="2800" i="1" dirty="0"/>
              <a:t>Christians</a:t>
            </a:r>
            <a:r>
              <a:rPr lang="en-US" sz="2800" dirty="0"/>
              <a:t>) want the Word of God, fresh, the promise of the hour. God promised rabbits in the days of Luther. He promised other things in the days of others. But now He promised us a full square Meal, the full seven course Menu, </a:t>
            </a:r>
            <a:r>
              <a:rPr lang="en-US" sz="2800" b="1" dirty="0">
                <a:solidFill>
                  <a:schemeClr val="tx2"/>
                </a:solidFill>
              </a:rPr>
              <a:t>for all the </a:t>
            </a:r>
            <a:r>
              <a:rPr lang="en-US" sz="2800" b="1" dirty="0"/>
              <a:t>Seven Seals</a:t>
            </a:r>
            <a:r>
              <a:rPr lang="en-US" sz="2800" b="1" dirty="0">
                <a:solidFill>
                  <a:schemeClr val="tx2"/>
                </a:solidFill>
              </a:rPr>
              <a:t> are opened</a:t>
            </a:r>
            <a:r>
              <a:rPr lang="en-US" sz="2800" i="1" dirty="0">
                <a:solidFill>
                  <a:schemeClr val="tx2"/>
                </a:solidFill>
              </a:rPr>
              <a:t>,</a:t>
            </a:r>
            <a:r>
              <a:rPr lang="en-US" sz="2800" dirty="0"/>
              <a:t> and everything is ready for the Word of God, to those who can receive...</a:t>
            </a:r>
          </a:p>
        </p:txBody>
      </p:sp>
      <p:sp>
        <p:nvSpPr>
          <p:cNvPr id="2" name="Date Placeholder 1">
            <a:extLst>
              <a:ext uri="{FF2B5EF4-FFF2-40B4-BE49-F238E27FC236}">
                <a16:creationId xmlns:a16="http://schemas.microsoft.com/office/drawing/2014/main" id="{0EAF8788-BB1E-4C1F-B75B-B8ECA66E13BC}"/>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1C9BC17-A87D-4D71-B13F-A989987087C4}"/>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542F982-7D4D-4067-A7E4-BA3851EE9BCB}"/>
              </a:ext>
            </a:extLst>
          </p:cNvPr>
          <p:cNvSpPr>
            <a:spLocks noGrp="1"/>
          </p:cNvSpPr>
          <p:nvPr>
            <p:ph type="sldNum" sz="quarter" idx="12"/>
          </p:nvPr>
        </p:nvSpPr>
        <p:spPr/>
        <p:txBody>
          <a:bodyPr/>
          <a:lstStyle/>
          <a:p>
            <a:pPr>
              <a:defRPr/>
            </a:pPr>
            <a:fld id="{D8530651-21A1-43F1-95AF-6DF2B6468398}" type="slidenum">
              <a:rPr lang="en-US" smtClean="0"/>
              <a:pPr>
                <a:defRPr/>
              </a:pPr>
              <a:t>103</a:t>
            </a:fld>
            <a:endParaRPr lang="en-US"/>
          </a:p>
        </p:txBody>
      </p:sp>
    </p:spTree>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0" y="0"/>
            <a:ext cx="9144000" cy="6858000"/>
          </a:xfrm>
        </p:spPr>
        <p:txBody>
          <a:bodyPr/>
          <a:lstStyle/>
          <a:p>
            <a:pPr eaLnBrk="1" hangingPunct="1">
              <a:lnSpc>
                <a:spcPct val="90000"/>
              </a:lnSpc>
              <a:buFont typeface="Wingdings" pitchFamily="2" charset="2"/>
              <a:buNone/>
              <a:defRPr/>
            </a:pPr>
            <a:r>
              <a:rPr lang="en-US"/>
              <a:t>THE.SEED.IS.NOT.HEIR.WITH.THE.SHUCK </a:t>
            </a:r>
            <a:r>
              <a:rPr lang="en-US" sz="2000"/>
              <a:t>JEFF.IN  V-6 N-4  THURSDAY_  65-0218</a:t>
            </a:r>
          </a:p>
          <a:p>
            <a:pPr eaLnBrk="1" hangingPunct="1">
              <a:lnSpc>
                <a:spcPct val="90000"/>
              </a:lnSpc>
              <a:buFont typeface="Wingdings" pitchFamily="2" charset="2"/>
              <a:buNone/>
              <a:defRPr/>
            </a:pPr>
            <a:r>
              <a:rPr lang="en-US" sz="2800"/>
              <a:t>149  Then what is it now? "We must be about the </a:t>
            </a:r>
            <a:r>
              <a:rPr lang="en-US">
                <a:solidFill>
                  <a:schemeClr val="tx2"/>
                </a:solidFill>
              </a:rPr>
              <a:t>Father's business</a:t>
            </a:r>
            <a:r>
              <a:rPr lang="en-US" sz="2800"/>
              <a:t>," the Wheat would cry back, the Grain. Yes, sir. What must it do? Vindicate Malachi 4, vindicate Luke 17:30, vindicate Hebrews 13:8, vindicate Saint John 14:12, vindicate all of His Word. Vindicate Revelations, the 10th chapter, of the opening of the </a:t>
            </a:r>
            <a:r>
              <a:rPr lang="en-US" sz="2800" b="1"/>
              <a:t>SEVEN SEALS</a:t>
            </a:r>
            <a:r>
              <a:rPr lang="en-US" sz="2800"/>
              <a:t>, and the mysteries of God; even to serpent's seed, and all, would be manifested; marriage and divorce and all these other mysteries that's been hid under the pillars for all these years, from the theologians and so forth, but it's now the hour. That's the Father's business.</a:t>
            </a:r>
          </a:p>
        </p:txBody>
      </p:sp>
      <p:sp>
        <p:nvSpPr>
          <p:cNvPr id="2" name="Date Placeholder 1">
            <a:extLst>
              <a:ext uri="{FF2B5EF4-FFF2-40B4-BE49-F238E27FC236}">
                <a16:creationId xmlns:a16="http://schemas.microsoft.com/office/drawing/2014/main" id="{6965A855-F4F3-40D5-908F-45025BC09744}"/>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BC92A1C-6007-4F90-B7FC-91C47C1AEE41}"/>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F43B0D3F-58D6-4C6F-B3AF-F3DA9A0D8CE2}"/>
              </a:ext>
            </a:extLst>
          </p:cNvPr>
          <p:cNvSpPr>
            <a:spLocks noGrp="1"/>
          </p:cNvSpPr>
          <p:nvPr>
            <p:ph type="sldNum" sz="quarter" idx="12"/>
          </p:nvPr>
        </p:nvSpPr>
        <p:spPr/>
        <p:txBody>
          <a:bodyPr/>
          <a:lstStyle/>
          <a:p>
            <a:pPr>
              <a:defRPr/>
            </a:pPr>
            <a:fld id="{D8530651-21A1-43F1-95AF-6DF2B6468398}" type="slidenum">
              <a:rPr lang="en-US" smtClean="0"/>
              <a:pPr>
                <a:defRPr/>
              </a:pPr>
              <a:t>104</a:t>
            </a:fld>
            <a:endParaRPr lang="en-US"/>
          </a:p>
        </p:txBody>
      </p:sp>
    </p:spTree>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0" y="0"/>
            <a:ext cx="9144000" cy="6705600"/>
          </a:xfrm>
        </p:spPr>
        <p:txBody>
          <a:bodyPr/>
          <a:lstStyle/>
          <a:p>
            <a:pPr eaLnBrk="1" hangingPunct="1">
              <a:lnSpc>
                <a:spcPct val="90000"/>
              </a:lnSpc>
              <a:buFont typeface="Wingdings" pitchFamily="2" charset="2"/>
              <a:buNone/>
              <a:defRPr/>
            </a:pPr>
            <a:r>
              <a:rPr lang="en-US" dirty="0"/>
              <a:t>THE.SEED.IS.NOT.HEIR.WITH.THE.SHUCK</a:t>
            </a:r>
            <a:br>
              <a:rPr lang="en-US" dirty="0"/>
            </a:br>
            <a:r>
              <a:rPr lang="en-US" sz="2000" dirty="0"/>
              <a:t>JEFF.IN  V-6 N-4  THURSDAY_  65-0218</a:t>
            </a:r>
          </a:p>
          <a:p>
            <a:pPr eaLnBrk="1" hangingPunct="1">
              <a:lnSpc>
                <a:spcPct val="90000"/>
              </a:lnSpc>
              <a:buFont typeface="Wingdings" pitchFamily="2" charset="2"/>
              <a:buNone/>
              <a:defRPr/>
            </a:pPr>
            <a:r>
              <a:rPr lang="en-US" sz="2800" dirty="0"/>
              <a:t>149  Then what is it now? "We must be about the Father's business," the Wheat would cry back, the Grain. Yes, sir. What must it do? Vindicate Malachi 4, vindicate Luke 17:30, vindicate Hebrews 13:8, vindicate Saint John 14:12, vindicate all of His Word. Vindicate Revelations, the 10th chapter, of the opening of the </a:t>
            </a:r>
            <a:r>
              <a:rPr lang="en-US" sz="2800" b="1" dirty="0"/>
              <a:t>SEVEN SEALS</a:t>
            </a:r>
            <a:r>
              <a:rPr lang="en-US" sz="2800" dirty="0"/>
              <a:t>, and the mysteries of God; even to serpent's seed, and all, would be manifested; marriage and divorce and all these other mysteries that's been hid under the pillars for all these years, from the theologians and so forth, but it's now the hour. That's the Father's business.</a:t>
            </a:r>
          </a:p>
        </p:txBody>
      </p:sp>
      <p:sp>
        <p:nvSpPr>
          <p:cNvPr id="2" name="Date Placeholder 1">
            <a:extLst>
              <a:ext uri="{FF2B5EF4-FFF2-40B4-BE49-F238E27FC236}">
                <a16:creationId xmlns:a16="http://schemas.microsoft.com/office/drawing/2014/main" id="{332570FB-EE7D-4F5E-98C8-1BA7913EE1FA}"/>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BECE9971-0469-4D34-87A5-42C7D9A6277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C180A403-03C9-4CCB-80EA-D0AB48285BAE}"/>
              </a:ext>
            </a:extLst>
          </p:cNvPr>
          <p:cNvSpPr>
            <a:spLocks noGrp="1"/>
          </p:cNvSpPr>
          <p:nvPr>
            <p:ph type="sldNum" sz="quarter" idx="12"/>
          </p:nvPr>
        </p:nvSpPr>
        <p:spPr/>
        <p:txBody>
          <a:bodyPr/>
          <a:lstStyle/>
          <a:p>
            <a:pPr>
              <a:defRPr/>
            </a:pPr>
            <a:fld id="{D8530651-21A1-43F1-95AF-6DF2B6468398}" type="slidenum">
              <a:rPr lang="en-US" smtClean="0"/>
              <a:pPr>
                <a:defRPr/>
              </a:pPr>
              <a:t>105</a:t>
            </a:fld>
            <a:endParaRPr lang="en-US"/>
          </a:p>
        </p:txBody>
      </p:sp>
    </p:spTree>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1143000" y="304800"/>
            <a:ext cx="8001000" cy="6553200"/>
          </a:xfrm>
        </p:spPr>
        <p:txBody>
          <a:bodyPr>
            <a:noAutofit/>
          </a:bodyPr>
          <a:lstStyle/>
          <a:p>
            <a:pPr eaLnBrk="1" hangingPunct="1">
              <a:lnSpc>
                <a:spcPct val="80000"/>
              </a:lnSpc>
              <a:buFont typeface="Wingdings" pitchFamily="2" charset="2"/>
              <a:buNone/>
              <a:defRPr/>
            </a:pPr>
            <a:r>
              <a:rPr lang="en-US" sz="2800" b="1" dirty="0"/>
              <a:t>THIS.DAY.THIS.SCRIPTURE.IS.FULFILLED </a:t>
            </a:r>
            <a:br>
              <a:rPr lang="en-US" sz="2800" b="1" dirty="0"/>
            </a:br>
            <a:r>
              <a:rPr lang="en-US" sz="2800" dirty="0"/>
              <a:t>65-0219 </a:t>
            </a:r>
          </a:p>
          <a:p>
            <a:pPr eaLnBrk="1" hangingPunct="1">
              <a:lnSpc>
                <a:spcPct val="80000"/>
              </a:lnSpc>
              <a:buFont typeface="Wingdings" pitchFamily="2" charset="2"/>
              <a:buNone/>
              <a:defRPr/>
            </a:pPr>
            <a:r>
              <a:rPr lang="en-US" sz="2800" dirty="0"/>
              <a:t>	163    And that next morning, at ten o'clock, sitting in my room there, about ten o'clock, the Angel of the Lord came down. He said, "Go to Tucson. You'll be northeast of Tucson, and there will come seven Angels in a cluster that will shake the whole earth around you. It'll be told you from there." </a:t>
            </a:r>
          </a:p>
          <a:p>
            <a:pPr eaLnBrk="1" hangingPunct="1">
              <a:lnSpc>
                <a:spcPct val="80000"/>
              </a:lnSpc>
              <a:buFont typeface="Wingdings" pitchFamily="2" charset="2"/>
              <a:buNone/>
              <a:defRPr/>
            </a:pPr>
            <a:r>
              <a:rPr lang="en-US" sz="2800" dirty="0"/>
              <a:t>	165    And said, "The Seven Seals of the hidden mysteries of the entire Bible will be opened, and fulfill Revelation 10, that in the seventh Angel’s Message these things should come to pass.” This day this Scripture is fulfilled before our eyes. This day this Scripture is fulfilled.</a:t>
            </a:r>
          </a:p>
        </p:txBody>
      </p:sp>
      <p:sp>
        <p:nvSpPr>
          <p:cNvPr id="2" name="Date Placeholder 1">
            <a:extLst>
              <a:ext uri="{FF2B5EF4-FFF2-40B4-BE49-F238E27FC236}">
                <a16:creationId xmlns:a16="http://schemas.microsoft.com/office/drawing/2014/main" id="{84A88308-77FD-4A49-9624-812AE3C471D2}"/>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F73CEBA-8CEB-4221-B58C-26A9A9E2F399}"/>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318D6EDA-9589-435D-98EA-6E5F050F151C}"/>
              </a:ext>
            </a:extLst>
          </p:cNvPr>
          <p:cNvSpPr>
            <a:spLocks noGrp="1"/>
          </p:cNvSpPr>
          <p:nvPr>
            <p:ph type="sldNum" sz="quarter" idx="12"/>
          </p:nvPr>
        </p:nvSpPr>
        <p:spPr/>
        <p:txBody>
          <a:bodyPr/>
          <a:lstStyle/>
          <a:p>
            <a:pPr>
              <a:defRPr/>
            </a:pPr>
            <a:fld id="{D8530651-21A1-43F1-95AF-6DF2B6468398}" type="slidenum">
              <a:rPr lang="en-US" smtClean="0"/>
              <a:pPr>
                <a:defRPr/>
              </a:pPr>
              <a:t>106</a:t>
            </a:fld>
            <a:endParaRPr lang="en-US"/>
          </a:p>
        </p:txBody>
      </p:sp>
    </p:spTree>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1371600" y="0"/>
            <a:ext cx="7772400" cy="6858000"/>
          </a:xfrm>
        </p:spPr>
        <p:txBody>
          <a:bodyPr/>
          <a:lstStyle/>
          <a:p>
            <a:pPr eaLnBrk="1" hangingPunct="1">
              <a:buFont typeface="Wingdings" pitchFamily="2" charset="2"/>
              <a:buNone/>
              <a:defRPr/>
            </a:pPr>
            <a:endParaRPr lang="en-US" dirty="0"/>
          </a:p>
          <a:p>
            <a:pPr eaLnBrk="1" hangingPunct="1">
              <a:buFont typeface="Wingdings" pitchFamily="2" charset="2"/>
              <a:buNone/>
              <a:defRPr/>
            </a:pPr>
            <a:r>
              <a:rPr lang="en-US" dirty="0"/>
              <a:t>THIS.DAY.THIS.SCRIPTURE.IS.FULFILLED  </a:t>
            </a:r>
            <a:r>
              <a:rPr lang="en-US" sz="2000" dirty="0"/>
              <a:t>JEFF.IN  V-3 N-8  FRIDAY_  65-0219180</a:t>
            </a:r>
            <a:r>
              <a:rPr lang="en-US" dirty="0"/>
              <a:t>    </a:t>
            </a:r>
          </a:p>
          <a:p>
            <a:pPr eaLnBrk="1" hangingPunct="1">
              <a:buFont typeface="Wingdings" pitchFamily="2" charset="2"/>
              <a:buNone/>
              <a:defRPr/>
            </a:pPr>
            <a:r>
              <a:rPr lang="en-US" sz="2800" dirty="0"/>
              <a:t>There It is, hanging in the sky; so far, there is no humidity, no moisture or nothing to make a--a fog. How could they come there? It was the Angels of God returning back, after their Message. This day that prophecy has been fulfilled in our midst. This day this Scripture has been fulfilled.</a:t>
            </a:r>
          </a:p>
          <a:p>
            <a:pPr eaLnBrk="1" hangingPunct="1">
              <a:buFont typeface="Wingdings" pitchFamily="2" charset="2"/>
              <a:buNone/>
              <a:defRPr/>
            </a:pPr>
            <a:r>
              <a:rPr lang="en-US" sz="2800" dirty="0"/>
              <a:t>181    Watch, </a:t>
            </a:r>
            <a:r>
              <a:rPr lang="en-US" sz="2800" b="1" dirty="0"/>
              <a:t>SEVEN SEALS</a:t>
            </a:r>
            <a:r>
              <a:rPr lang="en-US" sz="2800" dirty="0"/>
              <a:t> </a:t>
            </a:r>
            <a:r>
              <a:rPr lang="en-US" sz="2800" b="1" dirty="0"/>
              <a:t>HAS BEEN OPENED.</a:t>
            </a:r>
            <a:r>
              <a:rPr lang="en-US" sz="2800" dirty="0"/>
              <a:t> The whirlwind is to the West Coast. Now, don't miss it, like they did back yonder.</a:t>
            </a:r>
          </a:p>
        </p:txBody>
      </p:sp>
      <p:sp>
        <p:nvSpPr>
          <p:cNvPr id="2" name="Date Placeholder 1">
            <a:extLst>
              <a:ext uri="{FF2B5EF4-FFF2-40B4-BE49-F238E27FC236}">
                <a16:creationId xmlns:a16="http://schemas.microsoft.com/office/drawing/2014/main" id="{BE860E80-B6BE-4328-B32B-2D10DD4E4121}"/>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0BBBC0A-7A03-41D9-9ECB-1579E72C680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FCF06265-8ADF-45D2-9637-A26C25793A0F}"/>
              </a:ext>
            </a:extLst>
          </p:cNvPr>
          <p:cNvSpPr>
            <a:spLocks noGrp="1"/>
          </p:cNvSpPr>
          <p:nvPr>
            <p:ph type="sldNum" sz="quarter" idx="12"/>
          </p:nvPr>
        </p:nvSpPr>
        <p:spPr/>
        <p:txBody>
          <a:bodyPr/>
          <a:lstStyle/>
          <a:p>
            <a:pPr>
              <a:defRPr/>
            </a:pPr>
            <a:fld id="{D8530651-21A1-43F1-95AF-6DF2B6468398}" type="slidenum">
              <a:rPr lang="en-US" smtClean="0"/>
              <a:pPr>
                <a:defRPr/>
              </a:pPr>
              <a:t>107</a:t>
            </a:fld>
            <a:endParaRPr lang="en-US"/>
          </a:p>
        </p:txBody>
      </p:sp>
    </p:spTree>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1219200" y="381000"/>
            <a:ext cx="7924800" cy="6858000"/>
          </a:xfrm>
        </p:spPr>
        <p:txBody>
          <a:bodyPr/>
          <a:lstStyle/>
          <a:p>
            <a:pPr eaLnBrk="1" hangingPunct="1">
              <a:lnSpc>
                <a:spcPct val="90000"/>
              </a:lnSpc>
              <a:buFont typeface="Wingdings" pitchFamily="2" charset="2"/>
              <a:buNone/>
              <a:defRPr/>
            </a:pPr>
            <a:r>
              <a:rPr lang="en-US" dirty="0"/>
              <a:t>WHO.IS.THIS.MELCHISEDEC</a:t>
            </a:r>
            <a:br>
              <a:rPr lang="en-US" dirty="0"/>
            </a:br>
            <a:r>
              <a:rPr lang="en-US" sz="2000" dirty="0"/>
              <a:t>  65-0221E</a:t>
            </a:r>
          </a:p>
          <a:p>
            <a:pPr eaLnBrk="1" hangingPunct="1">
              <a:lnSpc>
                <a:spcPct val="90000"/>
              </a:lnSpc>
              <a:buFont typeface="Wingdings" pitchFamily="2" charset="2"/>
              <a:buNone/>
              <a:defRPr/>
            </a:pPr>
            <a:r>
              <a:rPr lang="en-US" sz="2800" dirty="0"/>
              <a:t>	Think of this great Person, of how great this Man must be! And now, the question is, "Who is this Man?" Theologians has had different ideas. But since the opening of the Seven Seals, the mysterious Book that's been mysterious to us... According to Rev. 10:1-7, all the mysteries that's wrote in this Book, that's been hid down through the age of the reformers, is supposed to be brought out into view by the angel of the last church age… </a:t>
            </a:r>
            <a:r>
              <a:rPr lang="en-US" dirty="0">
                <a:solidFill>
                  <a:schemeClr val="tx2"/>
                </a:solidFill>
              </a:rPr>
              <a:t>All the mysteries of the mysterious Book is to be revealed to the Laodicea messenger of that age</a:t>
            </a:r>
            <a:r>
              <a:rPr lang="en-US" sz="2800" dirty="0"/>
              <a:t>.</a:t>
            </a:r>
          </a:p>
        </p:txBody>
      </p:sp>
      <p:sp>
        <p:nvSpPr>
          <p:cNvPr id="2" name="Date Placeholder 1">
            <a:extLst>
              <a:ext uri="{FF2B5EF4-FFF2-40B4-BE49-F238E27FC236}">
                <a16:creationId xmlns:a16="http://schemas.microsoft.com/office/drawing/2014/main" id="{C725E127-A40C-4D12-BCEA-2E07743CFA8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934CB861-FC63-488D-93C7-41106AAA8F0F}"/>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44182EBC-9C3A-4385-9322-421E92C8DA54}"/>
              </a:ext>
            </a:extLst>
          </p:cNvPr>
          <p:cNvSpPr>
            <a:spLocks noGrp="1"/>
          </p:cNvSpPr>
          <p:nvPr>
            <p:ph type="sldNum" sz="quarter" idx="12"/>
          </p:nvPr>
        </p:nvSpPr>
        <p:spPr/>
        <p:txBody>
          <a:bodyPr/>
          <a:lstStyle/>
          <a:p>
            <a:pPr>
              <a:defRPr/>
            </a:pPr>
            <a:fld id="{D8530651-21A1-43F1-95AF-6DF2B6468398}" type="slidenum">
              <a:rPr lang="en-US" smtClean="0"/>
              <a:pPr>
                <a:defRPr/>
              </a:pPr>
              <a:t>108</a:t>
            </a:fld>
            <a:endParaRPr lang="en-US"/>
          </a:p>
        </p:txBody>
      </p:sp>
    </p:spTree>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a:xfrm>
            <a:off x="1143000" y="304800"/>
            <a:ext cx="7772400" cy="6553200"/>
          </a:xfrm>
        </p:spPr>
        <p:txBody>
          <a:bodyPr>
            <a:normAutofit/>
          </a:bodyPr>
          <a:lstStyle/>
          <a:p>
            <a:pPr eaLnBrk="1" hangingPunct="1">
              <a:lnSpc>
                <a:spcPct val="80000"/>
              </a:lnSpc>
              <a:buFont typeface="Wingdings" pitchFamily="2" charset="2"/>
              <a:buNone/>
              <a:defRPr/>
            </a:pPr>
            <a:r>
              <a:rPr lang="en-US" sz="3600" b="1" dirty="0"/>
              <a:t>IT.IS.THE.RISING.OF.THE.SUN</a:t>
            </a:r>
            <a:br>
              <a:rPr lang="en-US" sz="2800" b="1" dirty="0"/>
            </a:br>
            <a:r>
              <a:rPr lang="en-US" sz="2400" dirty="0"/>
              <a:t> 65-0418M</a:t>
            </a:r>
          </a:p>
          <a:p>
            <a:pPr eaLnBrk="1" hangingPunct="1">
              <a:lnSpc>
                <a:spcPct val="80000"/>
              </a:lnSpc>
              <a:buFont typeface="Wingdings" pitchFamily="2" charset="2"/>
              <a:buNone/>
              <a:defRPr/>
            </a:pPr>
            <a:r>
              <a:rPr lang="en-US" sz="2800" dirty="0"/>
              <a:t>	308      </a:t>
            </a:r>
            <a:r>
              <a:rPr lang="en-US" sz="2800" dirty="0">
                <a:solidFill>
                  <a:schemeClr val="tx2"/>
                </a:solidFill>
              </a:rPr>
              <a:t>He is the One who opened those Seals. He is those Seals. For the whole Word of God is Christ and Christ is the Seals that was opened. What is the opening of those Seals then, revealing Christ.</a:t>
            </a:r>
            <a:endParaRPr lang="en-US" sz="2800" dirty="0"/>
          </a:p>
          <a:p>
            <a:pPr eaLnBrk="1" hangingPunct="1">
              <a:lnSpc>
                <a:spcPct val="80000"/>
              </a:lnSpc>
              <a:buFont typeface="Wingdings" pitchFamily="2" charset="2"/>
              <a:buNone/>
              <a:defRPr/>
            </a:pPr>
            <a:r>
              <a:rPr lang="en-US" sz="2800" dirty="0"/>
              <a:t>	309    And the very seven Angels, which represented the Seven Churches all completed, and we couldn’t even see it. They did, they took the picture, not us. And there He is, standing there, Supreme Judge; Showing that He is Alpha and Omega, the beginning and the end.  Quickening Power did that to us.</a:t>
            </a:r>
          </a:p>
          <a:p>
            <a:pPr eaLnBrk="1" hangingPunct="1">
              <a:lnSpc>
                <a:spcPct val="80000"/>
              </a:lnSpc>
              <a:buFont typeface="Wingdings" pitchFamily="2" charset="2"/>
              <a:buNone/>
              <a:defRPr/>
            </a:pPr>
            <a:r>
              <a:rPr lang="en-US" sz="2800" dirty="0"/>
              <a:t>	310  Quickening Power let’s us see His coming. Quickening Power snatched us from death to life.  </a:t>
            </a:r>
          </a:p>
        </p:txBody>
      </p:sp>
      <p:sp>
        <p:nvSpPr>
          <p:cNvPr id="2" name="Date Placeholder 1">
            <a:extLst>
              <a:ext uri="{FF2B5EF4-FFF2-40B4-BE49-F238E27FC236}">
                <a16:creationId xmlns:a16="http://schemas.microsoft.com/office/drawing/2014/main" id="{A28C1839-B968-4B35-B3CA-0467D0BD66D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A41EFF4-EE50-4AF6-AC00-56928FBDC4F6}"/>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8C6104F3-C74F-464C-8D6B-AB5ADEDCFDB4}"/>
              </a:ext>
            </a:extLst>
          </p:cNvPr>
          <p:cNvSpPr>
            <a:spLocks noGrp="1"/>
          </p:cNvSpPr>
          <p:nvPr>
            <p:ph type="sldNum" sz="quarter" idx="12"/>
          </p:nvPr>
        </p:nvSpPr>
        <p:spPr/>
        <p:txBody>
          <a:bodyPr/>
          <a:lstStyle/>
          <a:p>
            <a:pPr>
              <a:defRPr/>
            </a:pPr>
            <a:fld id="{D8530651-21A1-43F1-95AF-6DF2B6468398}" type="slidenum">
              <a:rPr lang="en-US" smtClean="0"/>
              <a:pPr>
                <a:defRPr/>
              </a:pPr>
              <a:t>109</a:t>
            </a:fld>
            <a:endParaRPr lang="en-US"/>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61077-6376-4590-8710-01778C0C9CA7}"/>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B2EEB8ED-808C-4899-B527-3C19013A8F87}"/>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C1CF41E4-2554-4467-B4E0-83EFD8625FE6}"/>
              </a:ext>
            </a:extLst>
          </p:cNvPr>
          <p:cNvSpPr>
            <a:spLocks noGrp="1"/>
          </p:cNvSpPr>
          <p:nvPr>
            <p:ph type="sldNum" sz="quarter" idx="12"/>
          </p:nvPr>
        </p:nvSpPr>
        <p:spPr/>
        <p:txBody>
          <a:bodyPr/>
          <a:lstStyle/>
          <a:p>
            <a:fld id="{AC4DAC86-D943-45DC-86D6-56CCD16C63DC}" type="slidenum">
              <a:rPr lang="en-US" smtClean="0"/>
              <a:pPr/>
              <a:t>11</a:t>
            </a:fld>
            <a:endParaRPr lang="en-US"/>
          </a:p>
        </p:txBody>
      </p:sp>
      <p:pic>
        <p:nvPicPr>
          <p:cNvPr id="6" name="Picture 5" descr="A person walking down a dirt road&#10;&#10;Description automatically generated">
            <a:extLst>
              <a:ext uri="{FF2B5EF4-FFF2-40B4-BE49-F238E27FC236}">
                <a16:creationId xmlns:a16="http://schemas.microsoft.com/office/drawing/2014/main" id="{A4C58CC7-26EB-4573-BE91-8B385601E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0340677"/>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1219200" y="0"/>
            <a:ext cx="7924800" cy="6858000"/>
          </a:xfrm>
        </p:spPr>
        <p:txBody>
          <a:bodyPr/>
          <a:lstStyle/>
          <a:p>
            <a:pPr eaLnBrk="1" hangingPunct="1">
              <a:lnSpc>
                <a:spcPct val="80000"/>
              </a:lnSpc>
              <a:buFont typeface="Wingdings" pitchFamily="2" charset="2"/>
              <a:buNone/>
              <a:defRPr/>
            </a:pPr>
            <a:r>
              <a:rPr lang="en-US" dirty="0"/>
              <a:t>DOES.GOD.CHANGE.HIS.MIND </a:t>
            </a:r>
            <a:br>
              <a:rPr lang="en-US" dirty="0"/>
            </a:br>
            <a:r>
              <a:rPr lang="en-US" sz="2000" dirty="0"/>
              <a:t>65-0427</a:t>
            </a:r>
          </a:p>
          <a:p>
            <a:pPr eaLnBrk="1" hangingPunct="1">
              <a:lnSpc>
                <a:spcPct val="80000"/>
              </a:lnSpc>
              <a:buFont typeface="Wingdings" pitchFamily="2" charset="2"/>
              <a:buNone/>
              <a:defRPr/>
            </a:pPr>
            <a:r>
              <a:rPr lang="en-US" sz="2600" dirty="0"/>
              <a:t>	177    But now He is, through the Church age now, He has been Son of God. In the Millennium He'll be Son of David, sitting on David's throne. But between this time, we find out by the Scriptures, He is to reveal Himself again as Son of man, a prophet.</a:t>
            </a:r>
          </a:p>
          <a:p>
            <a:pPr eaLnBrk="1" hangingPunct="1">
              <a:lnSpc>
                <a:spcPct val="80000"/>
              </a:lnSpc>
              <a:buFont typeface="Wingdings" pitchFamily="2" charset="2"/>
              <a:buNone/>
              <a:defRPr/>
            </a:pPr>
            <a:r>
              <a:rPr lang="en-US" sz="2600" dirty="0"/>
              <a:t>	178    Cause, </a:t>
            </a:r>
            <a:r>
              <a:rPr lang="en-US" sz="2600" b="1" dirty="0"/>
              <a:t>THE WORD OF THE LORD COMES TO PROPHETS ONLY, NEVER TO THEOLOGIANS. IT IS TO PROPHETS</a:t>
            </a:r>
            <a:r>
              <a:rPr lang="en-US" sz="2600" dirty="0"/>
              <a:t>. And the Lord said He did nothing, in His unchanging Word we just talked about, until first He shows His prophets. And the end time, them </a:t>
            </a:r>
            <a:r>
              <a:rPr lang="en-US" sz="2600" b="1" dirty="0"/>
              <a:t>SEVEN SEALS</a:t>
            </a:r>
            <a:r>
              <a:rPr lang="en-US" sz="2600" dirty="0"/>
              <a:t> </a:t>
            </a:r>
            <a:r>
              <a:rPr lang="en-US" sz="2600" b="1" dirty="0"/>
              <a:t>THAT THIS BIBLE HAS SEALED UP, THE SEVENFOLD MYSTERIES OF ALL OF CHRIST, HAS TO BE REVEALED FIRST, AND IT CAN ONLY BE BROUGHT TO A PROPHET</a:t>
            </a:r>
            <a:r>
              <a:rPr lang="en-US" sz="2600" dirty="0"/>
              <a:t>. We've been looking for that, for years, and we believe that His Spirit is among us now, so we find.</a:t>
            </a:r>
          </a:p>
        </p:txBody>
      </p:sp>
      <p:sp>
        <p:nvSpPr>
          <p:cNvPr id="2" name="Date Placeholder 1">
            <a:extLst>
              <a:ext uri="{FF2B5EF4-FFF2-40B4-BE49-F238E27FC236}">
                <a16:creationId xmlns:a16="http://schemas.microsoft.com/office/drawing/2014/main" id="{01592B3D-BF0E-48E8-870A-FA0203249AA4}"/>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14936788-6FCF-4ED4-8A5B-EB68016B542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5E1E6ACC-3352-4A43-AC17-4BFC492F8128}"/>
              </a:ext>
            </a:extLst>
          </p:cNvPr>
          <p:cNvSpPr>
            <a:spLocks noGrp="1"/>
          </p:cNvSpPr>
          <p:nvPr>
            <p:ph type="sldNum" sz="quarter" idx="12"/>
          </p:nvPr>
        </p:nvSpPr>
        <p:spPr/>
        <p:txBody>
          <a:bodyPr/>
          <a:lstStyle/>
          <a:p>
            <a:pPr>
              <a:defRPr/>
            </a:pPr>
            <a:fld id="{D8530651-21A1-43F1-95AF-6DF2B6468398}" type="slidenum">
              <a:rPr lang="en-US" smtClean="0"/>
              <a:pPr>
                <a:defRPr/>
              </a:pPr>
              <a:t>110</a:t>
            </a:fld>
            <a:endParaRPr lang="en-US"/>
          </a:p>
        </p:txBody>
      </p:sp>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228600"/>
            <a:ext cx="8229600" cy="5902325"/>
          </a:xfrm>
        </p:spPr>
        <p:txBody>
          <a:bodyPr/>
          <a:lstStyle/>
          <a:p>
            <a:pPr eaLnBrk="1" hangingPunct="1">
              <a:buFont typeface="Wingdings" pitchFamily="2" charset="2"/>
              <a:buNone/>
              <a:defRPr/>
            </a:pPr>
            <a:endParaRPr lang="en-US"/>
          </a:p>
          <a:p>
            <a:pPr eaLnBrk="1" hangingPunct="1">
              <a:buFont typeface="Wingdings" pitchFamily="2" charset="2"/>
              <a:buNone/>
              <a:defRPr/>
            </a:pPr>
            <a:endParaRPr lang="en-US"/>
          </a:p>
          <a:p>
            <a:pPr eaLnBrk="1" hangingPunct="1">
              <a:buFont typeface="Wingdings" pitchFamily="2" charset="2"/>
              <a:buNone/>
              <a:defRPr/>
            </a:pPr>
            <a:r>
              <a:rPr lang="en-US"/>
              <a:t>ASHAMED  </a:t>
            </a:r>
            <a:br>
              <a:rPr lang="en-US"/>
            </a:br>
            <a:r>
              <a:rPr lang="en-US" sz="2000"/>
              <a:t>JEFF.IN  V-3 N-9  SUNDAY_  65-0711</a:t>
            </a:r>
          </a:p>
          <a:p>
            <a:pPr eaLnBrk="1" hangingPunct="1">
              <a:buFont typeface="Wingdings" pitchFamily="2" charset="2"/>
              <a:buNone/>
              <a:defRPr/>
            </a:pPr>
            <a:r>
              <a:rPr lang="en-US" sz="2800"/>
              <a:t>45      I left here, by a vision, to go yonder to Tucson, to see what the Lord wanted me to do. There He met me up there, as He told you here that He would do it, and the form of seven Angels, and said to return back and the </a:t>
            </a:r>
            <a:r>
              <a:rPr lang="en-US" sz="2800" b="1"/>
              <a:t>SEVEN SEALS</a:t>
            </a:r>
            <a:r>
              <a:rPr lang="en-US" sz="2800"/>
              <a:t> was to be opened. </a:t>
            </a:r>
            <a:r>
              <a:rPr lang="en-US"/>
              <a:t>That's just exactly what happened</a:t>
            </a:r>
            <a:r>
              <a:rPr lang="en-US" sz="2800"/>
              <a:t>.</a:t>
            </a:r>
          </a:p>
        </p:txBody>
      </p:sp>
      <p:sp>
        <p:nvSpPr>
          <p:cNvPr id="2" name="Date Placeholder 1">
            <a:extLst>
              <a:ext uri="{FF2B5EF4-FFF2-40B4-BE49-F238E27FC236}">
                <a16:creationId xmlns:a16="http://schemas.microsoft.com/office/drawing/2014/main" id="{EA75AD67-59BF-49D6-80EA-908985E4928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72DFE5E-2E86-44A3-A34A-A4CF127FE729}"/>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D7853C1D-9FFB-4FF4-A0EF-1924BECBF147}"/>
              </a:ext>
            </a:extLst>
          </p:cNvPr>
          <p:cNvSpPr>
            <a:spLocks noGrp="1"/>
          </p:cNvSpPr>
          <p:nvPr>
            <p:ph type="sldNum" sz="quarter" idx="12"/>
          </p:nvPr>
        </p:nvSpPr>
        <p:spPr/>
        <p:txBody>
          <a:bodyPr/>
          <a:lstStyle/>
          <a:p>
            <a:pPr>
              <a:defRPr/>
            </a:pPr>
            <a:fld id="{D8530651-21A1-43F1-95AF-6DF2B6468398}" type="slidenum">
              <a:rPr lang="en-US" smtClean="0"/>
              <a:pPr>
                <a:defRPr/>
              </a:pPr>
              <a:t>111</a:t>
            </a:fld>
            <a:endParaRPr lang="en-US"/>
          </a:p>
        </p:txBody>
      </p:sp>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533400" y="152400"/>
            <a:ext cx="8229600" cy="6705600"/>
          </a:xfrm>
        </p:spPr>
        <p:txBody>
          <a:bodyPr/>
          <a:lstStyle/>
          <a:p>
            <a:pPr eaLnBrk="1" hangingPunct="1">
              <a:buFont typeface="Wingdings" pitchFamily="2" charset="2"/>
              <a:buNone/>
              <a:defRPr/>
            </a:pPr>
            <a:endParaRPr lang="en-US"/>
          </a:p>
          <a:p>
            <a:pPr eaLnBrk="1" hangingPunct="1">
              <a:buFont typeface="Wingdings" pitchFamily="2" charset="2"/>
              <a:buNone/>
              <a:defRPr/>
            </a:pPr>
            <a:endParaRPr lang="en-US"/>
          </a:p>
          <a:p>
            <a:pPr eaLnBrk="1" hangingPunct="1">
              <a:buFont typeface="Wingdings" pitchFamily="2" charset="2"/>
              <a:buNone/>
              <a:defRPr/>
            </a:pPr>
            <a:r>
              <a:rPr lang="en-US"/>
              <a:t>ASHAMED</a:t>
            </a:r>
            <a:br>
              <a:rPr lang="en-US"/>
            </a:br>
            <a:r>
              <a:rPr lang="en-US" sz="2000"/>
              <a:t>JEFF.IN  V-3 N-9  SUNDAY_  65-0711</a:t>
            </a:r>
          </a:p>
          <a:p>
            <a:pPr eaLnBrk="1" hangingPunct="1">
              <a:buFont typeface="Wingdings" pitchFamily="2" charset="2"/>
              <a:buNone/>
              <a:defRPr/>
            </a:pPr>
            <a:r>
              <a:rPr lang="en-US" sz="2800"/>
              <a:t>67      </a:t>
            </a:r>
            <a:r>
              <a:rPr lang="en-US" sz="2800" b="1"/>
              <a:t>THERE </a:t>
            </a:r>
            <a:r>
              <a:rPr lang="en-US" sz="2800" b="1" u="sng"/>
              <a:t>HE IS</a:t>
            </a:r>
            <a:r>
              <a:rPr lang="en-US" sz="2800" b="1"/>
              <a:t> WITH THEM ANGELS, THE MESSAGE, WHICH WAS THE SEVEN BREAKING OF THEM</a:t>
            </a:r>
            <a:r>
              <a:rPr lang="en-US" sz="2800"/>
              <a:t> </a:t>
            </a:r>
            <a:r>
              <a:rPr lang="en-US" sz="2800" b="1"/>
              <a:t>SEVEN SEALS</a:t>
            </a:r>
            <a:r>
              <a:rPr lang="en-US" sz="2800"/>
              <a:t> that revealed serpent seed and all these things here. And it shows that it is His very covering, it's His Supreme Authority. He is Supreme, and He is wigged, or covered.  </a:t>
            </a:r>
          </a:p>
        </p:txBody>
      </p:sp>
      <p:sp>
        <p:nvSpPr>
          <p:cNvPr id="2" name="Date Placeholder 1">
            <a:extLst>
              <a:ext uri="{FF2B5EF4-FFF2-40B4-BE49-F238E27FC236}">
                <a16:creationId xmlns:a16="http://schemas.microsoft.com/office/drawing/2014/main" id="{6EF91DB0-AFFB-400A-B23F-ED9B4DB70535}"/>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60E27FF2-1C11-4451-B29D-5C74E3632A63}"/>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262FEEA6-0CF3-4D99-9A7B-492980D6A39D}"/>
              </a:ext>
            </a:extLst>
          </p:cNvPr>
          <p:cNvSpPr>
            <a:spLocks noGrp="1"/>
          </p:cNvSpPr>
          <p:nvPr>
            <p:ph type="sldNum" sz="quarter" idx="12"/>
          </p:nvPr>
        </p:nvSpPr>
        <p:spPr/>
        <p:txBody>
          <a:bodyPr/>
          <a:lstStyle/>
          <a:p>
            <a:pPr>
              <a:defRPr/>
            </a:pPr>
            <a:fld id="{D8530651-21A1-43F1-95AF-6DF2B6468398}" type="slidenum">
              <a:rPr lang="en-US" smtClean="0"/>
              <a:pPr>
                <a:defRPr/>
              </a:pPr>
              <a:t>112</a:t>
            </a:fld>
            <a:endParaRPr lang="en-US"/>
          </a:p>
        </p:txBody>
      </p:sp>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0" y="0"/>
            <a:ext cx="9144000" cy="6858000"/>
          </a:xfrm>
        </p:spPr>
        <p:txBody>
          <a:bodyPr/>
          <a:lstStyle/>
          <a:p>
            <a:pPr eaLnBrk="1" hangingPunct="1">
              <a:lnSpc>
                <a:spcPct val="90000"/>
              </a:lnSpc>
              <a:buFont typeface="Wingdings" pitchFamily="2" charset="2"/>
              <a:buNone/>
              <a:defRPr/>
            </a:pPr>
            <a:r>
              <a:rPr lang="en-US"/>
              <a:t>TRYING.TO.DO.GOD.A.SERVICE.WITHOUT.BEING.THE.WILL.OF.GOD </a:t>
            </a:r>
            <a:br>
              <a:rPr lang="en-US"/>
            </a:br>
            <a:r>
              <a:rPr lang="en-US" sz="2000"/>
              <a:t>JEFF.IN  V-4 N-8  SUNDAY_  65-0718M</a:t>
            </a:r>
          </a:p>
          <a:p>
            <a:pPr eaLnBrk="1" hangingPunct="1">
              <a:lnSpc>
                <a:spcPct val="90000"/>
              </a:lnSpc>
              <a:buFont typeface="Wingdings" pitchFamily="2" charset="2"/>
              <a:buNone/>
              <a:defRPr/>
            </a:pPr>
            <a:r>
              <a:rPr lang="en-US" sz="2800"/>
              <a:t>160      So He promised He would do it a certain way, and anything contrary to that He won't do it. See? But by His original way, according what He said in Amos 3:7, that's the way He'll do it. And that must be a vindicated and proved to be right.</a:t>
            </a:r>
          </a:p>
          <a:p>
            <a:pPr eaLnBrk="1" hangingPunct="1">
              <a:lnSpc>
                <a:spcPct val="90000"/>
              </a:lnSpc>
              <a:buFont typeface="Wingdings" pitchFamily="2" charset="2"/>
              <a:buNone/>
              <a:defRPr/>
            </a:pPr>
            <a:r>
              <a:rPr lang="en-US" sz="2800"/>
              <a:t>Now, you know what He promised today, then He's doing it today. That's just what He said He would do. He would open those </a:t>
            </a:r>
            <a:r>
              <a:rPr lang="en-US" sz="2800" b="1"/>
              <a:t>SEVEN SEALS</a:t>
            </a:r>
            <a:r>
              <a:rPr lang="en-US" sz="2800"/>
              <a:t>, and what all He'd do; reveal the mysteries back there, how these baptisms and all things had been all messed up. And here it is, in His very Presence. Science proves it. The heavens has declared it. </a:t>
            </a:r>
          </a:p>
        </p:txBody>
      </p:sp>
      <p:sp>
        <p:nvSpPr>
          <p:cNvPr id="2" name="Date Placeholder 1">
            <a:extLst>
              <a:ext uri="{FF2B5EF4-FFF2-40B4-BE49-F238E27FC236}">
                <a16:creationId xmlns:a16="http://schemas.microsoft.com/office/drawing/2014/main" id="{8500440E-45BD-44CC-8230-E54F9FBA6845}"/>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BB8DD5F3-FC12-4469-918C-ECED7229CFD2}"/>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5DDD1336-07D9-41FC-953C-6973E9AAFBDC}"/>
              </a:ext>
            </a:extLst>
          </p:cNvPr>
          <p:cNvSpPr>
            <a:spLocks noGrp="1"/>
          </p:cNvSpPr>
          <p:nvPr>
            <p:ph type="sldNum" sz="quarter" idx="12"/>
          </p:nvPr>
        </p:nvSpPr>
        <p:spPr/>
        <p:txBody>
          <a:bodyPr/>
          <a:lstStyle/>
          <a:p>
            <a:pPr>
              <a:defRPr/>
            </a:pPr>
            <a:fld id="{D8530651-21A1-43F1-95AF-6DF2B6468398}" type="slidenum">
              <a:rPr lang="en-US" smtClean="0"/>
              <a:pPr>
                <a:defRPr/>
              </a:pPr>
              <a:t>113</a:t>
            </a:fld>
            <a:endParaRPr lang="en-US"/>
          </a:p>
        </p:txBody>
      </p:sp>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4294967295"/>
          </p:nvPr>
        </p:nvSpPr>
        <p:spPr>
          <a:xfrm>
            <a:off x="1066800" y="457200"/>
            <a:ext cx="8077200" cy="5486400"/>
          </a:xfrm>
        </p:spPr>
        <p:txBody>
          <a:bodyPr/>
          <a:lstStyle/>
          <a:p>
            <a:pPr eaLnBrk="1" hangingPunct="1">
              <a:lnSpc>
                <a:spcPct val="90000"/>
              </a:lnSpc>
              <a:buNone/>
              <a:defRPr/>
            </a:pPr>
            <a:r>
              <a:rPr lang="en-US" b="1" dirty="0">
                <a:effectLst/>
                <a:latin typeface="+mj-lt"/>
              </a:rPr>
              <a:t>THE.SEVENTH.SEAL  </a:t>
            </a:r>
            <a:r>
              <a:rPr lang="en-US" sz="2000" b="1" dirty="0">
                <a:effectLst/>
                <a:latin typeface="+mj-lt"/>
              </a:rPr>
              <a:t>  63-0324E</a:t>
            </a:r>
          </a:p>
          <a:p>
            <a:pPr eaLnBrk="1" hangingPunct="1">
              <a:lnSpc>
                <a:spcPct val="90000"/>
              </a:lnSpc>
              <a:buNone/>
              <a:defRPr/>
            </a:pPr>
            <a:r>
              <a:rPr lang="en-US" sz="2800" dirty="0">
                <a:effectLst/>
                <a:latin typeface="+mj-lt"/>
              </a:rPr>
              <a:t>  577-3  The seven Angels... I was in the west. You remember the little bitty messengers; they went east. The second messengers, the doves, they went east... They was with me all the time. That was that first and second pull. Now, the third came from the west sweeping forward with great terrific speed, and they picked me up. That was coming back east with the mystery of these seven seals, just like it said in Junior Jackson's dream that the Lord let me interpret for him there. </a:t>
            </a:r>
          </a:p>
        </p:txBody>
      </p:sp>
      <p:sp>
        <p:nvSpPr>
          <p:cNvPr id="2" name="Date Placeholder 1">
            <a:extLst>
              <a:ext uri="{FF2B5EF4-FFF2-40B4-BE49-F238E27FC236}">
                <a16:creationId xmlns:a16="http://schemas.microsoft.com/office/drawing/2014/main" id="{D10BB5F0-F50E-4A63-A696-DB6C30AF566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4EC23EA5-E13C-4AF2-9FAC-BAE944DDCCA9}"/>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00D72BA1-22DF-439C-8D40-590202F6A90A}"/>
              </a:ext>
            </a:extLst>
          </p:cNvPr>
          <p:cNvSpPr>
            <a:spLocks noGrp="1"/>
          </p:cNvSpPr>
          <p:nvPr>
            <p:ph type="sldNum" sz="quarter" idx="12"/>
          </p:nvPr>
        </p:nvSpPr>
        <p:spPr/>
        <p:txBody>
          <a:bodyPr/>
          <a:lstStyle/>
          <a:p>
            <a:fld id="{AC4DAC86-D943-45DC-86D6-56CCD16C63DC}" type="slidenum">
              <a:rPr lang="en-US" smtClean="0"/>
              <a:pPr/>
              <a:t>114</a:t>
            </a:fld>
            <a:endParaRPr lang="en-US"/>
          </a:p>
        </p:txBody>
      </p:sp>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1447800" y="0"/>
            <a:ext cx="7696200" cy="7086600"/>
          </a:xfrm>
        </p:spPr>
        <p:txBody>
          <a:bodyPr/>
          <a:lstStyle/>
          <a:p>
            <a:pPr eaLnBrk="1" hangingPunct="1">
              <a:buFont typeface="Wingdings" pitchFamily="2" charset="2"/>
              <a:buNone/>
              <a:defRPr/>
            </a:pPr>
            <a:endParaRPr lang="en-US" dirty="0"/>
          </a:p>
          <a:p>
            <a:pPr eaLnBrk="1" hangingPunct="1">
              <a:buFont typeface="Wingdings" pitchFamily="2" charset="2"/>
              <a:buNone/>
              <a:defRPr/>
            </a:pPr>
            <a:endParaRPr lang="en-US" dirty="0"/>
          </a:p>
          <a:p>
            <a:pPr eaLnBrk="1" hangingPunct="1">
              <a:buFont typeface="Wingdings" pitchFamily="2" charset="2"/>
              <a:buNone/>
              <a:defRPr/>
            </a:pPr>
            <a:r>
              <a:rPr lang="en-US" dirty="0"/>
              <a:t>TRYING.TO.DO.GOD.A.SERVICE.WITHOUT.BEING.THE.WILL.OF.GOD</a:t>
            </a:r>
          </a:p>
          <a:p>
            <a:pPr eaLnBrk="1" hangingPunct="1">
              <a:buFont typeface="Wingdings" pitchFamily="2" charset="2"/>
              <a:buNone/>
              <a:defRPr/>
            </a:pPr>
            <a:r>
              <a:rPr lang="en-US" sz="2000" dirty="0"/>
              <a:t>	 65-0718M</a:t>
            </a:r>
          </a:p>
          <a:p>
            <a:pPr eaLnBrk="1" hangingPunct="1">
              <a:buFont typeface="Wingdings" pitchFamily="2" charset="2"/>
              <a:buNone/>
              <a:defRPr/>
            </a:pPr>
            <a:r>
              <a:rPr lang="en-US" sz="2800"/>
              <a:t>	178   </a:t>
            </a:r>
            <a:r>
              <a:rPr lang="en-US" sz="2800" dirty="0"/>
              <a:t>The evening time, He promised He would reveal, though, open these </a:t>
            </a:r>
            <a:r>
              <a:rPr lang="en-US" sz="2800" b="1" dirty="0"/>
              <a:t>SEVEN SEALS</a:t>
            </a:r>
            <a:r>
              <a:rPr lang="en-US" sz="2800" dirty="0"/>
              <a:t> and show what them churches had missed back there. Revelations 10, and Malachi 4, Luke 17:30, He said He would do it. Now let's not mix it up. Let's keep it right like that.</a:t>
            </a:r>
          </a:p>
        </p:txBody>
      </p:sp>
      <p:sp>
        <p:nvSpPr>
          <p:cNvPr id="2" name="Date Placeholder 1">
            <a:extLst>
              <a:ext uri="{FF2B5EF4-FFF2-40B4-BE49-F238E27FC236}">
                <a16:creationId xmlns:a16="http://schemas.microsoft.com/office/drawing/2014/main" id="{668BFAD0-EAB6-49B4-A7F9-19E275A02497}"/>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A34B712-6151-4FC4-AE4E-E1CB98A20F6F}"/>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DFEE25A-3806-4948-896B-9E1D6BCB85CF}"/>
              </a:ext>
            </a:extLst>
          </p:cNvPr>
          <p:cNvSpPr>
            <a:spLocks noGrp="1"/>
          </p:cNvSpPr>
          <p:nvPr>
            <p:ph type="sldNum" sz="quarter" idx="12"/>
          </p:nvPr>
        </p:nvSpPr>
        <p:spPr/>
        <p:txBody>
          <a:bodyPr/>
          <a:lstStyle/>
          <a:p>
            <a:pPr>
              <a:defRPr/>
            </a:pPr>
            <a:fld id="{D8530651-21A1-43F1-95AF-6DF2B6468398}" type="slidenum">
              <a:rPr lang="en-US" smtClean="0"/>
              <a:pPr>
                <a:defRPr/>
              </a:pPr>
              <a:t>115</a:t>
            </a:fld>
            <a:endParaRPr lang="en-US"/>
          </a:p>
        </p:txBody>
      </p:sp>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0" y="0"/>
            <a:ext cx="9144000" cy="6858000"/>
          </a:xfrm>
        </p:spPr>
        <p:txBody>
          <a:bodyPr/>
          <a:lstStyle/>
          <a:p>
            <a:pPr eaLnBrk="1" hangingPunct="1">
              <a:lnSpc>
                <a:spcPct val="80000"/>
              </a:lnSpc>
              <a:buFont typeface="Wingdings" pitchFamily="2" charset="2"/>
              <a:buNone/>
              <a:defRPr/>
            </a:pPr>
            <a:r>
              <a:rPr lang="en-US"/>
              <a:t>SPIRITUAL.FOOD.IN.DUE.SEASON  </a:t>
            </a:r>
            <a:br>
              <a:rPr lang="en-US"/>
            </a:br>
            <a:r>
              <a:rPr lang="en-US" sz="2000"/>
              <a:t>JEFF.IN  V-8 N-7  SUNDAY_  65-0718E</a:t>
            </a:r>
          </a:p>
          <a:p>
            <a:pPr eaLnBrk="1" hangingPunct="1">
              <a:lnSpc>
                <a:spcPct val="80000"/>
              </a:lnSpc>
              <a:buFont typeface="Wingdings" pitchFamily="2" charset="2"/>
              <a:buNone/>
              <a:defRPr/>
            </a:pPr>
            <a:r>
              <a:rPr lang="en-US" sz="2600"/>
              <a:t>83      </a:t>
            </a:r>
            <a:r>
              <a:rPr lang="en-US" sz="2600" b="1"/>
              <a:t>THEN BACK OUT THERE AT THE BEGINNING OF THE SEVEN SEALS, WHEN THOSE SEVEN ANGELS COME DOWN IN THAT PYRAMID FORM, STOOD THERE AND TOLD ME TO RETURN BACK HERE AND SPEAK ON THOSE SEVEN SEALS, AND HE'D BE WITH ME, HE'D SHOW ME WHAT THEY WERE, THE LOST THINGS.</a:t>
            </a:r>
            <a:r>
              <a:rPr lang="en-US" sz="2600"/>
              <a:t> I always thought it was sealed on the back of the Book and it'd be something wasn't wrote in the Book, but it turned out that it was made known that He cannot do that. It isn't something that's written in the Book... It's something that's been hid in the Book. "For whosoever shall take one Word from It or add one word to It..." So it is a mystery that's been in the Book in these seven church ages. Each one of them produced a--a mystery, all about water baptism and these other things that they've fumbled about so long.</a:t>
            </a:r>
          </a:p>
        </p:txBody>
      </p:sp>
      <p:sp>
        <p:nvSpPr>
          <p:cNvPr id="2" name="Date Placeholder 1">
            <a:extLst>
              <a:ext uri="{FF2B5EF4-FFF2-40B4-BE49-F238E27FC236}">
                <a16:creationId xmlns:a16="http://schemas.microsoft.com/office/drawing/2014/main" id="{2768AA62-0EE5-4FA3-9C84-8F92CF303877}"/>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EC96513B-50F9-4F7F-B822-277CEA0C0A2B}"/>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084A4962-C3A9-4F32-951A-D9D20C3013A0}"/>
              </a:ext>
            </a:extLst>
          </p:cNvPr>
          <p:cNvSpPr>
            <a:spLocks noGrp="1"/>
          </p:cNvSpPr>
          <p:nvPr>
            <p:ph type="sldNum" sz="quarter" idx="12"/>
          </p:nvPr>
        </p:nvSpPr>
        <p:spPr/>
        <p:txBody>
          <a:bodyPr/>
          <a:lstStyle/>
          <a:p>
            <a:pPr>
              <a:defRPr/>
            </a:pPr>
            <a:fld id="{D8530651-21A1-43F1-95AF-6DF2B6468398}" type="slidenum">
              <a:rPr lang="en-US" smtClean="0"/>
              <a:pPr>
                <a:defRPr/>
              </a:pPr>
              <a:t>116</a:t>
            </a:fld>
            <a:endParaRPr lang="en-US"/>
          </a:p>
        </p:txBody>
      </p:sp>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SPIRITUAL.FOOD.IN.DUE.SEASON </a:t>
            </a:r>
            <a:br>
              <a:rPr lang="en-US"/>
            </a:br>
            <a:r>
              <a:rPr lang="en-US" sz="2000"/>
              <a:t>JEFF.IN  V-8 N-7  SUNDAY_  65-0718E</a:t>
            </a:r>
          </a:p>
          <a:p>
            <a:pPr eaLnBrk="1" hangingPunct="1">
              <a:buFont typeface="Wingdings" pitchFamily="2" charset="2"/>
              <a:buNone/>
              <a:defRPr/>
            </a:pPr>
            <a:r>
              <a:rPr lang="en-US" sz="2800"/>
              <a:t>161    Now mark that with what the last prophet said, "Behold I send to you Elijah the prophet, and he will restore the hearts of the children back to the fathers." See? A Message to bring them back to the Bible, and the Son of man will be revealing Himself in that day. And at that day of the sounding of the last church age, the seventh angel, the mysteries of God should be made known in that day. The </a:t>
            </a:r>
            <a:r>
              <a:rPr lang="en-US" sz="2800" b="1"/>
              <a:t>SEVEN SEALS</a:t>
            </a:r>
            <a:r>
              <a:rPr lang="en-US" sz="2800"/>
              <a:t> </a:t>
            </a:r>
            <a:r>
              <a:rPr lang="en-US" sz="2800" b="1"/>
              <a:t>would</a:t>
            </a:r>
            <a:r>
              <a:rPr lang="en-US" sz="2800"/>
              <a:t> </a:t>
            </a:r>
            <a:r>
              <a:rPr lang="en-US" sz="2800" b="1"/>
              <a:t>be</a:t>
            </a:r>
            <a:r>
              <a:rPr lang="en-US" sz="2800"/>
              <a:t> </a:t>
            </a:r>
            <a:r>
              <a:rPr lang="en-US" sz="2800" b="1"/>
              <a:t>broken</a:t>
            </a:r>
            <a:r>
              <a:rPr lang="en-US" sz="2800"/>
              <a:t>. The mysteries of all these churches and things, how they happened, and what tak-... how, what taken place.</a:t>
            </a:r>
          </a:p>
        </p:txBody>
      </p:sp>
      <p:sp>
        <p:nvSpPr>
          <p:cNvPr id="2" name="Date Placeholder 1">
            <a:extLst>
              <a:ext uri="{FF2B5EF4-FFF2-40B4-BE49-F238E27FC236}">
                <a16:creationId xmlns:a16="http://schemas.microsoft.com/office/drawing/2014/main" id="{E3381D03-A34A-4906-B6DF-3FA8CDC556D2}"/>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49D2300-30C8-46C3-AABE-A2232EEC7A74}"/>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2E1777DB-8D4D-4062-8AD7-662D540105E5}"/>
              </a:ext>
            </a:extLst>
          </p:cNvPr>
          <p:cNvSpPr>
            <a:spLocks noGrp="1"/>
          </p:cNvSpPr>
          <p:nvPr>
            <p:ph type="sldNum" sz="quarter" idx="12"/>
          </p:nvPr>
        </p:nvSpPr>
        <p:spPr/>
        <p:txBody>
          <a:bodyPr/>
          <a:lstStyle/>
          <a:p>
            <a:pPr>
              <a:defRPr/>
            </a:pPr>
            <a:fld id="{D8530651-21A1-43F1-95AF-6DF2B6468398}" type="slidenum">
              <a:rPr lang="en-US" smtClean="0"/>
              <a:pPr>
                <a:defRPr/>
              </a:pPr>
              <a:t>117</a:t>
            </a:fld>
            <a:endParaRPr lang="en-US"/>
          </a:p>
        </p:txBody>
      </p:sp>
    </p:spTree>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THE.ANOINTED.ONES.AT.THE.END.TIME</a:t>
            </a:r>
            <a:br>
              <a:rPr lang="en-US"/>
            </a:br>
            <a:r>
              <a:rPr lang="en-US" sz="2000"/>
              <a:t>JEFF.IN  V-5 N-3  SUNDAY_  65-0725M</a:t>
            </a:r>
          </a:p>
          <a:p>
            <a:pPr eaLnBrk="1" hangingPunct="1">
              <a:buFont typeface="Wingdings" pitchFamily="2" charset="2"/>
              <a:buNone/>
              <a:defRPr/>
            </a:pPr>
            <a:r>
              <a:rPr lang="en-US" sz="2800"/>
              <a:t>244      Started where? This is "false prophet," singular. "False prophet," the first pope; and from there come out "the--the whore, and the mother of harlots," the whole thing.</a:t>
            </a:r>
          </a:p>
          <a:p>
            <a:pPr eaLnBrk="1" hangingPunct="1">
              <a:buFont typeface="Wingdings" pitchFamily="2" charset="2"/>
              <a:buNone/>
              <a:defRPr/>
            </a:pPr>
            <a:r>
              <a:rPr lang="en-US" sz="2800"/>
              <a:t>A false trinity was rising; not in the early days, wouldn't be made manifest in the early days, it went right on through with it. </a:t>
            </a:r>
            <a:r>
              <a:rPr lang="en-US" sz="2800" b="1"/>
              <a:t>BUT WHEN THE SEVEN SEALS BE COME, AND OPENED THOSE MYSTERIES AND REVEALED THEM; THAT'S WHEN "THE FROGS, THREE UNCLEAN SPIRITS LIKE FROGS, COME OUT TO MANIFEST THEMSELVES," A TRINITY DOCTRINE AGAINST THE TRUTH</a:t>
            </a:r>
            <a:r>
              <a:rPr lang="en-US" sz="2800"/>
              <a:t>. </a:t>
            </a:r>
          </a:p>
        </p:txBody>
      </p:sp>
      <p:sp>
        <p:nvSpPr>
          <p:cNvPr id="2" name="Date Placeholder 1">
            <a:extLst>
              <a:ext uri="{FF2B5EF4-FFF2-40B4-BE49-F238E27FC236}">
                <a16:creationId xmlns:a16="http://schemas.microsoft.com/office/drawing/2014/main" id="{56D8D6F0-FBC5-4578-A1F9-1EFAE6833923}"/>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3A66F737-4BF3-4224-873A-0E0559644535}"/>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7554D5D-D443-4EDA-B7FC-3BFA3FCBE53B}"/>
              </a:ext>
            </a:extLst>
          </p:cNvPr>
          <p:cNvSpPr>
            <a:spLocks noGrp="1"/>
          </p:cNvSpPr>
          <p:nvPr>
            <p:ph type="sldNum" sz="quarter" idx="12"/>
          </p:nvPr>
        </p:nvSpPr>
        <p:spPr/>
        <p:txBody>
          <a:bodyPr/>
          <a:lstStyle/>
          <a:p>
            <a:pPr>
              <a:defRPr/>
            </a:pPr>
            <a:fld id="{D8530651-21A1-43F1-95AF-6DF2B6468398}" type="slidenum">
              <a:rPr lang="en-US" smtClean="0"/>
              <a:pPr>
                <a:defRPr/>
              </a:pPr>
              <a:t>118</a:t>
            </a:fld>
            <a:endParaRPr lang="en-US"/>
          </a:p>
        </p:txBody>
      </p:sp>
    </p:spTree>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0" y="1143000"/>
            <a:ext cx="9144000" cy="5902325"/>
          </a:xfrm>
        </p:spPr>
        <p:txBody>
          <a:bodyPr/>
          <a:lstStyle/>
          <a:p>
            <a:pPr eaLnBrk="1" hangingPunct="1">
              <a:buFont typeface="Wingdings" pitchFamily="2" charset="2"/>
              <a:buNone/>
              <a:defRPr/>
            </a:pPr>
            <a:r>
              <a:rPr lang="en-US"/>
              <a:t>THE.ANOINTED.ONES.AT.THE.END.TIME </a:t>
            </a:r>
            <a:br>
              <a:rPr lang="en-US"/>
            </a:br>
            <a:r>
              <a:rPr lang="en-US" sz="2000"/>
              <a:t>JEFF.IN  V-5 N-3  SUNDAY_  65-0725M</a:t>
            </a:r>
          </a:p>
          <a:p>
            <a:pPr eaLnBrk="1" hangingPunct="1">
              <a:buFont typeface="Wingdings" pitchFamily="2" charset="2"/>
              <a:buNone/>
              <a:defRPr/>
            </a:pPr>
            <a:r>
              <a:rPr lang="en-US" sz="2800"/>
              <a:t>247      Now listen closely. We see plainly, </a:t>
            </a:r>
            <a:r>
              <a:rPr lang="en-US" sz="2800" b="1"/>
              <a:t>after</a:t>
            </a:r>
            <a:r>
              <a:rPr lang="en-US" sz="2800"/>
              <a:t> </a:t>
            </a:r>
            <a:r>
              <a:rPr lang="en-US" sz="2800" b="1"/>
              <a:t>the</a:t>
            </a:r>
            <a:r>
              <a:rPr lang="en-US" sz="2800"/>
              <a:t> </a:t>
            </a:r>
            <a:r>
              <a:rPr lang="en-US" sz="2800" b="1"/>
              <a:t>SEVEN SEALS</a:t>
            </a:r>
            <a:r>
              <a:rPr lang="en-US" sz="2800"/>
              <a:t> has been opened, that's to reveal that mystery. What is that trinity? See? Where was it ever called trinity? See? Where in the Bible did It even speak the word trinity? Where could there be three Gods, that we worship three Gods and not be heathens?</a:t>
            </a:r>
          </a:p>
        </p:txBody>
      </p:sp>
      <p:sp>
        <p:nvSpPr>
          <p:cNvPr id="2" name="Date Placeholder 1">
            <a:extLst>
              <a:ext uri="{FF2B5EF4-FFF2-40B4-BE49-F238E27FC236}">
                <a16:creationId xmlns:a16="http://schemas.microsoft.com/office/drawing/2014/main" id="{1027A4A7-0FD6-49E9-BAF1-21C8C202B408}"/>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37515E92-B7D0-4399-98CE-16F25788A18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85EF8F6D-F02C-44F3-B923-6C73FBAA5AE3}"/>
              </a:ext>
            </a:extLst>
          </p:cNvPr>
          <p:cNvSpPr>
            <a:spLocks noGrp="1"/>
          </p:cNvSpPr>
          <p:nvPr>
            <p:ph type="sldNum" sz="quarter" idx="12"/>
          </p:nvPr>
        </p:nvSpPr>
        <p:spPr/>
        <p:txBody>
          <a:bodyPr/>
          <a:lstStyle/>
          <a:p>
            <a:pPr>
              <a:defRPr/>
            </a:pPr>
            <a:fld id="{D8530651-21A1-43F1-95AF-6DF2B6468398}" type="slidenum">
              <a:rPr lang="en-US" smtClean="0"/>
              <a:pPr>
                <a:defRPr/>
              </a:pPr>
              <a:t>119</a:t>
            </a:fld>
            <a:endParaRPr lang="en-US"/>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4FCA1-EFAC-49CC-ACD7-784986D0F95A}"/>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53744AEE-E613-4DBE-BE87-AE186550BB93}"/>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7EF8F341-5058-4C30-BC35-8C41B403795A}"/>
              </a:ext>
            </a:extLst>
          </p:cNvPr>
          <p:cNvSpPr>
            <a:spLocks noGrp="1"/>
          </p:cNvSpPr>
          <p:nvPr>
            <p:ph type="sldNum" sz="quarter" idx="12"/>
          </p:nvPr>
        </p:nvSpPr>
        <p:spPr/>
        <p:txBody>
          <a:bodyPr/>
          <a:lstStyle/>
          <a:p>
            <a:fld id="{AC4DAC86-D943-45DC-86D6-56CCD16C63DC}" type="slidenum">
              <a:rPr lang="en-US" smtClean="0"/>
              <a:pPr/>
              <a:t>12</a:t>
            </a:fld>
            <a:endParaRPr lang="en-US"/>
          </a:p>
        </p:txBody>
      </p:sp>
      <p:sp>
        <p:nvSpPr>
          <p:cNvPr id="5" name="Rectangle 4">
            <a:extLst>
              <a:ext uri="{FF2B5EF4-FFF2-40B4-BE49-F238E27FC236}">
                <a16:creationId xmlns:a16="http://schemas.microsoft.com/office/drawing/2014/main" id="{B157F06A-C625-49BA-A3B1-18FAF9F40517}"/>
              </a:ext>
            </a:extLst>
          </p:cNvPr>
          <p:cNvSpPr/>
          <p:nvPr/>
        </p:nvSpPr>
        <p:spPr>
          <a:xfrm>
            <a:off x="190500" y="1"/>
            <a:ext cx="8801100" cy="6555641"/>
          </a:xfrm>
          <a:prstGeom prst="rect">
            <a:avLst/>
          </a:prstGeom>
          <a:solidFill>
            <a:schemeClr val="bg1"/>
          </a:solidFill>
        </p:spPr>
        <p:txBody>
          <a:bodyPr wrap="square">
            <a:spAutoFit/>
          </a:bodyPr>
          <a:lstStyle/>
          <a:p>
            <a:r>
              <a:rPr lang="en-US" sz="3000" dirty="0"/>
              <a:t>	Bro. Malachi &amp; Bro. </a:t>
            </a:r>
            <a:r>
              <a:rPr lang="en-US" sz="3000" dirty="0" err="1"/>
              <a:t>Elibariki</a:t>
            </a:r>
            <a:r>
              <a:rPr lang="en-US" sz="3000" dirty="0"/>
              <a:t> went to </a:t>
            </a:r>
            <a:r>
              <a:rPr lang="en-US" sz="3000" dirty="0" err="1"/>
              <a:t>Loliondo</a:t>
            </a:r>
            <a:r>
              <a:rPr lang="en-US" sz="3000" dirty="0"/>
              <a:t> for mission work. Bro. </a:t>
            </a:r>
            <a:r>
              <a:rPr lang="en-US" sz="3000" dirty="0" err="1"/>
              <a:t>Elibariki</a:t>
            </a:r>
            <a:r>
              <a:rPr lang="en-US" sz="3000" dirty="0"/>
              <a:t> comes from this tribe. So it was very important to accompany Brother Malachi because of language barrier. Maasais are people who do not want to bend the fact. So you can see the pictures and presume that all these are believers. But all of them came just to hear the Word and they wanted to know the Truth about the Word of God.</a:t>
            </a:r>
          </a:p>
          <a:p>
            <a:r>
              <a:rPr lang="en-US" sz="3000" dirty="0"/>
              <a:t>	Bro. Malachi will go soon because they are calling and some wants to be baptized. We thank God for them and this is encouraging. Thank you for the missionary funds.</a:t>
            </a:r>
          </a:p>
          <a:p>
            <a:r>
              <a:rPr lang="en-US" sz="3000" dirty="0"/>
              <a:t>Bro. Elias </a:t>
            </a:r>
          </a:p>
        </p:txBody>
      </p:sp>
    </p:spTree>
    <p:extLst>
      <p:ext uri="{BB962C8B-B14F-4D97-AF65-F5344CB8AC3E}">
        <p14:creationId xmlns:p14="http://schemas.microsoft.com/office/powerpoint/2010/main" val="3537273217"/>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THE.ANOINTED.ONES.AT.THE.END.TIME</a:t>
            </a:r>
            <a:br>
              <a:rPr lang="en-US"/>
            </a:br>
            <a:r>
              <a:rPr lang="en-US" sz="2000"/>
              <a:t>JEFF.IN  V-5 N-3  SUNDAY_  65-0725M</a:t>
            </a:r>
          </a:p>
          <a:p>
            <a:pPr eaLnBrk="1" hangingPunct="1">
              <a:buFont typeface="Wingdings" pitchFamily="2" charset="2"/>
              <a:buNone/>
              <a:defRPr/>
            </a:pPr>
            <a:r>
              <a:rPr lang="en-US" sz="2800"/>
              <a:t>262      Notice, the very day when this messenger... Not when he starts on, but when he begins to declare his Message. See? The </a:t>
            </a:r>
            <a:r>
              <a:rPr lang="en-US" sz="2800" b="1"/>
              <a:t>First</a:t>
            </a:r>
            <a:r>
              <a:rPr lang="en-US" sz="2800"/>
              <a:t> </a:t>
            </a:r>
            <a:r>
              <a:rPr lang="en-US" sz="2800" b="1"/>
              <a:t>Pull</a:t>
            </a:r>
            <a:r>
              <a:rPr lang="en-US" sz="2800"/>
              <a:t>, </a:t>
            </a:r>
            <a:r>
              <a:rPr lang="en-US" sz="2800" b="1"/>
              <a:t>healing; Second Pull, prophesying; Third Pull, the opening of the Word, the mysteries revealed. </a:t>
            </a:r>
            <a:r>
              <a:rPr lang="en-US" sz="2800"/>
              <a:t>No more, there is no more higher order to reveal the Word, than prophets. But the only way the prophet can be vindicated is by the Word. </a:t>
            </a:r>
            <a:r>
              <a:rPr lang="en-US" sz="2800" i="1" u="sng">
                <a:solidFill>
                  <a:schemeClr val="tx2"/>
                </a:solidFill>
              </a:rPr>
              <a:t>And, remember, the Third Pull was the opening of them </a:t>
            </a:r>
            <a:r>
              <a:rPr lang="en-US" sz="2800" b="1" i="1" u="sng">
                <a:solidFill>
                  <a:schemeClr val="tx2"/>
                </a:solidFill>
              </a:rPr>
              <a:t>SEVEN SEALS</a:t>
            </a:r>
            <a:r>
              <a:rPr lang="en-US" sz="2800"/>
              <a:t>, to reveal the hidden Truth that's been sealed in the Word. Do you see it? </a:t>
            </a:r>
          </a:p>
        </p:txBody>
      </p:sp>
      <p:sp>
        <p:nvSpPr>
          <p:cNvPr id="2" name="Date Placeholder 1">
            <a:extLst>
              <a:ext uri="{FF2B5EF4-FFF2-40B4-BE49-F238E27FC236}">
                <a16:creationId xmlns:a16="http://schemas.microsoft.com/office/drawing/2014/main" id="{BA74FB3C-2688-400B-9096-1C2705C83D6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6E299DC1-67F1-4006-B315-2DA47980AAC2}"/>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AA9A628C-1E48-439B-83F6-70FDF8483353}"/>
              </a:ext>
            </a:extLst>
          </p:cNvPr>
          <p:cNvSpPr>
            <a:spLocks noGrp="1"/>
          </p:cNvSpPr>
          <p:nvPr>
            <p:ph type="sldNum" sz="quarter" idx="12"/>
          </p:nvPr>
        </p:nvSpPr>
        <p:spPr/>
        <p:txBody>
          <a:bodyPr/>
          <a:lstStyle/>
          <a:p>
            <a:pPr>
              <a:defRPr/>
            </a:pPr>
            <a:fld id="{D8530651-21A1-43F1-95AF-6DF2B6468398}" type="slidenum">
              <a:rPr lang="en-US" smtClean="0"/>
              <a:pPr>
                <a:defRPr/>
              </a:pPr>
              <a:t>120</a:t>
            </a:fld>
            <a:endParaRPr lang="en-US"/>
          </a:p>
        </p:txBody>
      </p:sp>
    </p:spTree>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WHAT.IS.THE.ATTRACTION.ON.THE.</a:t>
            </a:r>
          </a:p>
          <a:p>
            <a:pPr eaLnBrk="1" hangingPunct="1">
              <a:buFont typeface="Wingdings" pitchFamily="2" charset="2"/>
              <a:buNone/>
              <a:defRPr/>
            </a:pPr>
            <a:r>
              <a:rPr lang="en-US"/>
              <a:t>   MOUNTAIN  </a:t>
            </a:r>
            <a:br>
              <a:rPr lang="en-US"/>
            </a:br>
            <a:r>
              <a:rPr lang="en-US" sz="2000"/>
              <a:t>JEFF.IN  V-8 N-8  SUNDAY_  65-0725E</a:t>
            </a:r>
          </a:p>
          <a:p>
            <a:pPr eaLnBrk="1" hangingPunct="1">
              <a:buFont typeface="Wingdings" pitchFamily="2" charset="2"/>
              <a:buNone/>
              <a:defRPr/>
            </a:pPr>
            <a:r>
              <a:rPr lang="en-US" sz="2800"/>
              <a:t>139     I met Brother Fred and them, a little after. Said, "What was it?"</a:t>
            </a:r>
          </a:p>
          <a:p>
            <a:pPr eaLnBrk="1" hangingPunct="1">
              <a:buFont typeface="Wingdings" pitchFamily="2" charset="2"/>
              <a:buNone/>
              <a:defRPr/>
            </a:pPr>
            <a:r>
              <a:rPr lang="en-US" sz="2800"/>
              <a:t>          I said, "That was it."</a:t>
            </a:r>
          </a:p>
          <a:p>
            <a:pPr eaLnBrk="1" hangingPunct="1">
              <a:buFont typeface="Wingdings" pitchFamily="2" charset="2"/>
              <a:buNone/>
              <a:defRPr/>
            </a:pPr>
            <a:r>
              <a:rPr lang="en-US" sz="2800"/>
              <a:t>          "What are you going to do?</a:t>
            </a:r>
          </a:p>
          <a:p>
            <a:pPr eaLnBrk="1" hangingPunct="1">
              <a:buFont typeface="Wingdings" pitchFamily="2" charset="2"/>
              <a:buNone/>
              <a:defRPr/>
            </a:pPr>
            <a:r>
              <a:rPr lang="en-US" sz="2800"/>
              <a:t>140    "Return home. For, THUS SAITH THE LORD, the seven mysteries that's been hid in the Bible all these years, these denominations and everything, God is going to open those seven mysteries to us in the </a:t>
            </a:r>
            <a:r>
              <a:rPr lang="en-US" sz="2800" b="1"/>
              <a:t>SEVEN SEALS</a:t>
            </a:r>
            <a:r>
              <a:rPr lang="en-US" sz="2800"/>
              <a:t>."</a:t>
            </a:r>
          </a:p>
        </p:txBody>
      </p:sp>
      <p:sp>
        <p:nvSpPr>
          <p:cNvPr id="2" name="Date Placeholder 1">
            <a:extLst>
              <a:ext uri="{FF2B5EF4-FFF2-40B4-BE49-F238E27FC236}">
                <a16:creationId xmlns:a16="http://schemas.microsoft.com/office/drawing/2014/main" id="{EAB57AD6-8569-4A7B-832C-0FF844E0D013}"/>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C468029-1823-4C73-A30C-04B74C346488}"/>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62B1F2E5-1087-452D-8766-D63A8E3BDD53}"/>
              </a:ext>
            </a:extLst>
          </p:cNvPr>
          <p:cNvSpPr>
            <a:spLocks noGrp="1"/>
          </p:cNvSpPr>
          <p:nvPr>
            <p:ph type="sldNum" sz="quarter" idx="12"/>
          </p:nvPr>
        </p:nvSpPr>
        <p:spPr/>
        <p:txBody>
          <a:bodyPr/>
          <a:lstStyle/>
          <a:p>
            <a:pPr>
              <a:defRPr/>
            </a:pPr>
            <a:fld id="{D8530651-21A1-43F1-95AF-6DF2B6468398}" type="slidenum">
              <a:rPr lang="en-US" smtClean="0"/>
              <a:pPr>
                <a:defRPr/>
              </a:pPr>
              <a:t>121</a:t>
            </a:fld>
            <a:endParaRPr lang="en-US"/>
          </a:p>
        </p:txBody>
      </p:sp>
    </p:spTree>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0" y="457200"/>
            <a:ext cx="9144000" cy="6858000"/>
          </a:xfrm>
        </p:spPr>
        <p:txBody>
          <a:bodyPr/>
          <a:lstStyle/>
          <a:p>
            <a:pPr eaLnBrk="1" hangingPunct="1">
              <a:lnSpc>
                <a:spcPct val="80000"/>
              </a:lnSpc>
              <a:buFont typeface="Wingdings" pitchFamily="2" charset="2"/>
              <a:buNone/>
              <a:defRPr/>
            </a:pPr>
            <a:r>
              <a:rPr lang="en-US"/>
              <a:t>CHRIST.IS.REVEALED.IN.HIS.OWN.WORD</a:t>
            </a:r>
            <a:br>
              <a:rPr lang="en-US"/>
            </a:br>
            <a:r>
              <a:rPr lang="en-US" sz="2000"/>
              <a:t>JEFF.IN  V-4 N-10  SUNDAY_  65-0822M</a:t>
            </a:r>
          </a:p>
          <a:p>
            <a:pPr eaLnBrk="1" hangingPunct="1">
              <a:lnSpc>
                <a:spcPct val="80000"/>
              </a:lnSpc>
              <a:buFont typeface="Wingdings" pitchFamily="2" charset="2"/>
              <a:buNone/>
              <a:defRPr/>
            </a:pPr>
            <a:r>
              <a:rPr lang="en-US" sz="2800"/>
              <a:t>158      So we see the evening Light's here. And what does it do to have Light, if you don't have any eyes to see how to get around in It? What is the evening Light? The Light comes on, to reveal something. Is that right? If there's something here, you feel and you can't understand what it is, in the darkness, then turn a light on. It's to reveal! What's Malachi 4 to do? See? Do the same thing. What was the opening of the </a:t>
            </a:r>
            <a:r>
              <a:rPr lang="en-US" sz="2800" b="1"/>
              <a:t>SEVEN SEALS</a:t>
            </a:r>
            <a:r>
              <a:rPr lang="en-US" sz="2800"/>
              <a:t> to do, where all these denominations staggering around in this...?... Is to reveal, bring out. If you haven't got any eyes, then what's the use to reveal? There has to be </a:t>
            </a:r>
            <a:r>
              <a:rPr lang="en-US" sz="2800">
                <a:solidFill>
                  <a:schemeClr val="tx2"/>
                </a:solidFill>
              </a:rPr>
              <a:t>eyes</a:t>
            </a:r>
            <a:r>
              <a:rPr lang="en-US" sz="2800"/>
              <a:t>, first, to see. Is that right? 						…</a:t>
            </a:r>
          </a:p>
        </p:txBody>
      </p:sp>
      <p:sp>
        <p:nvSpPr>
          <p:cNvPr id="2" name="Date Placeholder 1">
            <a:extLst>
              <a:ext uri="{FF2B5EF4-FFF2-40B4-BE49-F238E27FC236}">
                <a16:creationId xmlns:a16="http://schemas.microsoft.com/office/drawing/2014/main" id="{4FEBC614-7113-4C0C-B60B-478FF1C83288}"/>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3171FB35-BB53-4FD0-A8A7-021111C9F488}"/>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82B11CD5-CBC5-4230-BB70-627FDB3C5C69}"/>
              </a:ext>
            </a:extLst>
          </p:cNvPr>
          <p:cNvSpPr>
            <a:spLocks noGrp="1"/>
          </p:cNvSpPr>
          <p:nvPr>
            <p:ph type="sldNum" sz="quarter" idx="12"/>
          </p:nvPr>
        </p:nvSpPr>
        <p:spPr/>
        <p:txBody>
          <a:bodyPr/>
          <a:lstStyle/>
          <a:p>
            <a:pPr>
              <a:defRPr/>
            </a:pPr>
            <a:fld id="{D8530651-21A1-43F1-95AF-6DF2B6468398}" type="slidenum">
              <a:rPr lang="en-US" smtClean="0"/>
              <a:pPr>
                <a:defRPr/>
              </a:pPr>
              <a:t>122</a:t>
            </a:fld>
            <a:endParaRPr lang="en-US"/>
          </a:p>
        </p:txBody>
      </p:sp>
    </p:spTree>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381000" y="1905000"/>
            <a:ext cx="8229600" cy="6477000"/>
          </a:xfrm>
        </p:spPr>
        <p:txBody>
          <a:bodyPr/>
          <a:lstStyle/>
          <a:p>
            <a:pPr eaLnBrk="1" hangingPunct="1">
              <a:buFont typeface="Wingdings" pitchFamily="2" charset="2"/>
              <a:buNone/>
              <a:defRPr/>
            </a:pPr>
            <a:r>
              <a:rPr lang="en-US" sz="2800"/>
              <a:t>To reveal Malachi 4, reveal Saint Luke 17:30, Saint John 14:12, also John 15:24, 16:13. And to also reveal Revelations 10:1 to 7, the opening of the </a:t>
            </a:r>
            <a:r>
              <a:rPr lang="en-US" sz="2800" b="1"/>
              <a:t>SEVEN SEALS</a:t>
            </a:r>
            <a:r>
              <a:rPr lang="en-US" sz="2800"/>
              <a:t>, and the seventh angel's Message; to open up, to reveal, when the evening Light's come. </a:t>
            </a:r>
          </a:p>
        </p:txBody>
      </p:sp>
      <p:sp>
        <p:nvSpPr>
          <p:cNvPr id="2" name="Date Placeholder 1">
            <a:extLst>
              <a:ext uri="{FF2B5EF4-FFF2-40B4-BE49-F238E27FC236}">
                <a16:creationId xmlns:a16="http://schemas.microsoft.com/office/drawing/2014/main" id="{27A677BB-8C75-4914-BFBA-F5C7B2CC377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C931467-F660-40D5-897F-4065284AF57F}"/>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D90381CE-632F-416E-AC14-78EDE0420024}"/>
              </a:ext>
            </a:extLst>
          </p:cNvPr>
          <p:cNvSpPr>
            <a:spLocks noGrp="1"/>
          </p:cNvSpPr>
          <p:nvPr>
            <p:ph type="sldNum" sz="quarter" idx="12"/>
          </p:nvPr>
        </p:nvSpPr>
        <p:spPr/>
        <p:txBody>
          <a:bodyPr/>
          <a:lstStyle/>
          <a:p>
            <a:pPr>
              <a:defRPr/>
            </a:pPr>
            <a:fld id="{D8530651-21A1-43F1-95AF-6DF2B6468398}" type="slidenum">
              <a:rPr lang="en-US" smtClean="0"/>
              <a:pPr>
                <a:defRPr/>
              </a:pPr>
              <a:t>123</a:t>
            </a:fld>
            <a:endParaRPr lang="en-US"/>
          </a:p>
        </p:txBody>
      </p:sp>
    </p:spTree>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endParaRPr lang="en-US"/>
          </a:p>
          <a:p>
            <a:pPr eaLnBrk="1" hangingPunct="1">
              <a:buFont typeface="Wingdings" pitchFamily="2" charset="2"/>
              <a:buNone/>
              <a:defRPr/>
            </a:pPr>
            <a:r>
              <a:rPr lang="en-US"/>
              <a:t>CHRIST.IS.REVEALED.IN.HIS.OWN.WORD</a:t>
            </a:r>
            <a:r>
              <a:rPr lang="en-US" sz="2800"/>
              <a:t>_  </a:t>
            </a:r>
            <a:r>
              <a:rPr lang="en-US" sz="2000"/>
              <a:t>JEFF.IN  V-4 N-10  SUNDAY_  65-0822M</a:t>
            </a:r>
          </a:p>
          <a:p>
            <a:pPr eaLnBrk="1" hangingPunct="1">
              <a:buFont typeface="Wingdings" pitchFamily="2" charset="2"/>
              <a:buNone/>
              <a:defRPr/>
            </a:pPr>
            <a:r>
              <a:rPr lang="en-US" sz="2800"/>
              <a:t>162 Now it's in the eyes. What good will you need eyes, or need light, if that eyes wasn't there to see? There has to be eyes, first, to see. And then when that come, He opened the </a:t>
            </a:r>
            <a:r>
              <a:rPr lang="en-US" sz="2800" b="1"/>
              <a:t>SEVEN SEALS</a:t>
            </a:r>
            <a:r>
              <a:rPr lang="en-US" sz="2800"/>
              <a:t> and revealed the evening Light, taking all the mysteries that's been hid down through these church ages, and now revealed them as He promised to do in Revelations 10:1 to 7. Here we are today setting in the midst of the Word, and the Word being revealed to us by Jesus Christ. Then, This is God's Word.</a:t>
            </a:r>
          </a:p>
        </p:txBody>
      </p:sp>
      <p:sp>
        <p:nvSpPr>
          <p:cNvPr id="2" name="Date Placeholder 1">
            <a:extLst>
              <a:ext uri="{FF2B5EF4-FFF2-40B4-BE49-F238E27FC236}">
                <a16:creationId xmlns:a16="http://schemas.microsoft.com/office/drawing/2014/main" id="{27A2C14D-FC72-48F7-AA3A-7196E647C177}"/>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5537EBA0-D014-4CB0-A599-9888516423E3}"/>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B6E1712D-C28A-40ED-9EEF-4C8F19BE0E92}"/>
              </a:ext>
            </a:extLst>
          </p:cNvPr>
          <p:cNvSpPr>
            <a:spLocks noGrp="1"/>
          </p:cNvSpPr>
          <p:nvPr>
            <p:ph type="sldNum" sz="quarter" idx="12"/>
          </p:nvPr>
        </p:nvSpPr>
        <p:spPr/>
        <p:txBody>
          <a:bodyPr/>
          <a:lstStyle/>
          <a:p>
            <a:pPr>
              <a:defRPr/>
            </a:pPr>
            <a:fld id="{D8530651-21A1-43F1-95AF-6DF2B6468398}" type="slidenum">
              <a:rPr lang="en-US" smtClean="0"/>
              <a:pPr>
                <a:defRPr/>
              </a:pPr>
              <a:t>124</a:t>
            </a:fld>
            <a:endParaRPr lang="en-US"/>
          </a:p>
        </p:txBody>
      </p:sp>
    </p:spTree>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0" y="1371600"/>
            <a:ext cx="9144000" cy="7086600"/>
          </a:xfrm>
        </p:spPr>
        <p:txBody>
          <a:bodyPr/>
          <a:lstStyle/>
          <a:p>
            <a:pPr eaLnBrk="1" hangingPunct="1">
              <a:buFont typeface="Wingdings" pitchFamily="2" charset="2"/>
              <a:buNone/>
              <a:defRPr/>
            </a:pPr>
            <a:r>
              <a:rPr lang="en-US"/>
              <a:t>GOD'S.POWER.TO.TRANSFORM</a:t>
            </a:r>
            <a:br>
              <a:rPr lang="en-US"/>
            </a:br>
            <a:r>
              <a:rPr lang="en-US" sz="2000"/>
              <a:t>PHOENIX.AZ  V-16 N-5  SATURDAY_  65-0911</a:t>
            </a:r>
          </a:p>
          <a:p>
            <a:pPr eaLnBrk="1" hangingPunct="1">
              <a:buFont typeface="Wingdings" pitchFamily="2" charset="2"/>
              <a:buNone/>
              <a:defRPr/>
            </a:pPr>
            <a:r>
              <a:rPr lang="en-US" sz="2800"/>
              <a:t>77      Now, it's hard to say this. It's--it's very hard, because speaking to people who feel the same way I do, and the way I have been for many years. </a:t>
            </a:r>
            <a:r>
              <a:rPr lang="en-US" sz="2800" b="1"/>
              <a:t>But since the opening of those</a:t>
            </a:r>
            <a:r>
              <a:rPr lang="en-US" sz="2800"/>
              <a:t> </a:t>
            </a:r>
            <a:r>
              <a:rPr lang="en-US" sz="2800" b="1"/>
              <a:t>SEVEN SEALS</a:t>
            </a:r>
            <a:r>
              <a:rPr lang="en-US" sz="2800"/>
              <a:t>, of them Angels just behind the mountain yonder, This has become a new Book. It's the things that's been hid, is being revealed as God promised in Revelation 10, He would do it. </a:t>
            </a:r>
          </a:p>
        </p:txBody>
      </p:sp>
      <p:sp>
        <p:nvSpPr>
          <p:cNvPr id="2" name="Date Placeholder 1">
            <a:extLst>
              <a:ext uri="{FF2B5EF4-FFF2-40B4-BE49-F238E27FC236}">
                <a16:creationId xmlns:a16="http://schemas.microsoft.com/office/drawing/2014/main" id="{229A4DDF-9557-4C27-8BE8-EFB1A0E84A7E}"/>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6906E8C-D403-43B1-AEFE-1685C645663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69970CB7-D5FC-4D7D-9A42-456CE2511886}"/>
              </a:ext>
            </a:extLst>
          </p:cNvPr>
          <p:cNvSpPr>
            <a:spLocks noGrp="1"/>
          </p:cNvSpPr>
          <p:nvPr>
            <p:ph type="sldNum" sz="quarter" idx="12"/>
          </p:nvPr>
        </p:nvSpPr>
        <p:spPr/>
        <p:txBody>
          <a:bodyPr/>
          <a:lstStyle/>
          <a:p>
            <a:pPr>
              <a:defRPr/>
            </a:pPr>
            <a:fld id="{D8530651-21A1-43F1-95AF-6DF2B6468398}" type="slidenum">
              <a:rPr lang="en-US" smtClean="0"/>
              <a:pPr>
                <a:defRPr/>
              </a:pPr>
              <a:t>125</a:t>
            </a:fld>
            <a:endParaRPr lang="en-US"/>
          </a:p>
        </p:txBody>
      </p:sp>
    </p:spTree>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idx="1"/>
          </p:nvPr>
        </p:nvSpPr>
        <p:spPr>
          <a:xfrm>
            <a:off x="0" y="0"/>
            <a:ext cx="9144000" cy="6858000"/>
          </a:xfrm>
        </p:spPr>
        <p:txBody>
          <a:bodyPr/>
          <a:lstStyle/>
          <a:p>
            <a:pPr eaLnBrk="1" hangingPunct="1">
              <a:lnSpc>
                <a:spcPct val="80000"/>
              </a:lnSpc>
              <a:buFont typeface="Wingdings" pitchFamily="2" charset="2"/>
              <a:buNone/>
              <a:defRPr/>
            </a:pPr>
            <a:r>
              <a:rPr lang="en-US"/>
              <a:t>POWER.OF.TRANSFORMATION</a:t>
            </a:r>
            <a:br>
              <a:rPr lang="en-US"/>
            </a:br>
            <a:r>
              <a:rPr lang="en-US" sz="2000"/>
              <a:t>PRESCOTT.AZ  V-17 N-1  SUNDAY_  65-1031M</a:t>
            </a:r>
          </a:p>
          <a:p>
            <a:pPr eaLnBrk="1" hangingPunct="1">
              <a:lnSpc>
                <a:spcPct val="80000"/>
              </a:lnSpc>
              <a:buFont typeface="Wingdings" pitchFamily="2" charset="2"/>
              <a:buNone/>
              <a:defRPr/>
            </a:pPr>
            <a:r>
              <a:rPr lang="en-US" sz="2800"/>
              <a:t>124      Now if children has come up under that kind, see, under that kind of teaching, that's what their parents was, they have the nature of their parents, their denominations, and so forth, they have to believe that. See, they believe that because they're born under that parent. But today we're not born under that parent; our Parent is the Word. And the Word... "Well," say, "I was born under God, too." For that age. But this is the climax age, this is the age beyond those denominations.</a:t>
            </a:r>
          </a:p>
          <a:p>
            <a:pPr eaLnBrk="1" hangingPunct="1">
              <a:lnSpc>
                <a:spcPct val="80000"/>
              </a:lnSpc>
              <a:buFont typeface="Wingdings" pitchFamily="2" charset="2"/>
              <a:buNone/>
              <a:defRPr/>
            </a:pPr>
            <a:r>
              <a:rPr lang="en-US" sz="2800"/>
              <a:t>125    There had to come forth, must come forth; God ordained it so, that there must come forth, them </a:t>
            </a:r>
            <a:r>
              <a:rPr lang="en-US" sz="2800" b="1"/>
              <a:t>SEVEN SEALS</a:t>
            </a:r>
            <a:r>
              <a:rPr lang="en-US" sz="2800"/>
              <a:t> must be opened. It was supposed to be done in this Laodicean age. And I think, beyond any shadow of doubt...  </a:t>
            </a:r>
          </a:p>
        </p:txBody>
      </p:sp>
      <p:sp>
        <p:nvSpPr>
          <p:cNvPr id="2" name="Date Placeholder 1">
            <a:extLst>
              <a:ext uri="{FF2B5EF4-FFF2-40B4-BE49-F238E27FC236}">
                <a16:creationId xmlns:a16="http://schemas.microsoft.com/office/drawing/2014/main" id="{91B63015-8DAE-4A26-B0E7-B40C98A4054A}"/>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674B2CD-1C36-4532-82DF-9AD5B3815103}"/>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AE38C2CC-7324-47A9-A67C-5DF6BC792F7F}"/>
              </a:ext>
            </a:extLst>
          </p:cNvPr>
          <p:cNvSpPr>
            <a:spLocks noGrp="1"/>
          </p:cNvSpPr>
          <p:nvPr>
            <p:ph type="sldNum" sz="quarter" idx="12"/>
          </p:nvPr>
        </p:nvSpPr>
        <p:spPr/>
        <p:txBody>
          <a:bodyPr/>
          <a:lstStyle/>
          <a:p>
            <a:pPr>
              <a:defRPr/>
            </a:pPr>
            <a:fld id="{D8530651-21A1-43F1-95AF-6DF2B6468398}" type="slidenum">
              <a:rPr lang="en-US" smtClean="0"/>
              <a:pPr>
                <a:defRPr/>
              </a:pPr>
              <a:t>126</a:t>
            </a:fld>
            <a:endParaRPr lang="en-US"/>
          </a:p>
        </p:txBody>
      </p:sp>
    </p:spTree>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0" y="0"/>
            <a:ext cx="9144000" cy="6858000"/>
          </a:xfrm>
        </p:spPr>
        <p:txBody>
          <a:bodyPr/>
          <a:lstStyle/>
          <a:p>
            <a:pPr eaLnBrk="1" hangingPunct="1">
              <a:lnSpc>
                <a:spcPct val="90000"/>
              </a:lnSpc>
              <a:buFont typeface="Wingdings" pitchFamily="2" charset="2"/>
              <a:buNone/>
              <a:defRPr/>
            </a:pPr>
            <a:r>
              <a:rPr lang="en-US"/>
              <a:t>WHAT.HOUSE.WILL.YOU.BUILD.ME </a:t>
            </a:r>
          </a:p>
          <a:p>
            <a:pPr eaLnBrk="1" hangingPunct="1">
              <a:lnSpc>
                <a:spcPct val="90000"/>
              </a:lnSpc>
              <a:buFont typeface="Wingdings" pitchFamily="2" charset="2"/>
              <a:buNone/>
              <a:defRPr/>
            </a:pPr>
            <a:r>
              <a:rPr lang="en-US" sz="2000"/>
              <a:t>TUCSON.AZ  V-19 N-6  SUNDAY_  65-1121</a:t>
            </a:r>
          </a:p>
          <a:p>
            <a:pPr eaLnBrk="1" hangingPunct="1">
              <a:lnSpc>
                <a:spcPct val="90000"/>
              </a:lnSpc>
              <a:buFont typeface="Wingdings" pitchFamily="2" charset="2"/>
              <a:buNone/>
              <a:defRPr/>
            </a:pPr>
            <a:r>
              <a:rPr lang="en-US" sz="2800"/>
              <a:t>5    Brother Jack Moore, a very good friend of both Brother Pearry and I, and we love Brother Jack. The Message, I think, kind of baffled him a little, especially on some of the things that we hold dear and believe, that It came to us through the opening of the </a:t>
            </a:r>
            <a:r>
              <a:rPr lang="en-US" sz="2800" b="1"/>
              <a:t>SEVEN SEALS</a:t>
            </a:r>
            <a:r>
              <a:rPr lang="en-US" sz="2800"/>
              <a:t>, as we believe It, such as, "serpent's seed," and "Eternal security of the believers," and--and so forth, some of those Messages. That, maybe to others... We don't think This is hard, but, It, </a:t>
            </a:r>
            <a:r>
              <a:rPr lang="en-US" sz="2800" b="1"/>
              <a:t>you've got to open your heart to Truth.</a:t>
            </a:r>
            <a:r>
              <a:rPr lang="en-US" sz="2800"/>
              <a:t> We believe that we're living in the end time. That's just so real to us, that we're just at the end of the road.</a:t>
            </a:r>
          </a:p>
        </p:txBody>
      </p:sp>
      <p:sp>
        <p:nvSpPr>
          <p:cNvPr id="2" name="Date Placeholder 1">
            <a:extLst>
              <a:ext uri="{FF2B5EF4-FFF2-40B4-BE49-F238E27FC236}">
                <a16:creationId xmlns:a16="http://schemas.microsoft.com/office/drawing/2014/main" id="{46397E2F-2626-4977-9F7A-23FBC5D46244}"/>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C7E3BF3-F684-41B6-A7AD-FF57D061344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7AE162D8-A465-405E-98C8-E61464BEF1AD}"/>
              </a:ext>
            </a:extLst>
          </p:cNvPr>
          <p:cNvSpPr>
            <a:spLocks noGrp="1"/>
          </p:cNvSpPr>
          <p:nvPr>
            <p:ph type="sldNum" sz="quarter" idx="12"/>
          </p:nvPr>
        </p:nvSpPr>
        <p:spPr/>
        <p:txBody>
          <a:bodyPr/>
          <a:lstStyle/>
          <a:p>
            <a:pPr>
              <a:defRPr/>
            </a:pPr>
            <a:fld id="{D8530651-21A1-43F1-95AF-6DF2B6468398}" type="slidenum">
              <a:rPr lang="en-US" smtClean="0"/>
              <a:pPr>
                <a:defRPr/>
              </a:pPr>
              <a:t>127</a:t>
            </a:fld>
            <a:endParaRPr lang="en-US"/>
          </a:p>
        </p:txBody>
      </p:sp>
    </p:spTree>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a:xfrm>
            <a:off x="0" y="914400"/>
            <a:ext cx="9144000" cy="6858000"/>
          </a:xfrm>
        </p:spPr>
        <p:txBody>
          <a:bodyPr/>
          <a:lstStyle/>
          <a:p>
            <a:pPr eaLnBrk="1" hangingPunct="1">
              <a:buFont typeface="Wingdings" pitchFamily="2" charset="2"/>
              <a:buNone/>
              <a:defRPr/>
            </a:pPr>
            <a:r>
              <a:rPr lang="en-US"/>
              <a:t>WHAT.HOUSE.WILL.YOU.BUILD.ME</a:t>
            </a:r>
            <a:br>
              <a:rPr lang="en-US"/>
            </a:br>
            <a:r>
              <a:rPr lang="en-US"/>
              <a:t>  </a:t>
            </a:r>
            <a:r>
              <a:rPr lang="en-US" sz="2000"/>
              <a:t>TUCSON.AZ  V-19 N-6  SUNDAY_  65-1121</a:t>
            </a:r>
          </a:p>
          <a:p>
            <a:pPr eaLnBrk="1" hangingPunct="1">
              <a:buFont typeface="Wingdings" pitchFamily="2" charset="2"/>
              <a:buNone/>
              <a:defRPr/>
            </a:pPr>
            <a:r>
              <a:rPr lang="en-US" sz="2800"/>
              <a:t>13      And now if the Old Testament had to be drove from the... the writer had to be drove from his people, into the wilderness, to get inspiration to write the Old Testament. And in the New Testament, the writer was drove by the Author, into a desert place, to get the inspiration to write the New Testament. And the Books are sealed with </a:t>
            </a:r>
            <a:r>
              <a:rPr lang="en-US" sz="2800" b="1"/>
              <a:t>SEVEN SEALS</a:t>
            </a:r>
            <a:r>
              <a:rPr lang="en-US" sz="2800"/>
              <a:t>; it would also require the same, I believe, in these days, to open those </a:t>
            </a:r>
            <a:r>
              <a:rPr lang="en-US" sz="2800" b="1"/>
              <a:t>SEVEN SEALS</a:t>
            </a:r>
            <a:r>
              <a:rPr lang="en-US" sz="2800"/>
              <a:t>.  </a:t>
            </a:r>
          </a:p>
        </p:txBody>
      </p:sp>
      <p:sp>
        <p:nvSpPr>
          <p:cNvPr id="2" name="Date Placeholder 1">
            <a:extLst>
              <a:ext uri="{FF2B5EF4-FFF2-40B4-BE49-F238E27FC236}">
                <a16:creationId xmlns:a16="http://schemas.microsoft.com/office/drawing/2014/main" id="{FBE0D0AA-117B-427C-83B2-3C4579F87CF0}"/>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5E1174BF-76A7-4A6A-8138-C559B6CAA6F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DA881981-8A47-4C0B-89E2-196E24E11601}"/>
              </a:ext>
            </a:extLst>
          </p:cNvPr>
          <p:cNvSpPr>
            <a:spLocks noGrp="1"/>
          </p:cNvSpPr>
          <p:nvPr>
            <p:ph type="sldNum" sz="quarter" idx="12"/>
          </p:nvPr>
        </p:nvSpPr>
        <p:spPr/>
        <p:txBody>
          <a:bodyPr/>
          <a:lstStyle/>
          <a:p>
            <a:pPr>
              <a:defRPr/>
            </a:pPr>
            <a:fld id="{D8530651-21A1-43F1-95AF-6DF2B6468398}" type="slidenum">
              <a:rPr lang="en-US" smtClean="0"/>
              <a:pPr>
                <a:defRPr/>
              </a:pPr>
              <a:t>128</a:t>
            </a:fld>
            <a:endParaRPr lang="en-US"/>
          </a:p>
        </p:txBody>
      </p:sp>
    </p:spTree>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idx="1"/>
          </p:nvPr>
        </p:nvSpPr>
        <p:spPr>
          <a:xfrm>
            <a:off x="0" y="838200"/>
            <a:ext cx="9144000" cy="6858000"/>
          </a:xfrm>
        </p:spPr>
        <p:txBody>
          <a:bodyPr/>
          <a:lstStyle/>
          <a:p>
            <a:pPr eaLnBrk="1" hangingPunct="1">
              <a:buFont typeface="Wingdings" pitchFamily="2" charset="2"/>
              <a:buNone/>
              <a:defRPr/>
            </a:pPr>
            <a:r>
              <a:rPr lang="en-US"/>
              <a:t>THE.INVISIBLE.UNION.OF.THE.BRIDE.OF.</a:t>
            </a:r>
            <a:br>
              <a:rPr lang="en-US"/>
            </a:br>
            <a:r>
              <a:rPr lang="en-US"/>
              <a:t>CHRIST</a:t>
            </a:r>
            <a:br>
              <a:rPr lang="en-US"/>
            </a:br>
            <a:r>
              <a:rPr lang="en-US" sz="2000"/>
              <a:t>SHP.LA  V-2 N-15  THURSDAY_  65-1125</a:t>
            </a:r>
          </a:p>
          <a:p>
            <a:pPr eaLnBrk="1" hangingPunct="1">
              <a:buFont typeface="Wingdings" pitchFamily="2" charset="2"/>
              <a:buNone/>
              <a:defRPr/>
            </a:pPr>
            <a:r>
              <a:rPr lang="en-US" sz="2800"/>
              <a:t>196      What did He do? He opened up the </a:t>
            </a:r>
            <a:r>
              <a:rPr lang="en-US" sz="2800" b="1"/>
              <a:t>SEVEN SEALS</a:t>
            </a:r>
            <a:r>
              <a:rPr lang="en-US" sz="2800"/>
              <a:t> of the last Message. You notice that? The </a:t>
            </a:r>
            <a:r>
              <a:rPr lang="en-US" sz="2800" b="1"/>
              <a:t>SEVEN SEALS</a:t>
            </a:r>
            <a:r>
              <a:rPr lang="en-US" sz="2800"/>
              <a:t>, which, all the mysteries of the seven church ages was sealed with </a:t>
            </a:r>
            <a:r>
              <a:rPr lang="en-US" sz="2800" b="1"/>
              <a:t>SEVEN SEALS</a:t>
            </a:r>
            <a:r>
              <a:rPr lang="en-US" sz="2800"/>
              <a:t>. The reformers didn't have time to do it in their days. They didn't live long enough. But this blessed revelation of the </a:t>
            </a:r>
            <a:r>
              <a:rPr lang="en-US" sz="2800" b="1"/>
              <a:t>SEVEN SEALS</a:t>
            </a:r>
            <a:r>
              <a:rPr lang="en-US" sz="2800"/>
              <a:t>, it's open to us in this last days, from a prophecy that went forth to Arizona.</a:t>
            </a:r>
          </a:p>
        </p:txBody>
      </p:sp>
      <p:sp>
        <p:nvSpPr>
          <p:cNvPr id="2" name="Date Placeholder 1">
            <a:extLst>
              <a:ext uri="{FF2B5EF4-FFF2-40B4-BE49-F238E27FC236}">
                <a16:creationId xmlns:a16="http://schemas.microsoft.com/office/drawing/2014/main" id="{0E62670B-C0F5-4E78-B0C0-5CAEEE205AE0}"/>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5F94486-E413-423A-8EF2-59752DFF918B}"/>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2645090-5EC1-4CC8-B394-76F7E175D3F4}"/>
              </a:ext>
            </a:extLst>
          </p:cNvPr>
          <p:cNvSpPr>
            <a:spLocks noGrp="1"/>
          </p:cNvSpPr>
          <p:nvPr>
            <p:ph type="sldNum" sz="quarter" idx="12"/>
          </p:nvPr>
        </p:nvSpPr>
        <p:spPr/>
        <p:txBody>
          <a:bodyPr/>
          <a:lstStyle/>
          <a:p>
            <a:pPr>
              <a:defRPr/>
            </a:pPr>
            <a:fld id="{D8530651-21A1-43F1-95AF-6DF2B6468398}" type="slidenum">
              <a:rPr lang="en-US" smtClean="0"/>
              <a:pPr>
                <a:defRPr/>
              </a:pPr>
              <a:t>129</a:t>
            </a:fld>
            <a:endParaRPr lang="en-US"/>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BE0DC-F3C1-4E19-8A1A-A1F01E310E2E}"/>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25297D08-C635-493C-BE27-FF0BD93BC120}"/>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F0B14D9-7353-49AE-9A7A-9E12C8A42FAC}"/>
              </a:ext>
            </a:extLst>
          </p:cNvPr>
          <p:cNvSpPr>
            <a:spLocks noGrp="1"/>
          </p:cNvSpPr>
          <p:nvPr>
            <p:ph type="sldNum" sz="quarter" idx="12"/>
          </p:nvPr>
        </p:nvSpPr>
        <p:spPr/>
        <p:txBody>
          <a:bodyPr/>
          <a:lstStyle/>
          <a:p>
            <a:fld id="{AC4DAC86-D943-45DC-86D6-56CCD16C63DC}" type="slidenum">
              <a:rPr lang="en-US" smtClean="0"/>
              <a:pPr/>
              <a:t>13</a:t>
            </a:fld>
            <a:endParaRPr lang="en-US"/>
          </a:p>
        </p:txBody>
      </p:sp>
      <p:pic>
        <p:nvPicPr>
          <p:cNvPr id="6" name="Picture 5" descr="A group of people sitting on a bench&#10;&#10;Description automatically generated">
            <a:extLst>
              <a:ext uri="{FF2B5EF4-FFF2-40B4-BE49-F238E27FC236}">
                <a16:creationId xmlns:a16="http://schemas.microsoft.com/office/drawing/2014/main" id="{287C5A0F-1ADD-472D-94F4-E3F7CA1E0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
            <a:ext cx="9144000" cy="6277570"/>
          </a:xfrm>
          <a:prstGeom prst="rect">
            <a:avLst/>
          </a:prstGeom>
        </p:spPr>
      </p:pic>
      <p:sp>
        <p:nvSpPr>
          <p:cNvPr id="7" name="TextBox 6">
            <a:extLst>
              <a:ext uri="{FF2B5EF4-FFF2-40B4-BE49-F238E27FC236}">
                <a16:creationId xmlns:a16="http://schemas.microsoft.com/office/drawing/2014/main" id="{EB1A6254-0A58-40EE-BCB0-E84909EB0BE6}"/>
              </a:ext>
            </a:extLst>
          </p:cNvPr>
          <p:cNvSpPr txBox="1"/>
          <p:nvPr/>
        </p:nvSpPr>
        <p:spPr>
          <a:xfrm>
            <a:off x="6088685" y="136525"/>
            <a:ext cx="2610908" cy="1261884"/>
          </a:xfrm>
          <a:prstGeom prst="rect">
            <a:avLst/>
          </a:prstGeom>
          <a:noFill/>
        </p:spPr>
        <p:txBody>
          <a:bodyPr wrap="none" rtlCol="0">
            <a:spAutoFit/>
          </a:bodyPr>
          <a:lstStyle/>
          <a:p>
            <a:r>
              <a:rPr lang="en-US" sz="4400" b="1" dirty="0" err="1">
                <a:solidFill>
                  <a:schemeClr val="bg1"/>
                </a:solidFill>
              </a:rPr>
              <a:t>Loliondo</a:t>
            </a:r>
            <a:r>
              <a:rPr lang="en-US" sz="4400" b="1" dirty="0">
                <a:solidFill>
                  <a:schemeClr val="bg1"/>
                </a:solidFill>
              </a:rPr>
              <a:t>,</a:t>
            </a:r>
          </a:p>
          <a:p>
            <a:r>
              <a:rPr lang="en-US" sz="3200" b="1" dirty="0">
                <a:solidFill>
                  <a:schemeClr val="bg1"/>
                </a:solidFill>
              </a:rPr>
              <a:t>Tanzania</a:t>
            </a:r>
            <a:endParaRPr lang="en-US" sz="4400" b="1" dirty="0">
              <a:solidFill>
                <a:schemeClr val="bg1"/>
              </a:solidFill>
            </a:endParaRPr>
          </a:p>
        </p:txBody>
      </p:sp>
    </p:spTree>
    <p:extLst>
      <p:ext uri="{BB962C8B-B14F-4D97-AF65-F5344CB8AC3E}">
        <p14:creationId xmlns:p14="http://schemas.microsoft.com/office/powerpoint/2010/main" val="1609493332"/>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THE.INVISIBLE.UNION.OF.THE.BRIDE.OF.</a:t>
            </a:r>
            <a:br>
              <a:rPr lang="en-US"/>
            </a:br>
            <a:r>
              <a:rPr lang="en-US"/>
              <a:t>CHRIST</a:t>
            </a:r>
            <a:br>
              <a:rPr lang="en-US"/>
            </a:br>
            <a:r>
              <a:rPr lang="en-US" sz="2000"/>
              <a:t>SHP.LA  V-2 N-15  THURSDAY_  65-1125</a:t>
            </a:r>
          </a:p>
          <a:p>
            <a:pPr eaLnBrk="1" hangingPunct="1">
              <a:buFont typeface="Wingdings" pitchFamily="2" charset="2"/>
              <a:buNone/>
              <a:defRPr/>
            </a:pPr>
            <a:r>
              <a:rPr lang="en-US"/>
              <a:t>259      The apostles, them who set forth the Bible. Here come Luther out, in reformation, his words, his church, won't work today. Wesley's won't. Pentecostal's won't. It worked in their day.</a:t>
            </a:r>
          </a:p>
          <a:p>
            <a:pPr eaLnBrk="1" hangingPunct="1">
              <a:buFont typeface="Wingdings" pitchFamily="2" charset="2"/>
              <a:buNone/>
              <a:defRPr/>
            </a:pPr>
            <a:r>
              <a:rPr lang="en-US"/>
              <a:t>260    But it's another day. This is the opening of the </a:t>
            </a:r>
            <a:r>
              <a:rPr lang="en-US" b="1"/>
              <a:t>SEVEN SEALS</a:t>
            </a:r>
            <a:r>
              <a:rPr lang="en-US"/>
              <a:t>. I know It sounds strange to you, but God has vindicate it so perfectly. There's no question in It. Just perfectly!  </a:t>
            </a:r>
          </a:p>
        </p:txBody>
      </p:sp>
      <p:sp>
        <p:nvSpPr>
          <p:cNvPr id="2" name="Date Placeholder 1">
            <a:extLst>
              <a:ext uri="{FF2B5EF4-FFF2-40B4-BE49-F238E27FC236}">
                <a16:creationId xmlns:a16="http://schemas.microsoft.com/office/drawing/2014/main" id="{8E0423B1-D964-4075-9421-A0113B9B60A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503E349C-AC88-4ADE-ABD6-01B5AE0DAA2B}"/>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AE2FA7B0-C76F-4B8E-A6B3-D8A0EE33E09A}"/>
              </a:ext>
            </a:extLst>
          </p:cNvPr>
          <p:cNvSpPr>
            <a:spLocks noGrp="1"/>
          </p:cNvSpPr>
          <p:nvPr>
            <p:ph type="sldNum" sz="quarter" idx="12"/>
          </p:nvPr>
        </p:nvSpPr>
        <p:spPr/>
        <p:txBody>
          <a:bodyPr/>
          <a:lstStyle/>
          <a:p>
            <a:pPr>
              <a:defRPr/>
            </a:pPr>
            <a:fld id="{D8530651-21A1-43F1-95AF-6DF2B6468398}" type="slidenum">
              <a:rPr lang="en-US" smtClean="0"/>
              <a:pPr>
                <a:defRPr/>
              </a:pPr>
              <a:t>130</a:t>
            </a:fld>
            <a:endParaRPr lang="en-US"/>
          </a:p>
        </p:txBody>
      </p:sp>
    </p:spTree>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0" y="1066800"/>
            <a:ext cx="9144000" cy="6858000"/>
          </a:xfrm>
        </p:spPr>
        <p:txBody>
          <a:bodyPr/>
          <a:lstStyle/>
          <a:p>
            <a:pPr eaLnBrk="1" hangingPunct="1">
              <a:buFont typeface="Wingdings" pitchFamily="2" charset="2"/>
              <a:buNone/>
              <a:defRPr/>
            </a:pPr>
            <a:r>
              <a:rPr lang="en-US"/>
              <a:t>THE.INVISIBLE.UNION.OF.THE.BRIDE.OF.</a:t>
            </a:r>
            <a:br>
              <a:rPr lang="en-US"/>
            </a:br>
            <a:r>
              <a:rPr lang="en-US"/>
              <a:t>CHRIST</a:t>
            </a:r>
            <a:br>
              <a:rPr lang="en-US"/>
            </a:br>
            <a:r>
              <a:rPr lang="en-US" sz="2000"/>
              <a:t>SHP.LA  V-2 N-15  THURSDAY_  65-1125</a:t>
            </a:r>
          </a:p>
          <a:p>
            <a:pPr eaLnBrk="1" hangingPunct="1">
              <a:buFont typeface="Wingdings" pitchFamily="2" charset="2"/>
              <a:buNone/>
              <a:defRPr/>
            </a:pPr>
            <a:r>
              <a:rPr lang="en-US" sz="2800"/>
              <a:t>287      Oh, no wonder, no wonder the damnation of God heaps up! God put It right before your eyes. You shut your eyes and fail to look at It. Yeah. Shutting up your bowels of compassion, when you see the true Word of God and these </a:t>
            </a:r>
            <a:r>
              <a:rPr lang="en-US" sz="2800" b="1"/>
              <a:t>SEVEN SEALS</a:t>
            </a:r>
            <a:r>
              <a:rPr lang="en-US" sz="2800"/>
              <a:t> being vindicated and proved to be so. </a:t>
            </a:r>
          </a:p>
        </p:txBody>
      </p:sp>
      <p:sp>
        <p:nvSpPr>
          <p:cNvPr id="2" name="Date Placeholder 1">
            <a:extLst>
              <a:ext uri="{FF2B5EF4-FFF2-40B4-BE49-F238E27FC236}">
                <a16:creationId xmlns:a16="http://schemas.microsoft.com/office/drawing/2014/main" id="{04EBF56D-D53E-4CE9-905E-6D9323F5E81A}"/>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4E74A10F-6390-40B2-BDB4-5FEE1FF21AB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0584B350-85F8-4FC5-AB6E-14E670884EA7}"/>
              </a:ext>
            </a:extLst>
          </p:cNvPr>
          <p:cNvSpPr>
            <a:spLocks noGrp="1"/>
          </p:cNvSpPr>
          <p:nvPr>
            <p:ph type="sldNum" sz="quarter" idx="12"/>
          </p:nvPr>
        </p:nvSpPr>
        <p:spPr/>
        <p:txBody>
          <a:bodyPr/>
          <a:lstStyle/>
          <a:p>
            <a:pPr>
              <a:defRPr/>
            </a:pPr>
            <a:fld id="{D8530651-21A1-43F1-95AF-6DF2B6468398}" type="slidenum">
              <a:rPr lang="en-US" smtClean="0"/>
              <a:pPr>
                <a:defRPr/>
              </a:pPr>
              <a:t>131</a:t>
            </a:fld>
            <a:endParaRPr lang="en-US"/>
          </a:p>
        </p:txBody>
      </p:sp>
    </p:spTree>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THE.INVISIBLE.UNION.OF.THE.BRIDE.OF.</a:t>
            </a:r>
            <a:br>
              <a:rPr lang="en-US"/>
            </a:br>
            <a:r>
              <a:rPr lang="en-US"/>
              <a:t>CHRIST</a:t>
            </a:r>
            <a:br>
              <a:rPr lang="en-US" sz="2800"/>
            </a:br>
            <a:r>
              <a:rPr lang="en-US" sz="2000"/>
              <a:t>SHP.LA  V-2 N-15  THURSDAY_  65-1125</a:t>
            </a:r>
          </a:p>
          <a:p>
            <a:pPr eaLnBrk="1" hangingPunct="1">
              <a:buFont typeface="Wingdings" pitchFamily="2" charset="2"/>
              <a:buNone/>
              <a:defRPr/>
            </a:pPr>
            <a:r>
              <a:rPr lang="en-US" sz="2800"/>
              <a:t>300      Now we're closing, in saying this. Finish up the great commission, how could they do it? We know they're dead. God let it die in this scientific age, all of it, so--so He could (do what?) open up the Seven-Seal mystery to the undenominational Bride. How can a denomination accept those </a:t>
            </a:r>
            <a:r>
              <a:rPr lang="en-US" sz="2800" b="1"/>
              <a:t>SEVEN SEALS</a:t>
            </a:r>
            <a:r>
              <a:rPr lang="en-US" sz="2800"/>
              <a:t>, when It's absolutely contrary, serpent's seed and all those other things? </a:t>
            </a:r>
            <a:r>
              <a:rPr lang="en-US" b="1"/>
              <a:t>The whole, full seven mysteries is contrary to what they been taught</a:t>
            </a:r>
            <a:r>
              <a:rPr lang="en-US" sz="2800"/>
              <a:t>, because they took the old school from their Bible school </a:t>
            </a:r>
          </a:p>
        </p:txBody>
      </p:sp>
      <p:sp>
        <p:nvSpPr>
          <p:cNvPr id="2" name="Date Placeholder 1">
            <a:extLst>
              <a:ext uri="{FF2B5EF4-FFF2-40B4-BE49-F238E27FC236}">
                <a16:creationId xmlns:a16="http://schemas.microsoft.com/office/drawing/2014/main" id="{1C8FBAB0-04B7-4D51-887B-27B75DFC4F20}"/>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5FACFAAF-88CD-4DFB-9D9F-D2352F4AF4EB}"/>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A4C6A1B8-6085-4FC6-80B8-15E903AD110C}"/>
              </a:ext>
            </a:extLst>
          </p:cNvPr>
          <p:cNvSpPr>
            <a:spLocks noGrp="1"/>
          </p:cNvSpPr>
          <p:nvPr>
            <p:ph type="sldNum" sz="quarter" idx="12"/>
          </p:nvPr>
        </p:nvSpPr>
        <p:spPr/>
        <p:txBody>
          <a:bodyPr/>
          <a:lstStyle/>
          <a:p>
            <a:pPr>
              <a:defRPr/>
            </a:pPr>
            <a:fld id="{D8530651-21A1-43F1-95AF-6DF2B6468398}" type="slidenum">
              <a:rPr lang="en-US" smtClean="0"/>
              <a:pPr>
                <a:defRPr/>
              </a:pPr>
              <a:t>132</a:t>
            </a:fld>
            <a:endParaRPr lang="en-US"/>
          </a:p>
        </p:txBody>
      </p:sp>
    </p:spTree>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0" y="0"/>
            <a:ext cx="9144000" cy="6858000"/>
          </a:xfrm>
        </p:spPr>
        <p:txBody>
          <a:bodyPr/>
          <a:lstStyle/>
          <a:p>
            <a:pPr eaLnBrk="1" hangingPunct="1">
              <a:lnSpc>
                <a:spcPct val="80000"/>
              </a:lnSpc>
              <a:buFont typeface="Wingdings" pitchFamily="2" charset="2"/>
              <a:buNone/>
              <a:defRPr/>
            </a:pPr>
            <a:r>
              <a:rPr lang="en-US"/>
              <a:t>THE.INVISIBLE.UNION.OF.THE.BRIDE.OF.</a:t>
            </a:r>
            <a:br>
              <a:rPr lang="en-US"/>
            </a:br>
            <a:r>
              <a:rPr lang="en-US"/>
              <a:t>CHRIST</a:t>
            </a:r>
            <a:r>
              <a:rPr lang="en-US" sz="2800"/>
              <a:t> </a:t>
            </a:r>
            <a:br>
              <a:rPr lang="en-US" sz="2800"/>
            </a:br>
            <a:r>
              <a:rPr lang="en-US" sz="2000"/>
              <a:t>SHP.LA  V-2 N-15  THURSDAY_  65-1125</a:t>
            </a:r>
          </a:p>
          <a:p>
            <a:pPr eaLnBrk="1" hangingPunct="1">
              <a:lnSpc>
                <a:spcPct val="80000"/>
              </a:lnSpc>
              <a:buFont typeface="Wingdings" pitchFamily="2" charset="2"/>
              <a:buNone/>
              <a:defRPr/>
            </a:pPr>
            <a:r>
              <a:rPr lang="en-US" sz="2800"/>
              <a:t>301    And the </a:t>
            </a:r>
            <a:r>
              <a:rPr lang="en-US" sz="2800" b="1"/>
              <a:t>SEVEN SEALS</a:t>
            </a:r>
            <a:r>
              <a:rPr lang="en-US" sz="2800"/>
              <a:t> of God, </a:t>
            </a:r>
            <a:r>
              <a:rPr lang="en-US" b="1" i="1" u="sng">
                <a:solidFill>
                  <a:schemeClr val="tx2"/>
                </a:solidFill>
              </a:rPr>
              <a:t>when It was opened there on the mountain, God will let me die right now at this pulpit if That ain't the Truth.</a:t>
            </a:r>
            <a:r>
              <a:rPr lang="en-US" sz="2800"/>
              <a:t> And I foretold you, a year and six months before it happened, what He told me, "Go to Arizona," and what would happen out there in the desert. And there's men setting right here, tonight, was standing right there and present when the seven Angels come down. And even mag-... The magazine, Life magazine, packed the article of It. It's right there in the observatory, everything. Now they don't even know what It's all about.</a:t>
            </a:r>
          </a:p>
        </p:txBody>
      </p:sp>
      <p:sp>
        <p:nvSpPr>
          <p:cNvPr id="2" name="Date Placeholder 1">
            <a:extLst>
              <a:ext uri="{FF2B5EF4-FFF2-40B4-BE49-F238E27FC236}">
                <a16:creationId xmlns:a16="http://schemas.microsoft.com/office/drawing/2014/main" id="{DC7ED114-FDA7-4902-813D-357591C9D3D4}"/>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9F40AAF5-C714-4036-A027-A29537872AF2}"/>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8BEB46A7-8AEC-4B69-A064-26759566830A}"/>
              </a:ext>
            </a:extLst>
          </p:cNvPr>
          <p:cNvSpPr>
            <a:spLocks noGrp="1"/>
          </p:cNvSpPr>
          <p:nvPr>
            <p:ph type="sldNum" sz="quarter" idx="12"/>
          </p:nvPr>
        </p:nvSpPr>
        <p:spPr/>
        <p:txBody>
          <a:bodyPr/>
          <a:lstStyle/>
          <a:p>
            <a:pPr>
              <a:defRPr/>
            </a:pPr>
            <a:fld id="{D8530651-21A1-43F1-95AF-6DF2B6468398}" type="slidenum">
              <a:rPr lang="en-US" smtClean="0"/>
              <a:pPr>
                <a:defRPr/>
              </a:pPr>
              <a:t>133</a:t>
            </a:fld>
            <a:endParaRPr lang="en-US"/>
          </a:p>
        </p:txBody>
      </p:sp>
    </p:spTree>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THE.INVISIBLE.UNION.OF.THE.BRIDE.OF.</a:t>
            </a:r>
            <a:br>
              <a:rPr lang="en-US"/>
            </a:br>
            <a:r>
              <a:rPr lang="en-US"/>
              <a:t>CHRIST</a:t>
            </a:r>
            <a:r>
              <a:rPr lang="en-US" sz="2800"/>
              <a:t> </a:t>
            </a:r>
            <a:br>
              <a:rPr lang="en-US" sz="2800"/>
            </a:br>
            <a:r>
              <a:rPr lang="en-US" sz="2000"/>
              <a:t>SHP.LA  V-2 N-15  THURSDAY_  65-1125</a:t>
            </a:r>
          </a:p>
          <a:p>
            <a:pPr eaLnBrk="1" hangingPunct="1">
              <a:buFont typeface="Wingdings" pitchFamily="2" charset="2"/>
              <a:buNone/>
              <a:defRPr/>
            </a:pPr>
            <a:r>
              <a:rPr lang="en-US" sz="2800"/>
              <a:t>303      God had to open up those </a:t>
            </a:r>
            <a:r>
              <a:rPr lang="en-US" sz="2800" b="1"/>
              <a:t>SEVEN SEALS</a:t>
            </a:r>
            <a:r>
              <a:rPr lang="en-US" sz="2800"/>
              <a:t>, not in a denomination. I've always been against it. But, out of denomination, He might take a Bride, not a denominational bride. He couldn't do it. It's against His Own Word</a:t>
            </a:r>
            <a:r>
              <a:rPr lang="en-US" sz="2800" b="1"/>
              <a:t>. HE OPENED THOSE SEVEN MYSTERIES IN THERE.</a:t>
            </a:r>
            <a:r>
              <a:rPr lang="en-US" sz="2800"/>
              <a:t> That shows forth, brings forth those things that's been hid since the foundation of the world, might be revealed in the last days, to sons of God. They brought That forth now before the people, that they see It there, you now, to this undenominational Bride. Oh, my!</a:t>
            </a:r>
          </a:p>
        </p:txBody>
      </p:sp>
      <p:sp>
        <p:nvSpPr>
          <p:cNvPr id="2" name="Date Placeholder 1">
            <a:extLst>
              <a:ext uri="{FF2B5EF4-FFF2-40B4-BE49-F238E27FC236}">
                <a16:creationId xmlns:a16="http://schemas.microsoft.com/office/drawing/2014/main" id="{9DD4C25C-3808-4A29-8B3A-D7E412A7895B}"/>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94EAE5F7-47A6-462F-A60A-BE4F1A8AE3B6}"/>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9F535865-6AF9-4198-99AE-FFA64A94FA3A}"/>
              </a:ext>
            </a:extLst>
          </p:cNvPr>
          <p:cNvSpPr>
            <a:spLocks noGrp="1"/>
          </p:cNvSpPr>
          <p:nvPr>
            <p:ph type="sldNum" sz="quarter" idx="12"/>
          </p:nvPr>
        </p:nvSpPr>
        <p:spPr/>
        <p:txBody>
          <a:bodyPr/>
          <a:lstStyle/>
          <a:p>
            <a:pPr>
              <a:defRPr/>
            </a:pPr>
            <a:fld id="{D8530651-21A1-43F1-95AF-6DF2B6468398}" type="slidenum">
              <a:rPr lang="en-US" smtClean="0"/>
              <a:pPr>
                <a:defRPr/>
              </a:pPr>
              <a:t>134</a:t>
            </a:fld>
            <a:endParaRPr lang="en-US"/>
          </a:p>
        </p:txBody>
      </p:sp>
    </p:spTree>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0" y="1600200"/>
            <a:ext cx="9144000" cy="6629400"/>
          </a:xfrm>
        </p:spPr>
        <p:txBody>
          <a:bodyPr/>
          <a:lstStyle/>
          <a:p>
            <a:pPr eaLnBrk="1" hangingPunct="1">
              <a:buFont typeface="Wingdings" pitchFamily="2" charset="2"/>
              <a:buNone/>
              <a:defRPr/>
            </a:pPr>
            <a:r>
              <a:rPr lang="en-US"/>
              <a:t>THE.INVISIBLE.UNION.OF.THE.BRIDE.OF.</a:t>
            </a:r>
            <a:br>
              <a:rPr lang="en-US"/>
            </a:br>
            <a:r>
              <a:rPr lang="en-US"/>
              <a:t>CHRIST  </a:t>
            </a:r>
            <a:br>
              <a:rPr lang="en-US"/>
            </a:br>
            <a:r>
              <a:rPr lang="en-US" sz="2000"/>
              <a:t>SHP.LA  V-2 N-15  THURSDAY_  65-1125</a:t>
            </a:r>
          </a:p>
          <a:p>
            <a:pPr eaLnBrk="1" hangingPunct="1">
              <a:buFont typeface="Wingdings" pitchFamily="2" charset="2"/>
              <a:buNone/>
              <a:defRPr/>
            </a:pPr>
            <a:r>
              <a:rPr lang="en-US" sz="2800"/>
              <a:t>360      Lord, I'm thankful. I'm very thankful. Thanksgiving to You, Lord; not for natural food, yet that. But, Lord, the end time is here. I'm thankful for this spiritual Food, Lord, the spiritual Food of the </a:t>
            </a:r>
            <a:r>
              <a:rPr lang="en-US" sz="2800" b="1"/>
              <a:t>SEVEN SEALS</a:t>
            </a:r>
            <a:r>
              <a:rPr lang="en-US" sz="2800"/>
              <a:t> was promised to be opened.</a:t>
            </a:r>
          </a:p>
        </p:txBody>
      </p:sp>
      <p:sp>
        <p:nvSpPr>
          <p:cNvPr id="2" name="Date Placeholder 1">
            <a:extLst>
              <a:ext uri="{FF2B5EF4-FFF2-40B4-BE49-F238E27FC236}">
                <a16:creationId xmlns:a16="http://schemas.microsoft.com/office/drawing/2014/main" id="{813BC56B-EB31-40B4-A847-C6E2933D636E}"/>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46E84BD8-C980-4D2E-9069-3ED67E445BB1}"/>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A8F3F9E7-AB20-4191-9762-D9CA5F7C3F01}"/>
              </a:ext>
            </a:extLst>
          </p:cNvPr>
          <p:cNvSpPr>
            <a:spLocks noGrp="1"/>
          </p:cNvSpPr>
          <p:nvPr>
            <p:ph type="sldNum" sz="quarter" idx="12"/>
          </p:nvPr>
        </p:nvSpPr>
        <p:spPr/>
        <p:txBody>
          <a:bodyPr/>
          <a:lstStyle/>
          <a:p>
            <a:pPr>
              <a:defRPr/>
            </a:pPr>
            <a:fld id="{D8530651-21A1-43F1-95AF-6DF2B6468398}" type="slidenum">
              <a:rPr lang="en-US" smtClean="0"/>
              <a:pPr>
                <a:defRPr/>
              </a:pPr>
              <a:t>135</a:t>
            </a:fld>
            <a:endParaRPr lang="en-US"/>
          </a:p>
        </p:txBody>
      </p:sp>
    </p:spTree>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a:xfrm>
            <a:off x="0" y="0"/>
            <a:ext cx="9144000" cy="6858000"/>
          </a:xfrm>
        </p:spPr>
        <p:txBody>
          <a:bodyPr/>
          <a:lstStyle/>
          <a:p>
            <a:pPr eaLnBrk="1" hangingPunct="1">
              <a:lnSpc>
                <a:spcPct val="90000"/>
              </a:lnSpc>
              <a:buFont typeface="Wingdings" pitchFamily="2" charset="2"/>
              <a:buNone/>
              <a:defRPr/>
            </a:pPr>
            <a:r>
              <a:rPr lang="en-US"/>
              <a:t>TRYING.TO.DO.GOD.A.SERVICE.WITHOUT.IT.BEING.GOD'S.WILL</a:t>
            </a:r>
            <a:br>
              <a:rPr lang="en-US"/>
            </a:br>
            <a:r>
              <a:rPr lang="en-US" sz="2000"/>
              <a:t>SHP.LA  V-7 N-2  SATURDAY_  65-1127B</a:t>
            </a:r>
          </a:p>
          <a:p>
            <a:pPr eaLnBrk="1" hangingPunct="1">
              <a:lnSpc>
                <a:spcPct val="90000"/>
              </a:lnSpc>
              <a:buFont typeface="Wingdings" pitchFamily="2" charset="2"/>
              <a:buNone/>
              <a:defRPr/>
            </a:pPr>
            <a:r>
              <a:rPr lang="en-US" sz="2800"/>
              <a:t>70    The whole earth shook, everywhere. Rocks that size rolled down, dust flying like that. And I looked, and standing before me stood seven Angels; just exactly the way it was. I felt like I was standing way up off the ground. First, I thought somebody had shot me, you know, with that black hat on; looked like a javelina hog, anyhow, you know they're dark. I thought somebody had shot me, such a... right close. And I--I seen then what it was. Well, as soon as... I got my commission, and the Scripture, </a:t>
            </a:r>
            <a:r>
              <a:rPr lang="en-US" sz="3600"/>
              <a:t>"The </a:t>
            </a:r>
            <a:r>
              <a:rPr lang="en-US" sz="3600" b="1"/>
              <a:t>SEVEN SEALS</a:t>
            </a:r>
            <a:r>
              <a:rPr lang="en-US" sz="3600"/>
              <a:t> which is the seven mysteries."</a:t>
            </a:r>
            <a:r>
              <a:rPr lang="en-US" sz="2800"/>
              <a:t> See?</a:t>
            </a:r>
          </a:p>
        </p:txBody>
      </p:sp>
      <p:sp>
        <p:nvSpPr>
          <p:cNvPr id="2" name="Date Placeholder 1">
            <a:extLst>
              <a:ext uri="{FF2B5EF4-FFF2-40B4-BE49-F238E27FC236}">
                <a16:creationId xmlns:a16="http://schemas.microsoft.com/office/drawing/2014/main" id="{5582921A-1A60-4B49-8217-A5AFFF1458D5}"/>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BE63EDC-20FD-4A62-812E-159BC3BD1E18}"/>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75722741-FDBD-483B-ABFC-5EE65595DB7D}"/>
              </a:ext>
            </a:extLst>
          </p:cNvPr>
          <p:cNvSpPr>
            <a:spLocks noGrp="1"/>
          </p:cNvSpPr>
          <p:nvPr>
            <p:ph type="sldNum" sz="quarter" idx="12"/>
          </p:nvPr>
        </p:nvSpPr>
        <p:spPr/>
        <p:txBody>
          <a:bodyPr/>
          <a:lstStyle/>
          <a:p>
            <a:pPr>
              <a:defRPr/>
            </a:pPr>
            <a:fld id="{D8530651-21A1-43F1-95AF-6DF2B6468398}" type="slidenum">
              <a:rPr lang="en-US" smtClean="0"/>
              <a:pPr>
                <a:defRPr/>
              </a:pPr>
              <a:t>136</a:t>
            </a:fld>
            <a:endParaRPr lang="en-US"/>
          </a:p>
        </p:txBody>
      </p:sp>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idx="1"/>
          </p:nvPr>
        </p:nvSpPr>
        <p:spPr>
          <a:xfrm>
            <a:off x="0" y="381000"/>
            <a:ext cx="9144000" cy="6858000"/>
          </a:xfrm>
        </p:spPr>
        <p:txBody>
          <a:bodyPr/>
          <a:lstStyle/>
          <a:p>
            <a:pPr eaLnBrk="1" hangingPunct="1">
              <a:buFont typeface="Wingdings" pitchFamily="2" charset="2"/>
              <a:buNone/>
              <a:defRPr/>
            </a:pPr>
            <a:r>
              <a:rPr lang="en-US"/>
              <a:t>TRYING.TO.DO.GOD.A.SERVICE.WITHOUT.IT.BEING.GOD'S.WILL</a:t>
            </a:r>
            <a:br>
              <a:rPr lang="en-US"/>
            </a:br>
            <a:r>
              <a:rPr lang="en-US" sz="2000"/>
              <a:t>SHP.LA  V-7 N-2  SATURDAY_  65-1127B</a:t>
            </a:r>
          </a:p>
          <a:p>
            <a:pPr eaLnBrk="1" hangingPunct="1">
              <a:buFont typeface="Wingdings" pitchFamily="2" charset="2"/>
              <a:buNone/>
              <a:defRPr/>
            </a:pPr>
            <a:r>
              <a:rPr lang="en-US" sz="2800"/>
              <a:t>220    But now is the Bride-calling, </a:t>
            </a:r>
            <a:r>
              <a:rPr lang="en-US"/>
              <a:t>now is when the </a:t>
            </a:r>
            <a:r>
              <a:rPr lang="en-US" b="1"/>
              <a:t>SEVEN SEALS</a:t>
            </a:r>
            <a:r>
              <a:rPr lang="en-US"/>
              <a:t> has been opened, now when the complete things</a:t>
            </a:r>
            <a:r>
              <a:rPr lang="en-US" sz="2800"/>
              <a:t> that the reformers left has to be opened; and only Malachi 4 can do that, because it takes the revelation straight from God to an individual to do so. That's right! It can't come to a group, never did. One man! That's what God promised in the shadows of the coming for His Bride, an Eliezer. See?</a:t>
            </a:r>
          </a:p>
        </p:txBody>
      </p:sp>
      <p:sp>
        <p:nvSpPr>
          <p:cNvPr id="2" name="Date Placeholder 1">
            <a:extLst>
              <a:ext uri="{FF2B5EF4-FFF2-40B4-BE49-F238E27FC236}">
                <a16:creationId xmlns:a16="http://schemas.microsoft.com/office/drawing/2014/main" id="{84AD04D2-DFAE-4903-A539-65A322A525A9}"/>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D55EF273-1FD6-491F-9C95-48D089AF8D8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C6D83A91-E694-41AE-A771-86E221040089}"/>
              </a:ext>
            </a:extLst>
          </p:cNvPr>
          <p:cNvSpPr>
            <a:spLocks noGrp="1"/>
          </p:cNvSpPr>
          <p:nvPr>
            <p:ph type="sldNum" sz="quarter" idx="12"/>
          </p:nvPr>
        </p:nvSpPr>
        <p:spPr/>
        <p:txBody>
          <a:bodyPr/>
          <a:lstStyle/>
          <a:p>
            <a:pPr>
              <a:defRPr/>
            </a:pPr>
            <a:fld id="{D8530651-21A1-43F1-95AF-6DF2B6468398}" type="slidenum">
              <a:rPr lang="en-US" smtClean="0"/>
              <a:pPr>
                <a:defRPr/>
              </a:pPr>
              <a:t>137</a:t>
            </a:fld>
            <a:endParaRPr lang="en-US"/>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idx="1"/>
          </p:nvPr>
        </p:nvSpPr>
        <p:spPr>
          <a:xfrm>
            <a:off x="0" y="0"/>
            <a:ext cx="9144000" cy="6858000"/>
          </a:xfrm>
        </p:spPr>
        <p:txBody>
          <a:bodyPr/>
          <a:lstStyle/>
          <a:p>
            <a:pPr eaLnBrk="1" hangingPunct="1">
              <a:lnSpc>
                <a:spcPct val="90000"/>
              </a:lnSpc>
              <a:buFont typeface="Wingdings" pitchFamily="2" charset="2"/>
              <a:buNone/>
              <a:defRPr/>
            </a:pPr>
            <a:r>
              <a:rPr lang="en-US"/>
              <a:t>TRYING.TO.DO.GOD.A.SERVICE.WITHOUT.IT.BEING.GOD'S.WILL</a:t>
            </a:r>
            <a:br>
              <a:rPr lang="en-US"/>
            </a:br>
            <a:r>
              <a:rPr lang="en-US" sz="2000"/>
              <a:t>SHP.LA  V-7 N-2  SATURDAY_  65-1127B</a:t>
            </a:r>
          </a:p>
          <a:p>
            <a:pPr eaLnBrk="1" hangingPunct="1">
              <a:lnSpc>
                <a:spcPct val="90000"/>
              </a:lnSpc>
              <a:buFont typeface="Wingdings" pitchFamily="2" charset="2"/>
              <a:buNone/>
              <a:defRPr/>
            </a:pPr>
            <a:r>
              <a:rPr lang="en-US" sz="2800"/>
              <a:t>304      Now, quickly now, as we are fixing to close in a few moments.</a:t>
            </a:r>
          </a:p>
          <a:p>
            <a:pPr eaLnBrk="1" hangingPunct="1">
              <a:lnSpc>
                <a:spcPct val="90000"/>
              </a:lnSpc>
              <a:buFont typeface="Wingdings" pitchFamily="2" charset="2"/>
              <a:buNone/>
              <a:defRPr/>
            </a:pPr>
            <a:r>
              <a:rPr lang="en-US" sz="2800"/>
              <a:t>305    Now, He said, "In the days of the Message of the seventh angel, the earthly angel, seventh church age, then all these mysteries that's been lost back through these other six church ages should be revealed right then." Well, that's exactly what those Angels said. Here is the </a:t>
            </a:r>
            <a:r>
              <a:rPr lang="en-US" sz="2800" b="1"/>
              <a:t>SEVEN SEALS</a:t>
            </a:r>
            <a:r>
              <a:rPr lang="en-US" sz="2800"/>
              <a:t>, </a:t>
            </a:r>
            <a:r>
              <a:rPr lang="en-US" sz="2800" b="1"/>
              <a:t>or the opening of these mysteries.</a:t>
            </a:r>
            <a:r>
              <a:rPr lang="en-US" sz="2800"/>
              <a:t> And you try to get It before those denominations. Contrary to what they... Brother, they close up like a clam, but they've always done it. But it's season!</a:t>
            </a:r>
          </a:p>
        </p:txBody>
      </p:sp>
      <p:sp>
        <p:nvSpPr>
          <p:cNvPr id="2" name="Date Placeholder 1">
            <a:extLst>
              <a:ext uri="{FF2B5EF4-FFF2-40B4-BE49-F238E27FC236}">
                <a16:creationId xmlns:a16="http://schemas.microsoft.com/office/drawing/2014/main" id="{AA317C6B-9A0E-4C9C-AB93-B61E7177D33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E960550-5299-44F9-8309-F58A75BAD6B0}"/>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0C753C2-B7DE-4008-97E6-A0021964AF45}"/>
              </a:ext>
            </a:extLst>
          </p:cNvPr>
          <p:cNvSpPr>
            <a:spLocks noGrp="1"/>
          </p:cNvSpPr>
          <p:nvPr>
            <p:ph type="sldNum" sz="quarter" idx="12"/>
          </p:nvPr>
        </p:nvSpPr>
        <p:spPr/>
        <p:txBody>
          <a:bodyPr/>
          <a:lstStyle/>
          <a:p>
            <a:pPr>
              <a:defRPr/>
            </a:pPr>
            <a:fld id="{D8530651-21A1-43F1-95AF-6DF2B6468398}" type="slidenum">
              <a:rPr lang="en-US" smtClean="0"/>
              <a:pPr>
                <a:defRPr/>
              </a:pPr>
              <a:t>138</a:t>
            </a:fld>
            <a:endParaRPr lang="en-US"/>
          </a:p>
        </p:txBody>
      </p:sp>
    </p:spTree>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0" y="914400"/>
            <a:ext cx="9144000" cy="6629400"/>
          </a:xfrm>
        </p:spPr>
        <p:txBody>
          <a:bodyPr/>
          <a:lstStyle/>
          <a:p>
            <a:pPr eaLnBrk="1" hangingPunct="1">
              <a:buFont typeface="Wingdings" pitchFamily="2" charset="2"/>
              <a:buNone/>
              <a:defRPr/>
            </a:pPr>
            <a:r>
              <a:rPr lang="en-US"/>
              <a:t>I.HAVE.HEARD.BUT.NOW.I.SEE</a:t>
            </a:r>
            <a:br>
              <a:rPr lang="en-US"/>
            </a:br>
            <a:r>
              <a:rPr lang="en-US" sz="2000"/>
              <a:t>SHREVEPORT.LA  V-7 N-3  SATURDAY_  65-1127E</a:t>
            </a:r>
          </a:p>
          <a:p>
            <a:pPr eaLnBrk="1" hangingPunct="1">
              <a:buFont typeface="Wingdings" pitchFamily="2" charset="2"/>
              <a:buNone/>
              <a:defRPr/>
            </a:pPr>
            <a:r>
              <a:rPr lang="en-US" sz="2800"/>
              <a:t>201      And then He promised, in the hour of the seventh angel's Message, the </a:t>
            </a:r>
            <a:r>
              <a:rPr lang="en-US" sz="2800" b="1"/>
              <a:t>SEVEN SEALS</a:t>
            </a:r>
            <a:r>
              <a:rPr lang="en-US" sz="2800"/>
              <a:t> would be revealed; and the mysteries of God would be declared (Revelation 10) when the seventh angel begins to sound his Message, not the healing service, the Message that follows the healing service.</a:t>
            </a:r>
          </a:p>
        </p:txBody>
      </p:sp>
      <p:sp>
        <p:nvSpPr>
          <p:cNvPr id="2" name="Date Placeholder 1">
            <a:extLst>
              <a:ext uri="{FF2B5EF4-FFF2-40B4-BE49-F238E27FC236}">
                <a16:creationId xmlns:a16="http://schemas.microsoft.com/office/drawing/2014/main" id="{417EFA31-ACF7-4CC2-B7CF-1F2F86162E53}"/>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3D571C1-28CF-4629-A405-4544ADFDC4A4}"/>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453AC6F8-8D27-42DF-BB42-40EAC1A2702A}"/>
              </a:ext>
            </a:extLst>
          </p:cNvPr>
          <p:cNvSpPr>
            <a:spLocks noGrp="1"/>
          </p:cNvSpPr>
          <p:nvPr>
            <p:ph type="sldNum" sz="quarter" idx="12"/>
          </p:nvPr>
        </p:nvSpPr>
        <p:spPr/>
        <p:txBody>
          <a:bodyPr/>
          <a:lstStyle/>
          <a:p>
            <a:pPr>
              <a:defRPr/>
            </a:pPr>
            <a:fld id="{D8530651-21A1-43F1-95AF-6DF2B6468398}" type="slidenum">
              <a:rPr lang="en-US" smtClean="0"/>
              <a:pPr>
                <a:defRPr/>
              </a:pPr>
              <a:t>139</a:t>
            </a:fld>
            <a:endParaRPr lang="en-US"/>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0E47B-7611-493F-BC19-20884B4274D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F1452E03-45E1-4B38-A57D-342AAEAA0CCD}"/>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055CAA79-173D-4101-BF81-44A3B3580B63}"/>
              </a:ext>
            </a:extLst>
          </p:cNvPr>
          <p:cNvSpPr>
            <a:spLocks noGrp="1"/>
          </p:cNvSpPr>
          <p:nvPr>
            <p:ph type="sldNum" sz="quarter" idx="12"/>
          </p:nvPr>
        </p:nvSpPr>
        <p:spPr/>
        <p:txBody>
          <a:bodyPr/>
          <a:lstStyle/>
          <a:p>
            <a:fld id="{AC4DAC86-D943-45DC-86D6-56CCD16C63DC}" type="slidenum">
              <a:rPr lang="en-US" smtClean="0"/>
              <a:pPr/>
              <a:t>14</a:t>
            </a:fld>
            <a:endParaRPr lang="en-US"/>
          </a:p>
        </p:txBody>
      </p:sp>
      <p:pic>
        <p:nvPicPr>
          <p:cNvPr id="6" name="Picture 5" descr="A group of people sitting on a bed&#10;&#10;Description automatically generated">
            <a:extLst>
              <a:ext uri="{FF2B5EF4-FFF2-40B4-BE49-F238E27FC236}">
                <a16:creationId xmlns:a16="http://schemas.microsoft.com/office/drawing/2014/main" id="{44024A1E-1265-4BBD-8596-E241A3DC4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6974440"/>
      </p:ext>
    </p:extLst>
  </p:cSld>
  <p:clrMapOvr>
    <a:masterClrMapping/>
  </p:clrMapOvr>
  <p:transition spd="slow">
    <p:push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a:xfrm>
            <a:off x="0" y="685800"/>
            <a:ext cx="9144000" cy="6629400"/>
          </a:xfrm>
        </p:spPr>
        <p:txBody>
          <a:bodyPr/>
          <a:lstStyle/>
          <a:p>
            <a:pPr eaLnBrk="1" hangingPunct="1">
              <a:buFont typeface="Wingdings" pitchFamily="2" charset="2"/>
              <a:buNone/>
              <a:defRPr/>
            </a:pPr>
            <a:r>
              <a:rPr lang="en-US"/>
              <a:t>THE.RAPTURE  </a:t>
            </a:r>
            <a:br>
              <a:rPr lang="en-US"/>
            </a:br>
            <a:r>
              <a:rPr lang="en-US" sz="2000"/>
              <a:t>YUMA.AZ  V-5 N-14  SATURDAY_  65-1204</a:t>
            </a:r>
          </a:p>
          <a:p>
            <a:pPr eaLnBrk="1" hangingPunct="1">
              <a:buFont typeface="Wingdings" pitchFamily="2" charset="2"/>
              <a:buNone/>
              <a:defRPr/>
            </a:pPr>
            <a:r>
              <a:rPr lang="en-US" sz="2800"/>
              <a:t>75      Now, the Book was written, but then, remember, It was sealed with </a:t>
            </a:r>
            <a:r>
              <a:rPr lang="en-US" sz="2800" b="1"/>
              <a:t>SEVEN SEALS</a:t>
            </a:r>
            <a:r>
              <a:rPr lang="en-US" sz="2800"/>
              <a:t>. And these </a:t>
            </a:r>
            <a:r>
              <a:rPr lang="en-US" sz="2800" b="1"/>
              <a:t>SEVEN SEALS</a:t>
            </a:r>
            <a:r>
              <a:rPr lang="en-US" sz="2800"/>
              <a:t> was not to be opened (Revelations 10) until the sounding of the last earthly angel on earth, Revelations 10:7. See? "And in the days of the sounding of the last angel's Message, seventh angel, the mystery of God should be finished in that age." That, and that's the age that we're living in.</a:t>
            </a:r>
          </a:p>
        </p:txBody>
      </p:sp>
      <p:sp>
        <p:nvSpPr>
          <p:cNvPr id="2" name="Date Placeholder 1">
            <a:extLst>
              <a:ext uri="{FF2B5EF4-FFF2-40B4-BE49-F238E27FC236}">
                <a16:creationId xmlns:a16="http://schemas.microsoft.com/office/drawing/2014/main" id="{3EE2556E-B843-45C8-95BE-ABEDFCA6AC2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4A1F3EB-46C1-483E-990E-1D30B43A867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F8373120-5896-465B-8684-6EC4E434B2DF}"/>
              </a:ext>
            </a:extLst>
          </p:cNvPr>
          <p:cNvSpPr>
            <a:spLocks noGrp="1"/>
          </p:cNvSpPr>
          <p:nvPr>
            <p:ph type="sldNum" sz="quarter" idx="12"/>
          </p:nvPr>
        </p:nvSpPr>
        <p:spPr/>
        <p:txBody>
          <a:bodyPr/>
          <a:lstStyle/>
          <a:p>
            <a:pPr>
              <a:defRPr/>
            </a:pPr>
            <a:fld id="{D8530651-21A1-43F1-95AF-6DF2B6468398}" type="slidenum">
              <a:rPr lang="en-US" smtClean="0"/>
              <a:pPr>
                <a:defRPr/>
              </a:pPr>
              <a:t>140</a:t>
            </a:fld>
            <a:endParaRPr lang="en-US"/>
          </a:p>
        </p:txBody>
      </p:sp>
    </p:spTree>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a:xfrm>
            <a:off x="0" y="0"/>
            <a:ext cx="9144000" cy="6858000"/>
          </a:xfrm>
        </p:spPr>
        <p:txBody>
          <a:bodyPr/>
          <a:lstStyle/>
          <a:p>
            <a:pPr eaLnBrk="1" hangingPunct="1">
              <a:buFont typeface="Wingdings" pitchFamily="2" charset="2"/>
              <a:buNone/>
              <a:defRPr/>
            </a:pPr>
            <a:r>
              <a:rPr lang="en-US"/>
              <a:t>THE.RAPTURE </a:t>
            </a:r>
            <a:br>
              <a:rPr lang="en-US" sz="2800"/>
            </a:br>
            <a:r>
              <a:rPr lang="en-US" sz="2000"/>
              <a:t>YUMA.AZ  V-5 N-14  SATURDAY_  65-1204</a:t>
            </a:r>
          </a:p>
          <a:p>
            <a:pPr eaLnBrk="1" hangingPunct="1">
              <a:buFont typeface="Wingdings" pitchFamily="2" charset="2"/>
              <a:buNone/>
              <a:defRPr/>
            </a:pPr>
            <a:r>
              <a:rPr lang="en-US" sz="2800"/>
              <a:t>76    We all know we're living in the Laodicea Age. There will never be another age to it. It can't be. So, we're living in the Laodicea Age. And </a:t>
            </a:r>
            <a:r>
              <a:rPr lang="en-US" sz="2800" b="1"/>
              <a:t>THESE SEVEN SEALS THAT'S HELD THAT BOOK, IS A MYSTERY TO PEOPLE, SHOULD BE OPENED AT THAT DAY</a:t>
            </a:r>
            <a:r>
              <a:rPr lang="en-US" sz="2800"/>
              <a:t>. That's what He promised. Now, it won't be nothing outside the Word, because you can't add to the Word or take from the Word. It's got to remain always the Word. But the revelation is to reveal the Truth of It, what It is, to make It fit with the rest the Scripture. And then God vindicates that to be the Truth. See?</a:t>
            </a:r>
          </a:p>
        </p:txBody>
      </p:sp>
      <p:sp>
        <p:nvSpPr>
          <p:cNvPr id="2" name="Date Placeholder 1">
            <a:extLst>
              <a:ext uri="{FF2B5EF4-FFF2-40B4-BE49-F238E27FC236}">
                <a16:creationId xmlns:a16="http://schemas.microsoft.com/office/drawing/2014/main" id="{AA8061F7-DD1F-42D5-B63C-338B0430771E}"/>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1AA642FC-1AB3-459D-8D42-2007B1CFA3C5}"/>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73D6D565-16C2-4BE7-8567-06C687F25CA6}"/>
              </a:ext>
            </a:extLst>
          </p:cNvPr>
          <p:cNvSpPr>
            <a:spLocks noGrp="1"/>
          </p:cNvSpPr>
          <p:nvPr>
            <p:ph type="sldNum" sz="quarter" idx="12"/>
          </p:nvPr>
        </p:nvSpPr>
        <p:spPr/>
        <p:txBody>
          <a:bodyPr/>
          <a:lstStyle/>
          <a:p>
            <a:pPr>
              <a:defRPr/>
            </a:pPr>
            <a:fld id="{D8530651-21A1-43F1-95AF-6DF2B6468398}" type="slidenum">
              <a:rPr lang="en-US" smtClean="0"/>
              <a:pPr>
                <a:defRPr/>
              </a:pPr>
              <a:t>141</a:t>
            </a:fld>
            <a:endParaRPr lang="en-US"/>
          </a:p>
        </p:txBody>
      </p:sp>
    </p:spTree>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0" y="457200"/>
            <a:ext cx="9144000" cy="6858000"/>
          </a:xfrm>
        </p:spPr>
        <p:txBody>
          <a:bodyPr/>
          <a:lstStyle/>
          <a:p>
            <a:pPr eaLnBrk="1" hangingPunct="1">
              <a:buFont typeface="Wingdings" pitchFamily="2" charset="2"/>
              <a:buNone/>
              <a:defRPr/>
            </a:pPr>
            <a:r>
              <a:rPr lang="en-US"/>
              <a:t>THE.RAPTURE</a:t>
            </a:r>
            <a:br>
              <a:rPr lang="en-US"/>
            </a:br>
            <a:r>
              <a:rPr lang="en-US" sz="2000"/>
              <a:t>YUMA.AZ  V-5 N-14  SATURDAY_  65-1204</a:t>
            </a:r>
          </a:p>
          <a:p>
            <a:pPr eaLnBrk="1" hangingPunct="1">
              <a:buFont typeface="Wingdings" pitchFamily="2" charset="2"/>
              <a:buNone/>
              <a:defRPr/>
            </a:pPr>
            <a:r>
              <a:rPr lang="en-US" sz="2800"/>
              <a:t>156      You're not blind people. You're sensible people.</a:t>
            </a:r>
          </a:p>
          <a:p>
            <a:pPr eaLnBrk="1" hangingPunct="1">
              <a:buFont typeface="Wingdings" pitchFamily="2" charset="2"/>
              <a:buNone/>
              <a:defRPr/>
            </a:pPr>
            <a:r>
              <a:rPr lang="en-US" sz="2800"/>
              <a:t>           And if I stood here and said those things for prejudice? I say It because It's Life, because I'm responsible to God for saying It. And I must say It, and my Message. All the time, knowing, back there under healing and so forth like that, was just to catch the people's attention, knowing the Message would come. And here It is. And them </a:t>
            </a:r>
            <a:r>
              <a:rPr lang="en-US" sz="2800" b="1"/>
              <a:t>SEVEN SEALS</a:t>
            </a:r>
            <a:r>
              <a:rPr lang="en-US" sz="2800"/>
              <a:t> </a:t>
            </a:r>
            <a:r>
              <a:rPr lang="en-US" sz="2800" b="1"/>
              <a:t>opened</a:t>
            </a:r>
            <a:r>
              <a:rPr lang="en-US" sz="2800"/>
              <a:t>, those mysteries, and showing those things is what's happened. I didn't know it.</a:t>
            </a:r>
          </a:p>
        </p:txBody>
      </p:sp>
      <p:sp>
        <p:nvSpPr>
          <p:cNvPr id="2" name="Date Placeholder 1">
            <a:extLst>
              <a:ext uri="{FF2B5EF4-FFF2-40B4-BE49-F238E27FC236}">
                <a16:creationId xmlns:a16="http://schemas.microsoft.com/office/drawing/2014/main" id="{D881DA1A-3558-43B0-8EDE-1E60A338DC30}"/>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4A645782-3F1A-4B9C-BC10-576A498AE0B4}"/>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C2409E7E-2748-43EE-8C78-4099F94DEAEE}"/>
              </a:ext>
            </a:extLst>
          </p:cNvPr>
          <p:cNvSpPr>
            <a:spLocks noGrp="1"/>
          </p:cNvSpPr>
          <p:nvPr>
            <p:ph type="sldNum" sz="quarter" idx="12"/>
          </p:nvPr>
        </p:nvSpPr>
        <p:spPr/>
        <p:txBody>
          <a:bodyPr/>
          <a:lstStyle/>
          <a:p>
            <a:pPr>
              <a:defRPr/>
            </a:pPr>
            <a:fld id="{D8530651-21A1-43F1-95AF-6DF2B6468398}" type="slidenum">
              <a:rPr lang="en-US" smtClean="0"/>
              <a:pPr>
                <a:defRPr/>
              </a:pPr>
              <a:t>142</a:t>
            </a:fld>
            <a:endParaRPr lang="en-US"/>
          </a:p>
        </p:txBody>
      </p:sp>
    </p:spTree>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0" y="0"/>
            <a:ext cx="9144000" cy="6705600"/>
          </a:xfrm>
        </p:spPr>
        <p:txBody>
          <a:bodyPr/>
          <a:lstStyle/>
          <a:p>
            <a:pPr eaLnBrk="1" hangingPunct="1">
              <a:lnSpc>
                <a:spcPct val="80000"/>
              </a:lnSpc>
              <a:buFont typeface="Wingdings" pitchFamily="2" charset="2"/>
              <a:buNone/>
              <a:defRPr/>
            </a:pPr>
            <a:r>
              <a:rPr lang="en-US"/>
              <a:t>THINGS.THAT.ARE.TO.BE  </a:t>
            </a:r>
            <a:br>
              <a:rPr lang="en-US" sz="2800"/>
            </a:br>
            <a:r>
              <a:rPr lang="en-US" sz="2000"/>
              <a:t>RIALTO.CA  V-4 N-6  SUNDAY_  65-1205</a:t>
            </a:r>
          </a:p>
          <a:p>
            <a:pPr eaLnBrk="1" hangingPunct="1">
              <a:lnSpc>
                <a:spcPct val="80000"/>
              </a:lnSpc>
              <a:buFont typeface="Wingdings" pitchFamily="2" charset="2"/>
              <a:buNone/>
              <a:defRPr/>
            </a:pPr>
            <a:r>
              <a:rPr lang="en-US" sz="2800"/>
              <a:t>42      And I do not think that Heaven is a place that my mother used to tell me about. I believe that the Church has grown from that. To think, it used to be, a hundred years ago, or two, I think the old-timers used to think that everyone that died went up to Heaven and had a harp, and--and set up there on the clouds and played a harp. Now, they knew that there was a place called Heaven. But, they, if that be so, all the musicians would have it on us, you see. But it isn't that kind of a place. It isn't playing harps, at all. I believe, don't believe the Bible teaches that. But that was a conception that they had before the fullness of the Word come into existence, or the opening of the </a:t>
            </a:r>
            <a:r>
              <a:rPr lang="en-US" sz="2800" b="1"/>
              <a:t>SEVEN SEALS</a:t>
            </a:r>
            <a:r>
              <a:rPr lang="en-US" sz="2800"/>
              <a:t>, that's promised to us in this age, that we then understand.</a:t>
            </a:r>
          </a:p>
        </p:txBody>
      </p:sp>
      <p:sp>
        <p:nvSpPr>
          <p:cNvPr id="2" name="Date Placeholder 1">
            <a:extLst>
              <a:ext uri="{FF2B5EF4-FFF2-40B4-BE49-F238E27FC236}">
                <a16:creationId xmlns:a16="http://schemas.microsoft.com/office/drawing/2014/main" id="{52830F56-818E-4F65-A7DA-7FBC6D6F4EA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CB691F8E-35AE-4A2C-B385-4C51E508E77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90B4B1EF-B89D-4E71-9051-F6DD3CC0564D}"/>
              </a:ext>
            </a:extLst>
          </p:cNvPr>
          <p:cNvSpPr>
            <a:spLocks noGrp="1"/>
          </p:cNvSpPr>
          <p:nvPr>
            <p:ph type="sldNum" sz="quarter" idx="12"/>
          </p:nvPr>
        </p:nvSpPr>
        <p:spPr/>
        <p:txBody>
          <a:bodyPr/>
          <a:lstStyle/>
          <a:p>
            <a:pPr>
              <a:defRPr/>
            </a:pPr>
            <a:fld id="{D8530651-21A1-43F1-95AF-6DF2B6468398}" type="slidenum">
              <a:rPr lang="en-US" smtClean="0"/>
              <a:pPr>
                <a:defRPr/>
              </a:pPr>
              <a:t>143</a:t>
            </a:fld>
            <a:endParaRPr lang="en-US"/>
          </a:p>
        </p:txBody>
      </p:sp>
    </p:spTree>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0" y="0"/>
            <a:ext cx="9144000" cy="6858000"/>
          </a:xfrm>
        </p:spPr>
        <p:txBody>
          <a:bodyPr/>
          <a:lstStyle/>
          <a:p>
            <a:pPr eaLnBrk="1" hangingPunct="1">
              <a:lnSpc>
                <a:spcPct val="90000"/>
              </a:lnSpc>
              <a:buFont typeface="Wingdings" pitchFamily="2" charset="2"/>
              <a:buNone/>
              <a:defRPr/>
            </a:pPr>
            <a:r>
              <a:rPr lang="en-US"/>
              <a:t>MODERN.EVENTS.ARE.MADE.CLEAR.BY.</a:t>
            </a:r>
            <a:br>
              <a:rPr lang="en-US"/>
            </a:br>
            <a:r>
              <a:rPr lang="en-US"/>
              <a:t>PROPHECY</a:t>
            </a:r>
            <a:br>
              <a:rPr lang="en-US"/>
            </a:br>
            <a:r>
              <a:rPr lang="en-US" sz="2000"/>
              <a:t>SBD.CA  V-7 N-6  MONDAY_  65-1206</a:t>
            </a:r>
          </a:p>
          <a:p>
            <a:pPr eaLnBrk="1" hangingPunct="1">
              <a:lnSpc>
                <a:spcPct val="90000"/>
              </a:lnSpc>
              <a:buFont typeface="Wingdings" pitchFamily="2" charset="2"/>
              <a:buNone/>
              <a:defRPr/>
            </a:pPr>
            <a:r>
              <a:rPr lang="en-US" sz="2400"/>
              <a:t>320      Dear God, as this audience bows their head and heart, in this solemn moments here of closing of this Bible lecture; when we see the vindication of the Holy Spirit that shook this nation back and forth, and back and forth, great revivals and indication, knowing that something has to follow that. And then see those seven Angels come down there on top of that mountain yonder in Arizona, when even the magazines across the nation's packed It. </a:t>
            </a:r>
            <a:r>
              <a:rPr lang="en-US" sz="2800" b="1"/>
              <a:t>To see Jesus Himself there in the skies, looking down</a:t>
            </a:r>
            <a:r>
              <a:rPr lang="en-US" sz="2400"/>
              <a:t>, and saying that, "In the Revelation 10:7, in the seventh angel's Message, these seals would be opened, the mysteries of God would be made known." That the reformers didn't live long enough to bring it out. And here, these </a:t>
            </a:r>
            <a:r>
              <a:rPr lang="en-US" sz="2400" b="1"/>
              <a:t>SEVEN SEALS</a:t>
            </a:r>
            <a:r>
              <a:rPr lang="en-US" sz="2400"/>
              <a:t> </a:t>
            </a:r>
            <a:r>
              <a:rPr lang="en-US" sz="2800" b="1"/>
              <a:t>that sealed the whole thing is to be opened in this day</a:t>
            </a:r>
            <a:r>
              <a:rPr lang="en-US" sz="2400"/>
              <a:t>. </a:t>
            </a:r>
          </a:p>
        </p:txBody>
      </p:sp>
      <p:sp>
        <p:nvSpPr>
          <p:cNvPr id="2" name="Date Placeholder 1">
            <a:extLst>
              <a:ext uri="{FF2B5EF4-FFF2-40B4-BE49-F238E27FC236}">
                <a16:creationId xmlns:a16="http://schemas.microsoft.com/office/drawing/2014/main" id="{6A40471A-0A7E-4AE2-9644-9B1C1E9E833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69EEFC4-E7F4-4716-90A5-849E86A19CB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86866410-E561-464F-BEBB-11A923150CF1}"/>
              </a:ext>
            </a:extLst>
          </p:cNvPr>
          <p:cNvSpPr>
            <a:spLocks noGrp="1"/>
          </p:cNvSpPr>
          <p:nvPr>
            <p:ph type="sldNum" sz="quarter" idx="12"/>
          </p:nvPr>
        </p:nvSpPr>
        <p:spPr/>
        <p:txBody>
          <a:bodyPr/>
          <a:lstStyle/>
          <a:p>
            <a:pPr>
              <a:defRPr/>
            </a:pPr>
            <a:fld id="{D8530651-21A1-43F1-95AF-6DF2B6468398}" type="slidenum">
              <a:rPr lang="en-US" smtClean="0"/>
              <a:pPr>
                <a:defRPr/>
              </a:pPr>
              <a:t>144</a:t>
            </a:fld>
            <a:endParaRPr lang="en-US"/>
          </a:p>
        </p:txBody>
      </p:sp>
    </p:spTree>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idx="1"/>
          </p:nvPr>
        </p:nvSpPr>
        <p:spPr>
          <a:xfrm>
            <a:off x="0" y="0"/>
            <a:ext cx="9144000" cy="6858000"/>
          </a:xfrm>
        </p:spPr>
        <p:txBody>
          <a:bodyPr/>
          <a:lstStyle/>
          <a:p>
            <a:pPr eaLnBrk="1" hangingPunct="1">
              <a:lnSpc>
                <a:spcPct val="80000"/>
              </a:lnSpc>
              <a:buFont typeface="Wingdings" pitchFamily="2" charset="2"/>
              <a:buNone/>
              <a:defRPr/>
            </a:pPr>
            <a:r>
              <a:rPr lang="en-US"/>
              <a:t>BREACH.BETWEEN.THE.SEVEN.CHURCH.</a:t>
            </a:r>
            <a:br>
              <a:rPr lang="en-US"/>
            </a:br>
            <a:r>
              <a:rPr lang="en-US"/>
              <a:t>AGES.AND.THE.SEVEN.SEALS</a:t>
            </a:r>
            <a:br>
              <a:rPr lang="en-US"/>
            </a:br>
            <a:r>
              <a:rPr lang="en-US" sz="2000"/>
              <a:t>JEFF.IN  SUNDAY_  63-0317E</a:t>
            </a:r>
          </a:p>
          <a:p>
            <a:pPr eaLnBrk="1" hangingPunct="1">
              <a:lnSpc>
                <a:spcPct val="80000"/>
              </a:lnSpc>
              <a:buFont typeface="Wingdings" pitchFamily="2" charset="2"/>
              <a:buNone/>
              <a:defRPr/>
            </a:pPr>
            <a:r>
              <a:rPr lang="en-US" sz="2800"/>
              <a:t>92-1  {152}    Notice, now the Book, remember, is sealed. Here's one; here is this seal, then another one's wrapped: a seal. Another one's wrapped: a seal. It's a Book of Redemption. And the whole thing together makes the Book, and it's sealed with </a:t>
            </a:r>
            <a:r>
              <a:rPr lang="en-US" sz="2800" b="1"/>
              <a:t>SEVEN SEALS</a:t>
            </a:r>
            <a:r>
              <a:rPr lang="en-US" sz="2800"/>
              <a:t>. And being it's on the backside is because it's wound up; the seal mystery is on the inside, and it only says the white horse rider, or the black horse rider, and whatmore on the outside, but the mystery of the whole Book is in them Seals. </a:t>
            </a:r>
            <a:r>
              <a:rPr lang="en-US" sz="2800" b="1"/>
              <a:t>FROM GENESIS TO REVELATIONS, A </a:t>
            </a:r>
            <a:r>
              <a:rPr lang="en-US" sz="2800" b="1" i="1" u="sng">
                <a:solidFill>
                  <a:schemeClr val="tx2"/>
                </a:solidFill>
              </a:rPr>
              <a:t>COMPLETE</a:t>
            </a:r>
            <a:r>
              <a:rPr lang="en-US" sz="2800" b="1"/>
              <a:t> PLAN OF REDEMPTION IS REVEALED IN THESE</a:t>
            </a:r>
            <a:r>
              <a:rPr lang="en-US" sz="2800"/>
              <a:t> </a:t>
            </a:r>
            <a:r>
              <a:rPr lang="en-US" sz="2800" b="1" i="1" u="sng">
                <a:solidFill>
                  <a:schemeClr val="tx2"/>
                </a:solidFill>
              </a:rPr>
              <a:t>SEVEN SEALS</a:t>
            </a:r>
            <a:r>
              <a:rPr lang="en-US" sz="2800"/>
              <a:t>. Oh, it's an important time. God help us to get it. See?</a:t>
            </a:r>
          </a:p>
        </p:txBody>
      </p:sp>
      <p:sp>
        <p:nvSpPr>
          <p:cNvPr id="2" name="Date Placeholder 1">
            <a:extLst>
              <a:ext uri="{FF2B5EF4-FFF2-40B4-BE49-F238E27FC236}">
                <a16:creationId xmlns:a16="http://schemas.microsoft.com/office/drawing/2014/main" id="{DF412132-8012-4C4E-A52B-13468218645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B42047AB-8EB3-4B9D-8945-945AFC5ACD2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639363E4-6C24-4755-8A4F-F19BBFB93240}"/>
              </a:ext>
            </a:extLst>
          </p:cNvPr>
          <p:cNvSpPr>
            <a:spLocks noGrp="1"/>
          </p:cNvSpPr>
          <p:nvPr>
            <p:ph type="sldNum" sz="quarter" idx="12"/>
          </p:nvPr>
        </p:nvSpPr>
        <p:spPr/>
        <p:txBody>
          <a:bodyPr/>
          <a:lstStyle/>
          <a:p>
            <a:pPr>
              <a:defRPr/>
            </a:pPr>
            <a:fld id="{D8530651-21A1-43F1-95AF-6DF2B6468398}" type="slidenum">
              <a:rPr lang="en-US" smtClean="0"/>
              <a:pPr>
                <a:defRPr/>
              </a:pPr>
              <a:t>145</a:t>
            </a:fld>
            <a:endParaRPr lang="en-US"/>
          </a:p>
        </p:txBody>
      </p:sp>
    </p:spTree>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0" y="0"/>
            <a:ext cx="9144000" cy="6858000"/>
          </a:xfrm>
        </p:spPr>
        <p:txBody>
          <a:bodyPr/>
          <a:lstStyle/>
          <a:p>
            <a:pPr eaLnBrk="1" hangingPunct="1">
              <a:lnSpc>
                <a:spcPct val="80000"/>
              </a:lnSpc>
              <a:buFont typeface="Wingdings" pitchFamily="2" charset="2"/>
              <a:buNone/>
              <a:defRPr/>
            </a:pPr>
            <a:endParaRPr lang="en-US"/>
          </a:p>
          <a:p>
            <a:pPr eaLnBrk="1" hangingPunct="1">
              <a:lnSpc>
                <a:spcPct val="80000"/>
              </a:lnSpc>
              <a:buFont typeface="Wingdings" pitchFamily="2" charset="2"/>
              <a:buNone/>
              <a:defRPr/>
            </a:pPr>
            <a:endParaRPr lang="en-US"/>
          </a:p>
          <a:p>
            <a:pPr eaLnBrk="1" hangingPunct="1">
              <a:lnSpc>
                <a:spcPct val="80000"/>
              </a:lnSpc>
              <a:buFont typeface="Wingdings" pitchFamily="2" charset="2"/>
              <a:buNone/>
              <a:defRPr/>
            </a:pPr>
            <a:endParaRPr lang="en-US"/>
          </a:p>
          <a:p>
            <a:pPr eaLnBrk="1" hangingPunct="1">
              <a:lnSpc>
                <a:spcPct val="80000"/>
              </a:lnSpc>
              <a:buFont typeface="Wingdings" pitchFamily="2" charset="2"/>
              <a:buNone/>
              <a:defRPr/>
            </a:pPr>
            <a:r>
              <a:rPr lang="en-US"/>
              <a:t>QUESTIONS.AND.ANSWERS.4</a:t>
            </a:r>
            <a:br>
              <a:rPr lang="en-US"/>
            </a:br>
            <a:r>
              <a:rPr lang="en-US" sz="2000"/>
              <a:t>JEFF.IN  COD  SUNDAY_  64-0830E</a:t>
            </a:r>
          </a:p>
          <a:p>
            <a:pPr eaLnBrk="1" hangingPunct="1">
              <a:lnSpc>
                <a:spcPct val="80000"/>
              </a:lnSpc>
              <a:buFont typeface="Wingdings" pitchFamily="2" charset="2"/>
              <a:buNone/>
              <a:defRPr/>
            </a:pPr>
            <a:r>
              <a:rPr lang="en-US" sz="2800"/>
              <a:t>1161-Q-395    395. </a:t>
            </a:r>
            <a:r>
              <a:rPr lang="en-US" sz="2800" b="1"/>
              <a:t>HAVE THE SEVEN THUNDERS WHICH EQUALS SEVEN MYSTERIES ALREADY BEEN REVEALED? WERE THEY REVEALED IN THE SEVEN SEALS, BUT ARE YET NOT KNOWN TO US AS THE THUNDERS YET</a:t>
            </a:r>
            <a:r>
              <a:rPr lang="en-US" sz="2800"/>
              <a:t>?</a:t>
            </a:r>
            <a:endParaRPr lang="en-US" sz="2800" b="1"/>
          </a:p>
          <a:p>
            <a:pPr eaLnBrk="1" hangingPunct="1">
              <a:lnSpc>
                <a:spcPct val="80000"/>
              </a:lnSpc>
              <a:buFont typeface="Wingdings" pitchFamily="2" charset="2"/>
              <a:buNone/>
              <a:defRPr/>
            </a:pPr>
            <a:r>
              <a:rPr lang="en-US" sz="2800" b="1"/>
              <a:t>NO, THEY WERE REVEALED </a:t>
            </a:r>
            <a:r>
              <a:rPr lang="en-US" sz="2800" b="1" u="sng"/>
              <a:t>IN THE SEVEN SEALS</a:t>
            </a:r>
            <a:r>
              <a:rPr lang="en-US" sz="2800" b="1"/>
              <a:t>; THAT'S WHAT THE THUNDERS WAS ABOUT</a:t>
            </a:r>
            <a:r>
              <a:rPr lang="en-US" sz="2800"/>
              <a:t> </a:t>
            </a:r>
          </a:p>
        </p:txBody>
      </p:sp>
      <p:sp>
        <p:nvSpPr>
          <p:cNvPr id="2" name="Date Placeholder 1">
            <a:extLst>
              <a:ext uri="{FF2B5EF4-FFF2-40B4-BE49-F238E27FC236}">
                <a16:creationId xmlns:a16="http://schemas.microsoft.com/office/drawing/2014/main" id="{A2A90C68-C59A-4305-AF7A-91DA42972C73}"/>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701194A-B59C-4E98-A336-E2F1F8B8AD3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3D086CC4-E745-441C-9035-D31615779487}"/>
              </a:ext>
            </a:extLst>
          </p:cNvPr>
          <p:cNvSpPr>
            <a:spLocks noGrp="1"/>
          </p:cNvSpPr>
          <p:nvPr>
            <p:ph type="sldNum" sz="quarter" idx="12"/>
          </p:nvPr>
        </p:nvSpPr>
        <p:spPr/>
        <p:txBody>
          <a:bodyPr/>
          <a:lstStyle/>
          <a:p>
            <a:pPr>
              <a:defRPr/>
            </a:pPr>
            <a:fld id="{D8530651-21A1-43F1-95AF-6DF2B6468398}" type="slidenum">
              <a:rPr lang="en-US" smtClean="0"/>
              <a:pPr>
                <a:defRPr/>
              </a:pPr>
              <a:t>146</a:t>
            </a:fld>
            <a:endParaRPr lang="en-US"/>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DB115-05AE-46DE-9DFF-D90F027506AF}"/>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BFAADE2E-AD4D-4FAB-BE11-0B6B6119930C}"/>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B6C1BB23-02FB-425E-88BF-A1FC1E3E3A7A}"/>
              </a:ext>
            </a:extLst>
          </p:cNvPr>
          <p:cNvSpPr>
            <a:spLocks noGrp="1"/>
          </p:cNvSpPr>
          <p:nvPr>
            <p:ph type="sldNum" sz="quarter" idx="12"/>
          </p:nvPr>
        </p:nvSpPr>
        <p:spPr/>
        <p:txBody>
          <a:bodyPr/>
          <a:lstStyle/>
          <a:p>
            <a:fld id="{AC4DAC86-D943-45DC-86D6-56CCD16C63DC}" type="slidenum">
              <a:rPr lang="en-US" smtClean="0"/>
              <a:pPr/>
              <a:t>15</a:t>
            </a:fld>
            <a:endParaRPr lang="en-US"/>
          </a:p>
        </p:txBody>
      </p:sp>
      <p:pic>
        <p:nvPicPr>
          <p:cNvPr id="6" name="Picture 5" descr="A group of people in a room&#10;&#10;Description automatically generated">
            <a:extLst>
              <a:ext uri="{FF2B5EF4-FFF2-40B4-BE49-F238E27FC236}">
                <a16:creationId xmlns:a16="http://schemas.microsoft.com/office/drawing/2014/main" id="{9144E6F5-5936-4728-B83D-556F9B796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96881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3E44A-BB67-41B8-979A-110AC1C7D541}"/>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F9963F2B-96C2-45BF-8A45-1A176FDA9E11}"/>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E8288E94-B264-4FB7-A1FC-1B5054683A56}"/>
              </a:ext>
            </a:extLst>
          </p:cNvPr>
          <p:cNvSpPr>
            <a:spLocks noGrp="1"/>
          </p:cNvSpPr>
          <p:nvPr>
            <p:ph type="sldNum" sz="quarter" idx="12"/>
          </p:nvPr>
        </p:nvSpPr>
        <p:spPr/>
        <p:txBody>
          <a:bodyPr/>
          <a:lstStyle/>
          <a:p>
            <a:fld id="{AC4DAC86-D943-45DC-86D6-56CCD16C63DC}" type="slidenum">
              <a:rPr lang="en-US" smtClean="0"/>
              <a:pPr/>
              <a:t>16</a:t>
            </a:fld>
            <a:endParaRPr lang="en-US"/>
          </a:p>
        </p:txBody>
      </p:sp>
      <p:pic>
        <p:nvPicPr>
          <p:cNvPr id="6" name="Picture 5" descr="A group of people standing in a room&#10;&#10;Description automatically generated">
            <a:extLst>
              <a:ext uri="{FF2B5EF4-FFF2-40B4-BE49-F238E27FC236}">
                <a16:creationId xmlns:a16="http://schemas.microsoft.com/office/drawing/2014/main" id="{667E99AD-577B-47F9-90EA-E1DADE3F4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92836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A7917-55DC-4C7A-B9FF-855ACE3A319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D777E44-9922-4460-8B95-E83C8CA5949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B40A44A3-DE60-41C6-A67A-7A06B90E8120}"/>
              </a:ext>
            </a:extLst>
          </p:cNvPr>
          <p:cNvSpPr>
            <a:spLocks noGrp="1"/>
          </p:cNvSpPr>
          <p:nvPr>
            <p:ph type="sldNum" sz="quarter" idx="12"/>
          </p:nvPr>
        </p:nvSpPr>
        <p:spPr/>
        <p:txBody>
          <a:bodyPr/>
          <a:lstStyle/>
          <a:p>
            <a:fld id="{AC4DAC86-D943-45DC-86D6-56CCD16C63DC}" type="slidenum">
              <a:rPr lang="en-US" smtClean="0"/>
              <a:pPr/>
              <a:t>17</a:t>
            </a:fld>
            <a:endParaRPr lang="en-US"/>
          </a:p>
        </p:txBody>
      </p:sp>
      <p:pic>
        <p:nvPicPr>
          <p:cNvPr id="6" name="Picture 5" descr="A group of people sitting at a table&#10;&#10;Description automatically generated">
            <a:extLst>
              <a:ext uri="{FF2B5EF4-FFF2-40B4-BE49-F238E27FC236}">
                <a16:creationId xmlns:a16="http://schemas.microsoft.com/office/drawing/2014/main" id="{28C23C97-B6A6-455E-8D5F-9FD0E0583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741179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BB0C5-1613-4D52-86D0-52FA7BE5AFC8}"/>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3B43488D-A34B-4BAD-8AD3-76FD4A8C716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05D77E2-4A6B-45D3-BFCF-F8BF0FCE5F46}"/>
              </a:ext>
            </a:extLst>
          </p:cNvPr>
          <p:cNvSpPr>
            <a:spLocks noGrp="1"/>
          </p:cNvSpPr>
          <p:nvPr>
            <p:ph type="sldNum" sz="quarter" idx="12"/>
          </p:nvPr>
        </p:nvSpPr>
        <p:spPr/>
        <p:txBody>
          <a:bodyPr/>
          <a:lstStyle/>
          <a:p>
            <a:fld id="{AC4DAC86-D943-45DC-86D6-56CCD16C63DC}" type="slidenum">
              <a:rPr lang="en-US" smtClean="0"/>
              <a:pPr/>
              <a:t>18</a:t>
            </a:fld>
            <a:endParaRPr lang="en-US"/>
          </a:p>
        </p:txBody>
      </p:sp>
      <p:pic>
        <p:nvPicPr>
          <p:cNvPr id="6" name="Picture 5" descr="A group of people standing in front of a crowd&#10;&#10;Description automatically generated">
            <a:extLst>
              <a:ext uri="{FF2B5EF4-FFF2-40B4-BE49-F238E27FC236}">
                <a16:creationId xmlns:a16="http://schemas.microsoft.com/office/drawing/2014/main" id="{E07E445B-2D32-4C9F-BD89-DCE24B84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74072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87A039-BC80-4E21-B59B-0D4787378E1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EE765984-737E-443A-9A03-441FF693B95E}"/>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78AC97C5-8A5F-43DC-AA4C-760A80EFDA42}"/>
              </a:ext>
            </a:extLst>
          </p:cNvPr>
          <p:cNvSpPr>
            <a:spLocks noGrp="1"/>
          </p:cNvSpPr>
          <p:nvPr>
            <p:ph type="sldNum" sz="quarter" idx="12"/>
          </p:nvPr>
        </p:nvSpPr>
        <p:spPr/>
        <p:txBody>
          <a:bodyPr/>
          <a:lstStyle/>
          <a:p>
            <a:fld id="{AC4DAC86-D943-45DC-86D6-56CCD16C63DC}" type="slidenum">
              <a:rPr lang="en-US" smtClean="0"/>
              <a:pPr/>
              <a:t>19</a:t>
            </a:fld>
            <a:endParaRPr lang="en-US"/>
          </a:p>
        </p:txBody>
      </p:sp>
      <p:pic>
        <p:nvPicPr>
          <p:cNvPr id="6" name="Picture 5" descr="A group of people in a room&#10;&#10;Description automatically generated">
            <a:extLst>
              <a:ext uri="{FF2B5EF4-FFF2-40B4-BE49-F238E27FC236}">
                <a16:creationId xmlns:a16="http://schemas.microsoft.com/office/drawing/2014/main" id="{CB438202-3DF9-4B5A-9293-9C8A766D7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69096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006ED7-5003-4F1A-8A76-0D21160AE820}"/>
              </a:ext>
            </a:extLst>
          </p:cNvPr>
          <p:cNvSpPr>
            <a:spLocks noGrp="1"/>
          </p:cNvSpPr>
          <p:nvPr>
            <p:ph type="title"/>
          </p:nvPr>
        </p:nvSpPr>
        <p:spPr>
          <a:xfrm>
            <a:off x="457200" y="0"/>
            <a:ext cx="7924800" cy="990600"/>
          </a:xfrm>
        </p:spPr>
        <p:txBody>
          <a:bodyPr/>
          <a:lstStyle/>
          <a:p>
            <a:pPr algn="ctr"/>
            <a:r>
              <a:rPr lang="en-US" sz="4400" dirty="0" err="1">
                <a:solidFill>
                  <a:srgbClr val="00B0F0"/>
                </a:solidFill>
              </a:rPr>
              <a:t>BIrthdays</a:t>
            </a:r>
            <a:r>
              <a:rPr lang="en-US" sz="4400" dirty="0">
                <a:solidFill>
                  <a:srgbClr val="00B0F0"/>
                </a:solidFill>
              </a:rPr>
              <a:t> &amp; Anniversaries</a:t>
            </a:r>
          </a:p>
        </p:txBody>
      </p:sp>
      <p:sp>
        <p:nvSpPr>
          <p:cNvPr id="2" name="Date Placeholder 1">
            <a:extLst>
              <a:ext uri="{FF2B5EF4-FFF2-40B4-BE49-F238E27FC236}">
                <a16:creationId xmlns:a16="http://schemas.microsoft.com/office/drawing/2014/main" id="{1E3C29A8-EF2A-4BA0-8849-30558247BCFE}"/>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BCD81011-B056-4315-8ADB-74671738DEF5}"/>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38C1E631-799A-4F51-8F21-99164E2CD7CF}"/>
              </a:ext>
            </a:extLst>
          </p:cNvPr>
          <p:cNvSpPr>
            <a:spLocks noGrp="1"/>
          </p:cNvSpPr>
          <p:nvPr>
            <p:ph type="sldNum" sz="quarter" idx="12"/>
          </p:nvPr>
        </p:nvSpPr>
        <p:spPr/>
        <p:txBody>
          <a:bodyPr/>
          <a:lstStyle/>
          <a:p>
            <a:fld id="{AC4DAC86-D943-45DC-86D6-56CCD16C63DC}" type="slidenum">
              <a:rPr lang="en-US" smtClean="0"/>
              <a:pPr/>
              <a:t>2</a:t>
            </a:fld>
            <a:endParaRPr lang="en-US"/>
          </a:p>
        </p:txBody>
      </p:sp>
      <p:sp>
        <p:nvSpPr>
          <p:cNvPr id="6" name="Content Placeholder 5">
            <a:extLst>
              <a:ext uri="{FF2B5EF4-FFF2-40B4-BE49-F238E27FC236}">
                <a16:creationId xmlns:a16="http://schemas.microsoft.com/office/drawing/2014/main" id="{E70BFB0B-EBFF-4F0B-AB8F-D8717995F542}"/>
              </a:ext>
            </a:extLst>
          </p:cNvPr>
          <p:cNvSpPr>
            <a:spLocks noGrp="1"/>
          </p:cNvSpPr>
          <p:nvPr>
            <p:ph sz="quarter" idx="13"/>
          </p:nvPr>
        </p:nvSpPr>
        <p:spPr>
          <a:xfrm>
            <a:off x="0" y="1066800"/>
            <a:ext cx="9067800" cy="5289550"/>
          </a:xfrm>
          <a:solidFill>
            <a:schemeClr val="bg1"/>
          </a:solidFill>
        </p:spPr>
        <p:txBody>
          <a:bodyPr>
            <a:normAutofit/>
          </a:bodyPr>
          <a:lstStyle/>
          <a:p>
            <a:pPr algn="ctr"/>
            <a:r>
              <a:rPr lang="en-US" sz="4000" dirty="0"/>
              <a:t>Feb. 28</a:t>
            </a:r>
            <a:r>
              <a:rPr lang="en-US" sz="4000" baseline="30000" dirty="0"/>
              <a:t>th</a:t>
            </a:r>
            <a:r>
              <a:rPr lang="en-US" sz="4000" dirty="0"/>
              <a:t> Bill &amp; Cindy Walters</a:t>
            </a:r>
          </a:p>
          <a:p>
            <a:pPr algn="ctr"/>
            <a:r>
              <a:rPr lang="en-US" sz="4000" dirty="0"/>
              <a:t>Mar. 3</a:t>
            </a:r>
            <a:r>
              <a:rPr lang="en-US" sz="4000" baseline="30000" dirty="0"/>
              <a:t>rd</a:t>
            </a:r>
            <a:r>
              <a:rPr lang="en-US" sz="4000" dirty="0"/>
              <a:t> Peter &amp; Rachel Coffey</a:t>
            </a:r>
          </a:p>
          <a:p>
            <a:pPr algn="ctr"/>
            <a:r>
              <a:rPr lang="en-US" sz="4000" dirty="0"/>
              <a:t>Mar. 4</a:t>
            </a:r>
            <a:r>
              <a:rPr lang="en-US" sz="4000" baseline="30000" dirty="0"/>
              <a:t>th</a:t>
            </a:r>
            <a:r>
              <a:rPr lang="en-US" sz="4000" dirty="0"/>
              <a:t> Luther &amp; Mary Ann Roy</a:t>
            </a:r>
          </a:p>
          <a:p>
            <a:pPr algn="ctr"/>
            <a:r>
              <a:rPr lang="en-US" sz="4000" dirty="0"/>
              <a:t>Mar. 8</a:t>
            </a:r>
            <a:r>
              <a:rPr lang="en-US" sz="4000" baseline="30000" dirty="0"/>
              <a:t>th</a:t>
            </a:r>
            <a:r>
              <a:rPr lang="en-US" sz="4000" dirty="0"/>
              <a:t> Sharon McCafferty</a:t>
            </a:r>
          </a:p>
          <a:p>
            <a:pPr algn="ctr"/>
            <a:r>
              <a:rPr lang="en-US" sz="4000" dirty="0"/>
              <a:t>Mar. 9</a:t>
            </a:r>
            <a:r>
              <a:rPr lang="en-US" sz="4000" baseline="30000" dirty="0"/>
              <a:t>th</a:t>
            </a:r>
            <a:r>
              <a:rPr lang="en-US" sz="4000" dirty="0"/>
              <a:t> Matt Cross</a:t>
            </a:r>
          </a:p>
          <a:p>
            <a:pPr algn="ctr"/>
            <a:endParaRPr lang="en-US" sz="3200" dirty="0"/>
          </a:p>
        </p:txBody>
      </p:sp>
    </p:spTree>
    <p:extLst>
      <p:ext uri="{BB962C8B-B14F-4D97-AF65-F5344CB8AC3E}">
        <p14:creationId xmlns:p14="http://schemas.microsoft.com/office/powerpoint/2010/main" val="80618316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ACE11-F7EC-40BB-B128-08CD89AB7372}"/>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402941C8-25D9-4524-ABE4-4CF84FD93C72}"/>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0E7E9A8-869C-4CBA-833A-7B759754551D}"/>
              </a:ext>
            </a:extLst>
          </p:cNvPr>
          <p:cNvSpPr>
            <a:spLocks noGrp="1"/>
          </p:cNvSpPr>
          <p:nvPr>
            <p:ph type="sldNum" sz="quarter" idx="12"/>
          </p:nvPr>
        </p:nvSpPr>
        <p:spPr/>
        <p:txBody>
          <a:bodyPr/>
          <a:lstStyle/>
          <a:p>
            <a:fld id="{AC4DAC86-D943-45DC-86D6-56CCD16C63DC}" type="slidenum">
              <a:rPr lang="en-US" smtClean="0"/>
              <a:pPr/>
              <a:t>20</a:t>
            </a:fld>
            <a:endParaRPr lang="en-US"/>
          </a:p>
        </p:txBody>
      </p:sp>
      <p:pic>
        <p:nvPicPr>
          <p:cNvPr id="6" name="Picture 5" descr="A group of people sitting on a bench&#10;&#10;Description automatically generated">
            <a:extLst>
              <a:ext uri="{FF2B5EF4-FFF2-40B4-BE49-F238E27FC236}">
                <a16:creationId xmlns:a16="http://schemas.microsoft.com/office/drawing/2014/main" id="{D07FCA08-EF77-49AC-B192-7057178E2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679901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73EB0-FBCD-4C8F-B61A-20243E85020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FCD20DD-E708-4FA1-B63B-CD57401DAB17}"/>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038DA45D-B9CD-4B41-9C6A-BF577BEC5CF7}"/>
              </a:ext>
            </a:extLst>
          </p:cNvPr>
          <p:cNvSpPr>
            <a:spLocks noGrp="1"/>
          </p:cNvSpPr>
          <p:nvPr>
            <p:ph type="sldNum" sz="quarter" idx="12"/>
          </p:nvPr>
        </p:nvSpPr>
        <p:spPr/>
        <p:txBody>
          <a:bodyPr/>
          <a:lstStyle/>
          <a:p>
            <a:fld id="{AC4DAC86-D943-45DC-86D6-56CCD16C63DC}" type="slidenum">
              <a:rPr lang="en-US" smtClean="0"/>
              <a:pPr/>
              <a:t>21</a:t>
            </a:fld>
            <a:endParaRPr lang="en-US"/>
          </a:p>
        </p:txBody>
      </p:sp>
      <p:pic>
        <p:nvPicPr>
          <p:cNvPr id="6" name="Picture 5" descr="A group of people standing in a room&#10;&#10;Description automatically generated">
            <a:extLst>
              <a:ext uri="{FF2B5EF4-FFF2-40B4-BE49-F238E27FC236}">
                <a16:creationId xmlns:a16="http://schemas.microsoft.com/office/drawing/2014/main" id="{DD99000F-8983-49B3-8CB0-F7A5F0E45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91083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0FFAD6-2F05-4175-821A-99FE23AA2FE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DF87AE3F-23C1-4938-8DA0-3633BC786101}"/>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5E372BBC-3807-4202-9057-E02BCB0ED3B2}"/>
              </a:ext>
            </a:extLst>
          </p:cNvPr>
          <p:cNvSpPr>
            <a:spLocks noGrp="1"/>
          </p:cNvSpPr>
          <p:nvPr>
            <p:ph type="sldNum" sz="quarter" idx="12"/>
          </p:nvPr>
        </p:nvSpPr>
        <p:spPr/>
        <p:txBody>
          <a:bodyPr/>
          <a:lstStyle/>
          <a:p>
            <a:fld id="{AC4DAC86-D943-45DC-86D6-56CCD16C63DC}" type="slidenum">
              <a:rPr lang="en-US" smtClean="0"/>
              <a:pPr/>
              <a:t>22</a:t>
            </a:fld>
            <a:endParaRPr lang="en-US"/>
          </a:p>
        </p:txBody>
      </p:sp>
      <p:pic>
        <p:nvPicPr>
          <p:cNvPr id="6" name="Picture 5" descr="A group of people in a room&#10;&#10;Description automatically generated">
            <a:extLst>
              <a:ext uri="{FF2B5EF4-FFF2-40B4-BE49-F238E27FC236}">
                <a16:creationId xmlns:a16="http://schemas.microsoft.com/office/drawing/2014/main" id="{F2B2D8E9-3BBC-4D45-946D-4CF5CBA70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76492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BF3FE-894E-40BC-B4E3-24DFD8C6A34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4ED33D8-3514-4CF5-9CDD-253689B1C976}"/>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B0629CEA-282A-45A5-AA73-D76F1A6CE8D9}"/>
              </a:ext>
            </a:extLst>
          </p:cNvPr>
          <p:cNvSpPr>
            <a:spLocks noGrp="1"/>
          </p:cNvSpPr>
          <p:nvPr>
            <p:ph type="sldNum" sz="quarter" idx="12"/>
          </p:nvPr>
        </p:nvSpPr>
        <p:spPr/>
        <p:txBody>
          <a:bodyPr/>
          <a:lstStyle/>
          <a:p>
            <a:fld id="{AC4DAC86-D943-45DC-86D6-56CCD16C63DC}" type="slidenum">
              <a:rPr lang="en-US" smtClean="0"/>
              <a:pPr/>
              <a:t>23</a:t>
            </a:fld>
            <a:endParaRPr lang="en-US"/>
          </a:p>
        </p:txBody>
      </p:sp>
      <p:pic>
        <p:nvPicPr>
          <p:cNvPr id="6" name="Picture 5" descr="A group of people standing next to a river&#10;&#10;Description automatically generated">
            <a:extLst>
              <a:ext uri="{FF2B5EF4-FFF2-40B4-BE49-F238E27FC236}">
                <a16:creationId xmlns:a16="http://schemas.microsoft.com/office/drawing/2014/main" id="{8DB54876-A36F-4788-87E4-5824C0AED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46715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06829-F504-46A4-93F7-3124AD4CB14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3929C29B-C6ED-4C37-BEB2-D574FF9F2DEC}"/>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6E058E6A-E160-4F1A-812B-63DCDD80BC4B}"/>
              </a:ext>
            </a:extLst>
          </p:cNvPr>
          <p:cNvSpPr>
            <a:spLocks noGrp="1"/>
          </p:cNvSpPr>
          <p:nvPr>
            <p:ph type="sldNum" sz="quarter" idx="12"/>
          </p:nvPr>
        </p:nvSpPr>
        <p:spPr/>
        <p:txBody>
          <a:bodyPr/>
          <a:lstStyle/>
          <a:p>
            <a:fld id="{AC4DAC86-D943-45DC-86D6-56CCD16C63DC}" type="slidenum">
              <a:rPr lang="en-US" smtClean="0"/>
              <a:pPr/>
              <a:t>24</a:t>
            </a:fld>
            <a:endParaRPr lang="en-US"/>
          </a:p>
        </p:txBody>
      </p:sp>
      <p:pic>
        <p:nvPicPr>
          <p:cNvPr id="6" name="Picture 5" descr="A person riding on top of a river&#10;&#10;Description automatically generated">
            <a:extLst>
              <a:ext uri="{FF2B5EF4-FFF2-40B4-BE49-F238E27FC236}">
                <a16:creationId xmlns:a16="http://schemas.microsoft.com/office/drawing/2014/main" id="{2D4F67D1-240E-47D4-81C6-4A2926EA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46348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DE769-0607-465D-99A1-74A9C0490EE1}"/>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63E14017-E8A1-465C-8BB0-378CA052C7AF}"/>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15C412E8-9E5D-44F4-AA38-3EAD6CDAD337}"/>
              </a:ext>
            </a:extLst>
          </p:cNvPr>
          <p:cNvSpPr>
            <a:spLocks noGrp="1"/>
          </p:cNvSpPr>
          <p:nvPr>
            <p:ph type="sldNum" sz="quarter" idx="12"/>
          </p:nvPr>
        </p:nvSpPr>
        <p:spPr/>
        <p:txBody>
          <a:bodyPr/>
          <a:lstStyle/>
          <a:p>
            <a:fld id="{AC4DAC86-D943-45DC-86D6-56CCD16C63DC}" type="slidenum">
              <a:rPr lang="en-US" smtClean="0"/>
              <a:pPr/>
              <a:t>25</a:t>
            </a:fld>
            <a:endParaRPr lang="en-US"/>
          </a:p>
        </p:txBody>
      </p:sp>
      <p:pic>
        <p:nvPicPr>
          <p:cNvPr id="6" name="Picture 5" descr="A person riding on top of a body of water&#10;&#10;Description automatically generated">
            <a:extLst>
              <a:ext uri="{FF2B5EF4-FFF2-40B4-BE49-F238E27FC236}">
                <a16:creationId xmlns:a16="http://schemas.microsoft.com/office/drawing/2014/main" id="{277B2AFF-D43D-4E19-A7A3-94A06BFA8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73314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79BB3-5C81-45EA-A48D-1E486B1F8B2D}"/>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678DA3BD-1143-41B3-B388-420E8B3A6CFE}"/>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8983EF8-920A-4C65-9D1B-8E5B5BBC5009}"/>
              </a:ext>
            </a:extLst>
          </p:cNvPr>
          <p:cNvSpPr>
            <a:spLocks noGrp="1"/>
          </p:cNvSpPr>
          <p:nvPr>
            <p:ph type="sldNum" sz="quarter" idx="12"/>
          </p:nvPr>
        </p:nvSpPr>
        <p:spPr/>
        <p:txBody>
          <a:bodyPr/>
          <a:lstStyle/>
          <a:p>
            <a:fld id="{AC4DAC86-D943-45DC-86D6-56CCD16C63DC}" type="slidenum">
              <a:rPr lang="en-US" smtClean="0"/>
              <a:pPr/>
              <a:t>26</a:t>
            </a:fld>
            <a:endParaRPr lang="en-US"/>
          </a:p>
        </p:txBody>
      </p:sp>
      <p:pic>
        <p:nvPicPr>
          <p:cNvPr id="6" name="Picture 5" descr="A group of people standing in the snow&#10;&#10;Description automatically generated">
            <a:extLst>
              <a:ext uri="{FF2B5EF4-FFF2-40B4-BE49-F238E27FC236}">
                <a16:creationId xmlns:a16="http://schemas.microsoft.com/office/drawing/2014/main" id="{B16029FE-DB21-4915-8243-5BC6A14BB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49769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714871-0837-4C80-9A1E-3F56796C1A98}"/>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ABBB7B22-9613-4092-95A2-78644139D21B}"/>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8BD7ED13-9CA4-4FC4-8159-7A834E8A19A2}"/>
              </a:ext>
            </a:extLst>
          </p:cNvPr>
          <p:cNvSpPr>
            <a:spLocks noGrp="1"/>
          </p:cNvSpPr>
          <p:nvPr>
            <p:ph type="sldNum" sz="quarter" idx="12"/>
          </p:nvPr>
        </p:nvSpPr>
        <p:spPr/>
        <p:txBody>
          <a:bodyPr/>
          <a:lstStyle/>
          <a:p>
            <a:fld id="{AC4DAC86-D943-45DC-86D6-56CCD16C63DC}" type="slidenum">
              <a:rPr lang="en-US" smtClean="0"/>
              <a:pPr/>
              <a:t>27</a:t>
            </a:fld>
            <a:endParaRPr lang="en-US"/>
          </a:p>
        </p:txBody>
      </p:sp>
      <p:pic>
        <p:nvPicPr>
          <p:cNvPr id="6" name="Picture 5" descr="A group of people standing next to a person&#10;&#10;Description automatically generated">
            <a:extLst>
              <a:ext uri="{FF2B5EF4-FFF2-40B4-BE49-F238E27FC236}">
                <a16:creationId xmlns:a16="http://schemas.microsoft.com/office/drawing/2014/main" id="{891CCE50-5E1B-4493-AE1D-B456F098A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09231834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8088D-D94F-487A-9747-CDD056793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1600"/>
            <a:ext cx="8618220" cy="4823110"/>
          </a:xfrm>
          <a:prstGeom prst="rect">
            <a:avLst/>
          </a:prstGeom>
        </p:spPr>
      </p:pic>
      <p:sp>
        <p:nvSpPr>
          <p:cNvPr id="2" name="Title 1"/>
          <p:cNvSpPr>
            <a:spLocks noGrp="1"/>
          </p:cNvSpPr>
          <p:nvPr>
            <p:ph type="ctrTitle"/>
          </p:nvPr>
        </p:nvSpPr>
        <p:spPr>
          <a:xfrm>
            <a:off x="617220" y="1694094"/>
            <a:ext cx="8305800" cy="1600200"/>
          </a:xfrm>
        </p:spPr>
        <p:txBody>
          <a:bodyPr>
            <a:noAutofit/>
          </a:bodyPr>
          <a:lstStyle/>
          <a:p>
            <a:r>
              <a:rPr lang="en-US" sz="8000" cap="none" spc="-150" dirty="0">
                <a:solidFill>
                  <a:schemeClr val="bg1"/>
                </a:solidFill>
                <a:latin typeface="Blackadder ITC" panose="04020505051007020D02" pitchFamily="82" charset="0"/>
                <a:cs typeface="American Typewriter"/>
              </a:rPr>
              <a:t>The Ministry of the </a:t>
            </a:r>
            <a:br>
              <a:rPr lang="en-US" sz="8000" cap="none" spc="-150" dirty="0">
                <a:solidFill>
                  <a:schemeClr val="bg1"/>
                </a:solidFill>
                <a:latin typeface="Blackadder ITC" panose="04020505051007020D02" pitchFamily="82" charset="0"/>
                <a:cs typeface="American Typewriter"/>
              </a:rPr>
            </a:br>
            <a:r>
              <a:rPr lang="en-US" sz="8000" cap="none" spc="-150" dirty="0">
                <a:solidFill>
                  <a:schemeClr val="bg1"/>
                </a:solidFill>
                <a:latin typeface="Blackadder ITC" panose="04020505051007020D02" pitchFamily="82" charset="0"/>
                <a:cs typeface="American Typewriter"/>
              </a:rPr>
              <a:t>Mystery of God</a:t>
            </a:r>
            <a:endParaRPr lang="en-US" sz="23900" cap="none" spc="-150" dirty="0">
              <a:solidFill>
                <a:schemeClr val="bg1"/>
              </a:solidFill>
              <a:latin typeface="Blackadder ITC" panose="04020505051007020D02" pitchFamily="82" charset="0"/>
              <a:cs typeface="American Typewriter"/>
            </a:endParaRPr>
          </a:p>
        </p:txBody>
      </p:sp>
      <p:sp>
        <p:nvSpPr>
          <p:cNvPr id="5" name="Rectangle 4"/>
          <p:cNvSpPr/>
          <p:nvPr/>
        </p:nvSpPr>
        <p:spPr>
          <a:xfrm>
            <a:off x="299720" y="4770422"/>
            <a:ext cx="8503920" cy="1938992"/>
          </a:xfrm>
          <a:prstGeom prst="rect">
            <a:avLst/>
          </a:prstGeom>
        </p:spPr>
        <p:txBody>
          <a:bodyPr wrap="square">
            <a:spAutoFit/>
          </a:bodyPr>
          <a:lstStyle/>
          <a:p>
            <a:pPr algn="ctr"/>
            <a:r>
              <a:rPr lang="en-US" sz="2400" b="1" dirty="0"/>
              <a:t>REVELATION 4:1</a:t>
            </a:r>
          </a:p>
          <a:p>
            <a:pPr algn="ctr"/>
            <a:r>
              <a:rPr lang="en-US" sz="2400" i="1" dirty="0"/>
              <a:t> After this I looked, and, behold, a door was opened in heaven: and the first voice which I heard was as it were of a trumpet talking with me; which said, Come up hither, and I will shew thee things which must be hereafter. </a:t>
            </a:r>
            <a:endParaRPr lang="en-US" sz="2000" i="1" dirty="0"/>
          </a:p>
        </p:txBody>
      </p:sp>
      <p:sp>
        <p:nvSpPr>
          <p:cNvPr id="4" name="TextBox 3">
            <a:extLst>
              <a:ext uri="{FF2B5EF4-FFF2-40B4-BE49-F238E27FC236}">
                <a16:creationId xmlns:a16="http://schemas.microsoft.com/office/drawing/2014/main" id="{40623450-0D5B-4C9C-AC9C-B3F87B68EFD0}"/>
              </a:ext>
            </a:extLst>
          </p:cNvPr>
          <p:cNvSpPr txBox="1"/>
          <p:nvPr/>
        </p:nvSpPr>
        <p:spPr>
          <a:xfrm>
            <a:off x="922020" y="3401616"/>
            <a:ext cx="7696200" cy="707886"/>
          </a:xfrm>
          <a:prstGeom prst="rect">
            <a:avLst/>
          </a:prstGeom>
          <a:noFill/>
        </p:spPr>
        <p:txBody>
          <a:bodyPr wrap="square" rtlCol="0">
            <a:spAutoFit/>
          </a:bodyPr>
          <a:lstStyle/>
          <a:p>
            <a:pPr algn="ctr"/>
            <a:r>
              <a:rPr lang="en-US" sz="4000" dirty="0">
                <a:solidFill>
                  <a:schemeClr val="accent3">
                    <a:lumMod val="75000"/>
                  </a:schemeClr>
                </a:solidFill>
              </a:rPr>
              <a:t>Part 4 The Breach</a:t>
            </a:r>
          </a:p>
        </p:txBody>
      </p:sp>
    </p:spTree>
    <p:extLst>
      <p:ext uri="{BB962C8B-B14F-4D97-AF65-F5344CB8AC3E}">
        <p14:creationId xmlns:p14="http://schemas.microsoft.com/office/powerpoint/2010/main" val="427867713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3"/>
          <p:cNvSpPr>
            <a:spLocks noChangeShapeType="1"/>
          </p:cNvSpPr>
          <p:nvPr/>
        </p:nvSpPr>
        <p:spPr bwMode="auto">
          <a:xfrm>
            <a:off x="0" y="3505200"/>
            <a:ext cx="9194800" cy="0"/>
          </a:xfrm>
          <a:prstGeom prst="line">
            <a:avLst/>
          </a:prstGeom>
          <a:noFill/>
          <a:ln w="76200">
            <a:solidFill>
              <a:schemeClr val="tx1"/>
            </a:solidFill>
            <a:round/>
            <a:headEnd/>
            <a:tailEnd/>
          </a:ln>
        </p:spPr>
        <p:txBody>
          <a:bodyPr/>
          <a:lstStyle/>
          <a:p>
            <a:endParaRPr lang="en-US"/>
          </a:p>
        </p:txBody>
      </p:sp>
      <p:sp>
        <p:nvSpPr>
          <p:cNvPr id="28675" name="AutoShape 4"/>
          <p:cNvSpPr>
            <a:spLocks noChangeArrowheads="1"/>
          </p:cNvSpPr>
          <p:nvPr/>
        </p:nvSpPr>
        <p:spPr bwMode="auto">
          <a:xfrm>
            <a:off x="533400" y="3733800"/>
            <a:ext cx="152400" cy="533400"/>
          </a:xfrm>
          <a:prstGeom prst="up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8676" name="AutoShape 12"/>
          <p:cNvSpPr>
            <a:spLocks noChangeArrowheads="1"/>
          </p:cNvSpPr>
          <p:nvPr/>
        </p:nvSpPr>
        <p:spPr bwMode="auto">
          <a:xfrm>
            <a:off x="457200" y="3276600"/>
            <a:ext cx="304800" cy="457200"/>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8677" name="Text Box 15"/>
          <p:cNvSpPr txBox="1">
            <a:spLocks noChangeArrowheads="1"/>
          </p:cNvSpPr>
          <p:nvPr/>
        </p:nvSpPr>
        <p:spPr bwMode="auto">
          <a:xfrm>
            <a:off x="152400" y="4419600"/>
            <a:ext cx="2228850" cy="1570038"/>
          </a:xfrm>
          <a:prstGeom prst="rect">
            <a:avLst/>
          </a:prstGeom>
          <a:noFill/>
          <a:ln w="9525">
            <a:noFill/>
            <a:miter lim="800000"/>
            <a:headEnd/>
            <a:tailEnd/>
          </a:ln>
        </p:spPr>
        <p:txBody>
          <a:bodyPr wrap="none">
            <a:spAutoFit/>
          </a:bodyPr>
          <a:lstStyle/>
          <a:p>
            <a:r>
              <a:rPr lang="en-US" sz="2400">
                <a:solidFill>
                  <a:schemeClr val="tx2"/>
                </a:solidFill>
              </a:rPr>
              <a:t>Gen 2:7</a:t>
            </a:r>
          </a:p>
          <a:p>
            <a:r>
              <a:rPr lang="en-US" sz="2400"/>
              <a:t>Adam &amp; Eve</a:t>
            </a:r>
          </a:p>
          <a:p>
            <a:r>
              <a:rPr lang="en-US" sz="2400">
                <a:solidFill>
                  <a:srgbClr val="FF0000"/>
                </a:solidFill>
              </a:rPr>
              <a:t>6000 </a:t>
            </a:r>
          </a:p>
          <a:p>
            <a:r>
              <a:rPr lang="en-US" sz="2400">
                <a:solidFill>
                  <a:srgbClr val="FF0000"/>
                </a:solidFill>
              </a:rPr>
              <a:t>years ago</a:t>
            </a:r>
            <a:endParaRPr lang="en-AU" sz="2400">
              <a:solidFill>
                <a:srgbClr val="FF0000"/>
              </a:solidFill>
            </a:endParaRPr>
          </a:p>
        </p:txBody>
      </p:sp>
      <p:grpSp>
        <p:nvGrpSpPr>
          <p:cNvPr id="2" name="Group 34"/>
          <p:cNvGrpSpPr>
            <a:grpSpLocks/>
          </p:cNvGrpSpPr>
          <p:nvPr/>
        </p:nvGrpSpPr>
        <p:grpSpPr bwMode="auto">
          <a:xfrm>
            <a:off x="762000" y="1143000"/>
            <a:ext cx="2832100" cy="2590800"/>
            <a:chOff x="480" y="720"/>
            <a:chExt cx="1784" cy="1632"/>
          </a:xfrm>
        </p:grpSpPr>
        <p:sp>
          <p:nvSpPr>
            <p:cNvPr id="28704" name="AutoShape 6"/>
            <p:cNvSpPr>
              <a:spLocks noChangeArrowheads="1"/>
            </p:cNvSpPr>
            <p:nvPr/>
          </p:nvSpPr>
          <p:spPr bwMode="auto">
            <a:xfrm>
              <a:off x="1728" y="1728"/>
              <a:ext cx="96" cy="336"/>
            </a:xfrm>
            <a:prstGeom prst="down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8705" name="Text Box 8"/>
            <p:cNvSpPr txBox="1">
              <a:spLocks noChangeArrowheads="1"/>
            </p:cNvSpPr>
            <p:nvPr/>
          </p:nvSpPr>
          <p:spPr bwMode="auto">
            <a:xfrm>
              <a:off x="1008" y="720"/>
              <a:ext cx="1256" cy="978"/>
            </a:xfrm>
            <a:prstGeom prst="rect">
              <a:avLst/>
            </a:prstGeom>
            <a:noFill/>
            <a:ln w="9525">
              <a:noFill/>
              <a:miter lim="800000"/>
              <a:headEnd/>
              <a:tailEnd/>
            </a:ln>
          </p:spPr>
          <p:txBody>
            <a:bodyPr>
              <a:spAutoFit/>
            </a:bodyPr>
            <a:lstStyle/>
            <a:p>
              <a:r>
                <a:rPr lang="en-US" sz="2400">
                  <a:solidFill>
                    <a:schemeClr val="tx2"/>
                  </a:solidFill>
                </a:rPr>
                <a:t>Gen 6:8</a:t>
              </a:r>
            </a:p>
            <a:p>
              <a:r>
                <a:rPr lang="en-US" sz="2400"/>
                <a:t>Noah’s Ark</a:t>
              </a:r>
            </a:p>
            <a:p>
              <a:r>
                <a:rPr lang="en-US" sz="2400">
                  <a:solidFill>
                    <a:srgbClr val="FF0000"/>
                  </a:solidFill>
                </a:rPr>
                <a:t>4000 years ago</a:t>
              </a:r>
              <a:endParaRPr lang="en-AU" sz="2400">
                <a:solidFill>
                  <a:srgbClr val="FF0000"/>
                </a:solidFill>
              </a:endParaRPr>
            </a:p>
          </p:txBody>
        </p:sp>
        <p:sp>
          <p:nvSpPr>
            <p:cNvPr id="28706" name="AutoShape 11"/>
            <p:cNvSpPr>
              <a:spLocks noChangeArrowheads="1"/>
            </p:cNvSpPr>
            <p:nvPr/>
          </p:nvSpPr>
          <p:spPr bwMode="auto">
            <a:xfrm>
              <a:off x="1680" y="2064"/>
              <a:ext cx="192" cy="288"/>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8707" name="Line 16"/>
            <p:cNvSpPr>
              <a:spLocks noChangeShapeType="1"/>
            </p:cNvSpPr>
            <p:nvPr/>
          </p:nvSpPr>
          <p:spPr bwMode="auto">
            <a:xfrm>
              <a:off x="480" y="2112"/>
              <a:ext cx="1248" cy="0"/>
            </a:xfrm>
            <a:prstGeom prst="line">
              <a:avLst/>
            </a:prstGeom>
            <a:noFill/>
            <a:ln w="57150">
              <a:solidFill>
                <a:schemeClr val="tx2"/>
              </a:solidFill>
              <a:round/>
              <a:headEnd/>
              <a:tailEnd/>
            </a:ln>
          </p:spPr>
          <p:txBody>
            <a:bodyPr/>
            <a:lstStyle/>
            <a:p>
              <a:endParaRPr lang="en-US"/>
            </a:p>
          </p:txBody>
        </p:sp>
        <p:sp>
          <p:nvSpPr>
            <p:cNvPr id="28708" name="Text Box 19"/>
            <p:cNvSpPr txBox="1">
              <a:spLocks noChangeArrowheads="1"/>
            </p:cNvSpPr>
            <p:nvPr/>
          </p:nvSpPr>
          <p:spPr bwMode="auto">
            <a:xfrm>
              <a:off x="672" y="1872"/>
              <a:ext cx="788" cy="231"/>
            </a:xfrm>
            <a:prstGeom prst="rect">
              <a:avLst/>
            </a:prstGeom>
            <a:noFill/>
            <a:ln w="9525">
              <a:noFill/>
              <a:miter lim="800000"/>
              <a:headEnd/>
              <a:tailEnd/>
            </a:ln>
          </p:spPr>
          <p:txBody>
            <a:bodyPr wrap="none">
              <a:spAutoFit/>
            </a:bodyPr>
            <a:lstStyle/>
            <a:p>
              <a:r>
                <a:rPr lang="en-US">
                  <a:solidFill>
                    <a:schemeClr val="tx2"/>
                  </a:solidFill>
                </a:rPr>
                <a:t>2000 yrs</a:t>
              </a:r>
              <a:endParaRPr lang="en-AU">
                <a:solidFill>
                  <a:schemeClr val="tx2"/>
                </a:solidFill>
              </a:endParaRPr>
            </a:p>
          </p:txBody>
        </p:sp>
      </p:grpSp>
      <p:grpSp>
        <p:nvGrpSpPr>
          <p:cNvPr id="3" name="Group 35"/>
          <p:cNvGrpSpPr>
            <a:grpSpLocks/>
          </p:cNvGrpSpPr>
          <p:nvPr/>
        </p:nvGrpSpPr>
        <p:grpSpPr bwMode="auto">
          <a:xfrm>
            <a:off x="2895600" y="3276600"/>
            <a:ext cx="3246438" cy="3349625"/>
            <a:chOff x="1824" y="2064"/>
            <a:chExt cx="2045" cy="2110"/>
          </a:xfrm>
        </p:grpSpPr>
        <p:sp>
          <p:nvSpPr>
            <p:cNvPr id="28699" name="AutoShape 14"/>
            <p:cNvSpPr>
              <a:spLocks noChangeArrowheads="1"/>
            </p:cNvSpPr>
            <p:nvPr/>
          </p:nvSpPr>
          <p:spPr bwMode="auto">
            <a:xfrm>
              <a:off x="3024" y="2064"/>
              <a:ext cx="192" cy="288"/>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8700" name="Line 18"/>
            <p:cNvSpPr>
              <a:spLocks noChangeShapeType="1"/>
            </p:cNvSpPr>
            <p:nvPr/>
          </p:nvSpPr>
          <p:spPr bwMode="auto">
            <a:xfrm>
              <a:off x="1824" y="2304"/>
              <a:ext cx="1248" cy="0"/>
            </a:xfrm>
            <a:prstGeom prst="line">
              <a:avLst/>
            </a:prstGeom>
            <a:noFill/>
            <a:ln w="57150">
              <a:solidFill>
                <a:schemeClr val="tx2"/>
              </a:solidFill>
              <a:round/>
              <a:headEnd/>
              <a:tailEnd/>
            </a:ln>
          </p:spPr>
          <p:txBody>
            <a:bodyPr/>
            <a:lstStyle/>
            <a:p>
              <a:endParaRPr lang="en-US"/>
            </a:p>
          </p:txBody>
        </p:sp>
        <p:sp>
          <p:nvSpPr>
            <p:cNvPr id="28701" name="Text Box 21"/>
            <p:cNvSpPr txBox="1">
              <a:spLocks noChangeArrowheads="1"/>
            </p:cNvSpPr>
            <p:nvPr/>
          </p:nvSpPr>
          <p:spPr bwMode="auto">
            <a:xfrm>
              <a:off x="2112" y="2352"/>
              <a:ext cx="788" cy="231"/>
            </a:xfrm>
            <a:prstGeom prst="rect">
              <a:avLst/>
            </a:prstGeom>
            <a:noFill/>
            <a:ln w="9525">
              <a:noFill/>
              <a:miter lim="800000"/>
              <a:headEnd/>
              <a:tailEnd/>
            </a:ln>
          </p:spPr>
          <p:txBody>
            <a:bodyPr wrap="none">
              <a:spAutoFit/>
            </a:bodyPr>
            <a:lstStyle/>
            <a:p>
              <a:r>
                <a:rPr lang="en-US">
                  <a:solidFill>
                    <a:schemeClr val="tx2"/>
                  </a:solidFill>
                </a:rPr>
                <a:t>2000 yrs</a:t>
              </a:r>
              <a:endParaRPr lang="en-AU">
                <a:solidFill>
                  <a:schemeClr val="tx2"/>
                </a:solidFill>
              </a:endParaRPr>
            </a:p>
          </p:txBody>
        </p:sp>
        <p:sp>
          <p:nvSpPr>
            <p:cNvPr id="28702" name="AutoShape 24"/>
            <p:cNvSpPr>
              <a:spLocks noChangeArrowheads="1"/>
            </p:cNvSpPr>
            <p:nvPr/>
          </p:nvSpPr>
          <p:spPr bwMode="auto">
            <a:xfrm>
              <a:off x="3072" y="2352"/>
              <a:ext cx="96" cy="336"/>
            </a:xfrm>
            <a:prstGeom prst="up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8703" name="Text Box 25"/>
            <p:cNvSpPr txBox="1">
              <a:spLocks noChangeArrowheads="1"/>
            </p:cNvSpPr>
            <p:nvPr/>
          </p:nvSpPr>
          <p:spPr bwMode="auto">
            <a:xfrm>
              <a:off x="2400" y="2736"/>
              <a:ext cx="1469" cy="1438"/>
            </a:xfrm>
            <a:prstGeom prst="rect">
              <a:avLst/>
            </a:prstGeom>
            <a:noFill/>
            <a:ln w="9525">
              <a:noFill/>
              <a:miter lim="800000"/>
              <a:headEnd/>
              <a:tailEnd/>
            </a:ln>
          </p:spPr>
          <p:txBody>
            <a:bodyPr wrap="none">
              <a:spAutoFit/>
            </a:bodyPr>
            <a:lstStyle/>
            <a:p>
              <a:r>
                <a:rPr lang="en-US" sz="2400">
                  <a:solidFill>
                    <a:schemeClr val="tx2"/>
                  </a:solidFill>
                </a:rPr>
                <a:t>Matt 1:1</a:t>
              </a:r>
            </a:p>
            <a:p>
              <a:r>
                <a:rPr lang="en-US" sz="2400"/>
                <a:t>Jesus Christ</a:t>
              </a:r>
            </a:p>
            <a:p>
              <a:r>
                <a:rPr lang="en-US" sz="2400"/>
                <a:t>Life/death &amp; </a:t>
              </a:r>
            </a:p>
            <a:p>
              <a:r>
                <a:rPr lang="en-US" sz="2400"/>
                <a:t>Resurrection</a:t>
              </a:r>
            </a:p>
            <a:p>
              <a:r>
                <a:rPr lang="en-US" sz="2400">
                  <a:solidFill>
                    <a:srgbClr val="FF0000"/>
                  </a:solidFill>
                </a:rPr>
                <a:t>2000 </a:t>
              </a:r>
            </a:p>
            <a:p>
              <a:r>
                <a:rPr lang="en-US" sz="2400">
                  <a:solidFill>
                    <a:srgbClr val="FF0000"/>
                  </a:solidFill>
                </a:rPr>
                <a:t>years ago</a:t>
              </a:r>
              <a:endParaRPr lang="en-AU" sz="2400">
                <a:solidFill>
                  <a:srgbClr val="FF0000"/>
                </a:solidFill>
              </a:endParaRPr>
            </a:p>
          </p:txBody>
        </p:sp>
      </p:grpSp>
      <p:grpSp>
        <p:nvGrpSpPr>
          <p:cNvPr id="4" name="Group 38"/>
          <p:cNvGrpSpPr>
            <a:grpSpLocks/>
          </p:cNvGrpSpPr>
          <p:nvPr/>
        </p:nvGrpSpPr>
        <p:grpSpPr bwMode="auto">
          <a:xfrm>
            <a:off x="7031038" y="3238500"/>
            <a:ext cx="1995487" cy="3594100"/>
            <a:chOff x="4429" y="2064"/>
            <a:chExt cx="1257" cy="2264"/>
          </a:xfrm>
        </p:grpSpPr>
        <p:sp>
          <p:nvSpPr>
            <p:cNvPr id="28694" name="AutoShape 5"/>
            <p:cNvSpPr>
              <a:spLocks noChangeArrowheads="1"/>
            </p:cNvSpPr>
            <p:nvPr/>
          </p:nvSpPr>
          <p:spPr bwMode="auto">
            <a:xfrm>
              <a:off x="4800" y="2784"/>
              <a:ext cx="96" cy="336"/>
            </a:xfrm>
            <a:prstGeom prst="up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8695" name="Line 9"/>
            <p:cNvSpPr>
              <a:spLocks noChangeShapeType="1"/>
            </p:cNvSpPr>
            <p:nvPr/>
          </p:nvSpPr>
          <p:spPr bwMode="auto">
            <a:xfrm>
              <a:off x="4512" y="2304"/>
              <a:ext cx="576" cy="0"/>
            </a:xfrm>
            <a:prstGeom prst="line">
              <a:avLst/>
            </a:prstGeom>
            <a:noFill/>
            <a:ln w="57150">
              <a:solidFill>
                <a:srgbClr val="0099FF"/>
              </a:solidFill>
              <a:round/>
              <a:headEnd/>
              <a:tailEnd/>
            </a:ln>
          </p:spPr>
          <p:txBody>
            <a:bodyPr/>
            <a:lstStyle/>
            <a:p>
              <a:endParaRPr lang="en-US"/>
            </a:p>
          </p:txBody>
        </p:sp>
        <p:sp>
          <p:nvSpPr>
            <p:cNvPr id="28696" name="Text Box 22"/>
            <p:cNvSpPr txBox="1">
              <a:spLocks noChangeArrowheads="1"/>
            </p:cNvSpPr>
            <p:nvPr/>
          </p:nvSpPr>
          <p:spPr bwMode="auto">
            <a:xfrm>
              <a:off x="4560" y="2352"/>
              <a:ext cx="548" cy="404"/>
            </a:xfrm>
            <a:prstGeom prst="rect">
              <a:avLst/>
            </a:prstGeom>
            <a:noFill/>
            <a:ln w="9525">
              <a:noFill/>
              <a:miter lim="800000"/>
              <a:headEnd/>
              <a:tailEnd/>
            </a:ln>
          </p:spPr>
          <p:txBody>
            <a:bodyPr wrap="none">
              <a:spAutoFit/>
            </a:bodyPr>
            <a:lstStyle/>
            <a:p>
              <a:r>
                <a:rPr lang="en-US">
                  <a:solidFill>
                    <a:srgbClr val="0099FF"/>
                  </a:solidFill>
                </a:rPr>
                <a:t>1000 </a:t>
              </a:r>
            </a:p>
            <a:p>
              <a:r>
                <a:rPr lang="en-US">
                  <a:solidFill>
                    <a:srgbClr val="0099FF"/>
                  </a:solidFill>
                </a:rPr>
                <a:t>  yrs</a:t>
              </a:r>
              <a:endParaRPr lang="en-AU">
                <a:solidFill>
                  <a:srgbClr val="0099FF"/>
                </a:solidFill>
              </a:endParaRPr>
            </a:p>
          </p:txBody>
        </p:sp>
        <p:sp>
          <p:nvSpPr>
            <p:cNvPr id="28697" name="AutoShape 23"/>
            <p:cNvSpPr>
              <a:spLocks noChangeArrowheads="1"/>
            </p:cNvSpPr>
            <p:nvPr/>
          </p:nvSpPr>
          <p:spPr bwMode="auto">
            <a:xfrm>
              <a:off x="5040" y="2064"/>
              <a:ext cx="192" cy="288"/>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8698" name="Text Box 26"/>
            <p:cNvSpPr txBox="1">
              <a:spLocks noChangeArrowheads="1"/>
            </p:cNvSpPr>
            <p:nvPr/>
          </p:nvSpPr>
          <p:spPr bwMode="auto">
            <a:xfrm>
              <a:off x="4429" y="3120"/>
              <a:ext cx="1257" cy="1208"/>
            </a:xfrm>
            <a:prstGeom prst="rect">
              <a:avLst/>
            </a:prstGeom>
            <a:noFill/>
            <a:ln w="9525">
              <a:noFill/>
              <a:miter lim="800000"/>
              <a:headEnd/>
              <a:tailEnd/>
            </a:ln>
          </p:spPr>
          <p:txBody>
            <a:bodyPr wrap="none">
              <a:spAutoFit/>
            </a:bodyPr>
            <a:lstStyle/>
            <a:p>
              <a:r>
                <a:rPr lang="en-US" sz="2400">
                  <a:solidFill>
                    <a:schemeClr val="tx2"/>
                  </a:solidFill>
                </a:rPr>
                <a:t>Rev 20:4</a:t>
              </a:r>
            </a:p>
            <a:p>
              <a:r>
                <a:rPr lang="en-US" sz="2400"/>
                <a:t>Millennium</a:t>
              </a:r>
            </a:p>
            <a:p>
              <a:r>
                <a:rPr lang="en-US" sz="2400">
                  <a:solidFill>
                    <a:srgbClr val="FF0000"/>
                  </a:solidFill>
                </a:rPr>
                <a:t>Next 1000 </a:t>
              </a:r>
            </a:p>
            <a:p>
              <a:r>
                <a:rPr lang="en-US" sz="2400">
                  <a:solidFill>
                    <a:srgbClr val="FF0000"/>
                  </a:solidFill>
                </a:rPr>
                <a:t>years </a:t>
              </a:r>
            </a:p>
            <a:p>
              <a:r>
                <a:rPr lang="en-US" sz="2400">
                  <a:solidFill>
                    <a:srgbClr val="FF0000"/>
                  </a:solidFill>
                </a:rPr>
                <a:t>to come</a:t>
              </a:r>
              <a:endParaRPr lang="en-AU" sz="2400">
                <a:solidFill>
                  <a:srgbClr val="FF0000"/>
                </a:solidFill>
              </a:endParaRPr>
            </a:p>
          </p:txBody>
        </p:sp>
      </p:grpSp>
      <p:grpSp>
        <p:nvGrpSpPr>
          <p:cNvPr id="5" name="Group 37"/>
          <p:cNvGrpSpPr>
            <a:grpSpLocks/>
          </p:cNvGrpSpPr>
          <p:nvPr/>
        </p:nvGrpSpPr>
        <p:grpSpPr bwMode="auto">
          <a:xfrm>
            <a:off x="5029200" y="1524000"/>
            <a:ext cx="2401888" cy="2209800"/>
            <a:chOff x="3168" y="960"/>
            <a:chExt cx="1513" cy="1392"/>
          </a:xfrm>
        </p:grpSpPr>
        <p:sp>
          <p:nvSpPr>
            <p:cNvPr id="28689" name="AutoShape 7"/>
            <p:cNvSpPr>
              <a:spLocks noChangeArrowheads="1"/>
            </p:cNvSpPr>
            <p:nvPr/>
          </p:nvSpPr>
          <p:spPr bwMode="auto">
            <a:xfrm>
              <a:off x="4416" y="1728"/>
              <a:ext cx="96" cy="336"/>
            </a:xfrm>
            <a:prstGeom prst="down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8690" name="Text Box 10"/>
            <p:cNvSpPr txBox="1">
              <a:spLocks noChangeArrowheads="1"/>
            </p:cNvSpPr>
            <p:nvPr/>
          </p:nvSpPr>
          <p:spPr bwMode="auto">
            <a:xfrm>
              <a:off x="3168" y="960"/>
              <a:ext cx="1513" cy="748"/>
            </a:xfrm>
            <a:prstGeom prst="rect">
              <a:avLst/>
            </a:prstGeom>
            <a:noFill/>
            <a:ln w="9525">
              <a:noFill/>
              <a:miter lim="800000"/>
              <a:headEnd/>
              <a:tailEnd/>
            </a:ln>
          </p:spPr>
          <p:txBody>
            <a:bodyPr wrap="none">
              <a:spAutoFit/>
            </a:bodyPr>
            <a:lstStyle/>
            <a:p>
              <a:r>
                <a:rPr lang="en-US" sz="2400">
                  <a:solidFill>
                    <a:schemeClr val="tx2"/>
                  </a:solidFill>
                </a:rPr>
                <a:t>1 Thes 4:16</a:t>
              </a:r>
            </a:p>
            <a:p>
              <a:r>
                <a:rPr lang="en-US" sz="2400"/>
                <a:t>Rapture</a:t>
              </a:r>
            </a:p>
            <a:p>
              <a:r>
                <a:rPr lang="en-US" sz="2400">
                  <a:solidFill>
                    <a:srgbClr val="FF0000"/>
                  </a:solidFill>
                </a:rPr>
                <a:t>This age now</a:t>
              </a:r>
              <a:endParaRPr lang="en-AU" sz="2400">
                <a:solidFill>
                  <a:srgbClr val="FF0000"/>
                </a:solidFill>
              </a:endParaRPr>
            </a:p>
          </p:txBody>
        </p:sp>
        <p:sp>
          <p:nvSpPr>
            <p:cNvPr id="28691" name="AutoShape 13"/>
            <p:cNvSpPr>
              <a:spLocks noChangeArrowheads="1"/>
            </p:cNvSpPr>
            <p:nvPr/>
          </p:nvSpPr>
          <p:spPr bwMode="auto">
            <a:xfrm>
              <a:off x="4368" y="2064"/>
              <a:ext cx="192" cy="288"/>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8692" name="Line 17"/>
            <p:cNvSpPr>
              <a:spLocks noChangeShapeType="1"/>
            </p:cNvSpPr>
            <p:nvPr/>
          </p:nvSpPr>
          <p:spPr bwMode="auto">
            <a:xfrm>
              <a:off x="3168" y="2112"/>
              <a:ext cx="1248" cy="0"/>
            </a:xfrm>
            <a:prstGeom prst="line">
              <a:avLst/>
            </a:prstGeom>
            <a:noFill/>
            <a:ln w="57150">
              <a:solidFill>
                <a:schemeClr val="tx2"/>
              </a:solidFill>
              <a:round/>
              <a:headEnd/>
              <a:tailEnd/>
            </a:ln>
          </p:spPr>
          <p:txBody>
            <a:bodyPr/>
            <a:lstStyle/>
            <a:p>
              <a:endParaRPr lang="en-US"/>
            </a:p>
          </p:txBody>
        </p:sp>
        <p:sp>
          <p:nvSpPr>
            <p:cNvPr id="28693" name="Text Box 20"/>
            <p:cNvSpPr txBox="1">
              <a:spLocks noChangeArrowheads="1"/>
            </p:cNvSpPr>
            <p:nvPr/>
          </p:nvSpPr>
          <p:spPr bwMode="auto">
            <a:xfrm>
              <a:off x="3360" y="1872"/>
              <a:ext cx="788" cy="231"/>
            </a:xfrm>
            <a:prstGeom prst="rect">
              <a:avLst/>
            </a:prstGeom>
            <a:noFill/>
            <a:ln w="9525">
              <a:noFill/>
              <a:miter lim="800000"/>
              <a:headEnd/>
              <a:tailEnd/>
            </a:ln>
          </p:spPr>
          <p:txBody>
            <a:bodyPr wrap="none">
              <a:spAutoFit/>
            </a:bodyPr>
            <a:lstStyle/>
            <a:p>
              <a:r>
                <a:rPr lang="en-US">
                  <a:solidFill>
                    <a:schemeClr val="tx2"/>
                  </a:solidFill>
                </a:rPr>
                <a:t>2000 yrs</a:t>
              </a:r>
              <a:endParaRPr lang="en-AU">
                <a:solidFill>
                  <a:schemeClr val="tx2"/>
                </a:solidFill>
              </a:endParaRPr>
            </a:p>
          </p:txBody>
        </p:sp>
      </p:grpSp>
      <p:grpSp>
        <p:nvGrpSpPr>
          <p:cNvPr id="6" name="Group 27"/>
          <p:cNvGrpSpPr>
            <a:grpSpLocks/>
          </p:cNvGrpSpPr>
          <p:nvPr/>
        </p:nvGrpSpPr>
        <p:grpSpPr bwMode="auto">
          <a:xfrm>
            <a:off x="392113" y="6524625"/>
            <a:ext cx="158750" cy="127000"/>
            <a:chOff x="1424" y="1656"/>
            <a:chExt cx="648" cy="552"/>
          </a:xfrm>
        </p:grpSpPr>
        <p:sp>
          <p:nvSpPr>
            <p:cNvPr id="28687" name="Rectangle 28"/>
            <p:cNvSpPr>
              <a:spLocks noChangeArrowheads="1"/>
            </p:cNvSpPr>
            <p:nvPr/>
          </p:nvSpPr>
          <p:spPr bwMode="auto">
            <a:xfrm>
              <a:off x="1424" y="1656"/>
              <a:ext cx="224" cy="552"/>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8688" name="Rectangle 29"/>
            <p:cNvSpPr>
              <a:spLocks noChangeArrowheads="1"/>
            </p:cNvSpPr>
            <p:nvPr/>
          </p:nvSpPr>
          <p:spPr bwMode="auto">
            <a:xfrm>
              <a:off x="1848" y="1656"/>
              <a:ext cx="224" cy="552"/>
            </a:xfrm>
            <a:prstGeom prst="rect">
              <a:avLst/>
            </a:prstGeom>
            <a:solidFill>
              <a:schemeClr val="bg1"/>
            </a:solidFill>
            <a:ln w="9525">
              <a:solidFill>
                <a:schemeClr val="tx2"/>
              </a:solidFill>
              <a:miter lim="800000"/>
              <a:headEnd/>
              <a:tailEnd/>
            </a:ln>
          </p:spPr>
          <p:txBody>
            <a:bodyPr wrap="none" anchor="ctr"/>
            <a:lstStyle/>
            <a:p>
              <a:endParaRPr lang="en-US"/>
            </a:p>
          </p:txBody>
        </p:sp>
      </p:grpSp>
      <p:grpSp>
        <p:nvGrpSpPr>
          <p:cNvPr id="7" name="Group 30"/>
          <p:cNvGrpSpPr>
            <a:grpSpLocks/>
          </p:cNvGrpSpPr>
          <p:nvPr/>
        </p:nvGrpSpPr>
        <p:grpSpPr bwMode="auto">
          <a:xfrm>
            <a:off x="169863" y="6518275"/>
            <a:ext cx="174625" cy="139700"/>
            <a:chOff x="431" y="3885"/>
            <a:chExt cx="202" cy="179"/>
          </a:xfrm>
        </p:grpSpPr>
        <p:sp>
          <p:nvSpPr>
            <p:cNvPr id="28684" name="Line 31"/>
            <p:cNvSpPr>
              <a:spLocks noChangeShapeType="1"/>
            </p:cNvSpPr>
            <p:nvPr/>
          </p:nvSpPr>
          <p:spPr bwMode="auto">
            <a:xfrm>
              <a:off x="431" y="3885"/>
              <a:ext cx="201" cy="92"/>
            </a:xfrm>
            <a:prstGeom prst="line">
              <a:avLst/>
            </a:prstGeom>
            <a:noFill/>
            <a:ln w="9525">
              <a:solidFill>
                <a:schemeClr val="tx2"/>
              </a:solidFill>
              <a:round/>
              <a:headEnd/>
              <a:tailEnd/>
            </a:ln>
          </p:spPr>
          <p:txBody>
            <a:bodyPr/>
            <a:lstStyle/>
            <a:p>
              <a:endParaRPr lang="en-US"/>
            </a:p>
          </p:txBody>
        </p:sp>
        <p:sp>
          <p:nvSpPr>
            <p:cNvPr id="28685" name="Line 32"/>
            <p:cNvSpPr>
              <a:spLocks noChangeShapeType="1"/>
            </p:cNvSpPr>
            <p:nvPr/>
          </p:nvSpPr>
          <p:spPr bwMode="auto">
            <a:xfrm flipH="1">
              <a:off x="432" y="3978"/>
              <a:ext cx="201" cy="86"/>
            </a:xfrm>
            <a:prstGeom prst="line">
              <a:avLst/>
            </a:prstGeom>
            <a:noFill/>
            <a:ln w="9525">
              <a:solidFill>
                <a:schemeClr val="tx2"/>
              </a:solidFill>
              <a:round/>
              <a:headEnd/>
              <a:tailEnd/>
            </a:ln>
          </p:spPr>
          <p:txBody>
            <a:bodyPr/>
            <a:lstStyle/>
            <a:p>
              <a:endParaRPr lang="en-US"/>
            </a:p>
          </p:txBody>
        </p:sp>
        <p:sp>
          <p:nvSpPr>
            <p:cNvPr id="28686" name="Line 33"/>
            <p:cNvSpPr>
              <a:spLocks noChangeShapeType="1"/>
            </p:cNvSpPr>
            <p:nvPr/>
          </p:nvSpPr>
          <p:spPr bwMode="auto">
            <a:xfrm flipV="1">
              <a:off x="432" y="3890"/>
              <a:ext cx="0" cy="174"/>
            </a:xfrm>
            <a:prstGeom prst="line">
              <a:avLst/>
            </a:prstGeom>
            <a:noFill/>
            <a:ln w="9525">
              <a:solidFill>
                <a:schemeClr val="tx2"/>
              </a:solidFill>
              <a:round/>
              <a:headEnd/>
              <a:tailEnd/>
            </a:ln>
          </p:spPr>
          <p:txBody>
            <a:bodyPr/>
            <a:lstStyle/>
            <a:p>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 presetClass="exit" presetSubtype="0" fill="hold"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1000"/>
                                        <p:tgtEl>
                                          <p:spTgt spid="5"/>
                                        </p:tgtEl>
                                      </p:cBhvr>
                                    </p:animEffec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000"/>
                            </p:stCondLst>
                            <p:childTnLst>
                              <p:par>
                                <p:cTn id="41" presetID="1" presetClass="exit" presetSubtype="0" fill="hold"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1000"/>
                                        <p:tgtEl>
                                          <p:spTgt spid="4"/>
                                        </p:tgtEl>
                                      </p:cBhvr>
                                    </p:animEffect>
                                  </p:childTnLst>
                                </p:cTn>
                              </p:par>
                              <p:par>
                                <p:cTn id="50" presetID="1" presetClass="exit" presetSubtype="0" fill="hold"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par>
                          <p:cTn id="54" fill="hold">
                            <p:stCondLst>
                              <p:cond delay="1000"/>
                            </p:stCondLst>
                            <p:childTnLst>
                              <p:par>
                                <p:cTn id="55" presetID="1" presetClass="exit" presetSubtype="0" fill="hold" nodeType="after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26F3873-D5BC-4DD2-91C6-5FE300663FFB}"/>
              </a:ext>
            </a:extLst>
          </p:cNvPr>
          <p:cNvSpPr>
            <a:spLocks noGrp="1"/>
          </p:cNvSpPr>
          <p:nvPr>
            <p:ph type="dt" sz="half" idx="10"/>
          </p:nvPr>
        </p:nvSpPr>
        <p:spPr/>
        <p:txBody>
          <a:bodyPr/>
          <a:lstStyle/>
          <a:p>
            <a:r>
              <a:rPr lang="en-US"/>
              <a:t>03/03/2019</a:t>
            </a:r>
          </a:p>
        </p:txBody>
      </p:sp>
      <p:sp>
        <p:nvSpPr>
          <p:cNvPr id="5" name="Slide Number Placeholder 4">
            <a:extLst>
              <a:ext uri="{FF2B5EF4-FFF2-40B4-BE49-F238E27FC236}">
                <a16:creationId xmlns:a16="http://schemas.microsoft.com/office/drawing/2014/main" id="{3BC3C8FF-C551-41CE-B5B5-506A212FA437}"/>
              </a:ext>
            </a:extLst>
          </p:cNvPr>
          <p:cNvSpPr>
            <a:spLocks noGrp="1"/>
          </p:cNvSpPr>
          <p:nvPr>
            <p:ph type="sldNum" sz="quarter" idx="12"/>
          </p:nvPr>
        </p:nvSpPr>
        <p:spPr/>
        <p:txBody>
          <a:bodyPr/>
          <a:lstStyle/>
          <a:p>
            <a:fld id="{AC4DAC86-D943-45DC-86D6-56CCD16C63DC}" type="slidenum">
              <a:rPr lang="en-US" smtClean="0"/>
              <a:pPr/>
              <a:t>3</a:t>
            </a:fld>
            <a:endParaRPr lang="en-US"/>
          </a:p>
        </p:txBody>
      </p:sp>
      <p:pic>
        <p:nvPicPr>
          <p:cNvPr id="8" name="Picture 7" descr="A field of grass&#10;&#10;Description automatically generated">
            <a:extLst>
              <a:ext uri="{FF2B5EF4-FFF2-40B4-BE49-F238E27FC236}">
                <a16:creationId xmlns:a16="http://schemas.microsoft.com/office/drawing/2014/main" id="{96C64E93-EFAD-499D-9270-AE82051B18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1365" y="533399"/>
            <a:ext cx="4538304" cy="5562601"/>
          </a:xfrm>
          <a:prstGeom prst="rect">
            <a:avLst/>
          </a:prstGeom>
        </p:spPr>
      </p:pic>
      <p:pic>
        <p:nvPicPr>
          <p:cNvPr id="10" name="Picture 9" descr="A person standing next to a suitcase&#10;&#10;Description automatically generated">
            <a:extLst>
              <a:ext uri="{FF2B5EF4-FFF2-40B4-BE49-F238E27FC236}">
                <a16:creationId xmlns:a16="http://schemas.microsoft.com/office/drawing/2014/main" id="{B83AD923-C728-43F7-93AC-1CB6DC49DA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31076" y="0"/>
            <a:ext cx="4212924" cy="6947506"/>
          </a:xfrm>
          <a:prstGeom prst="rect">
            <a:avLst/>
          </a:prstGeom>
        </p:spPr>
      </p:pic>
      <p:sp>
        <p:nvSpPr>
          <p:cNvPr id="11" name="TextBox 10">
            <a:extLst>
              <a:ext uri="{FF2B5EF4-FFF2-40B4-BE49-F238E27FC236}">
                <a16:creationId xmlns:a16="http://schemas.microsoft.com/office/drawing/2014/main" id="{19E3598E-A8FD-4215-AC46-4C1F0E8FAE1B}"/>
              </a:ext>
            </a:extLst>
          </p:cNvPr>
          <p:cNvSpPr txBox="1"/>
          <p:nvPr/>
        </p:nvSpPr>
        <p:spPr>
          <a:xfrm>
            <a:off x="2971800" y="685800"/>
            <a:ext cx="1635384" cy="584775"/>
          </a:xfrm>
          <a:prstGeom prst="rect">
            <a:avLst/>
          </a:prstGeom>
          <a:noFill/>
        </p:spPr>
        <p:txBody>
          <a:bodyPr wrap="none" rtlCol="0">
            <a:spAutoFit/>
          </a:bodyPr>
          <a:lstStyle/>
          <a:p>
            <a:r>
              <a:rPr lang="en-US" sz="3200" dirty="0">
                <a:solidFill>
                  <a:schemeClr val="bg1"/>
                </a:solidFill>
              </a:rPr>
              <a:t>US $160</a:t>
            </a:r>
          </a:p>
        </p:txBody>
      </p:sp>
    </p:spTree>
    <p:extLst>
      <p:ext uri="{BB962C8B-B14F-4D97-AF65-F5344CB8AC3E}">
        <p14:creationId xmlns:p14="http://schemas.microsoft.com/office/powerpoint/2010/main" val="205918450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
          <p:cNvSpPr>
            <a:spLocks noChangeShapeType="1"/>
          </p:cNvSpPr>
          <p:nvPr/>
        </p:nvSpPr>
        <p:spPr bwMode="auto">
          <a:xfrm>
            <a:off x="0" y="3505200"/>
            <a:ext cx="9194800" cy="0"/>
          </a:xfrm>
          <a:prstGeom prst="line">
            <a:avLst/>
          </a:prstGeom>
          <a:noFill/>
          <a:ln w="76200">
            <a:solidFill>
              <a:schemeClr val="tx1"/>
            </a:solidFill>
            <a:round/>
            <a:headEnd/>
            <a:tailEnd/>
          </a:ln>
        </p:spPr>
        <p:txBody>
          <a:bodyPr/>
          <a:lstStyle/>
          <a:p>
            <a:endParaRPr lang="en-US"/>
          </a:p>
        </p:txBody>
      </p:sp>
      <p:sp>
        <p:nvSpPr>
          <p:cNvPr id="29699" name="AutoShape 4"/>
          <p:cNvSpPr>
            <a:spLocks noChangeArrowheads="1"/>
          </p:cNvSpPr>
          <p:nvPr/>
        </p:nvSpPr>
        <p:spPr bwMode="auto">
          <a:xfrm>
            <a:off x="533400" y="3733800"/>
            <a:ext cx="152400" cy="533400"/>
          </a:xfrm>
          <a:prstGeom prst="up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9700" name="AutoShape 5"/>
          <p:cNvSpPr>
            <a:spLocks noChangeArrowheads="1"/>
          </p:cNvSpPr>
          <p:nvPr/>
        </p:nvSpPr>
        <p:spPr bwMode="auto">
          <a:xfrm>
            <a:off x="7620000" y="4381500"/>
            <a:ext cx="152400" cy="533400"/>
          </a:xfrm>
          <a:prstGeom prst="up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9701" name="AutoShape 6"/>
          <p:cNvSpPr>
            <a:spLocks noChangeArrowheads="1"/>
          </p:cNvSpPr>
          <p:nvPr/>
        </p:nvSpPr>
        <p:spPr bwMode="auto">
          <a:xfrm>
            <a:off x="2743200" y="2743200"/>
            <a:ext cx="152400" cy="533400"/>
          </a:xfrm>
          <a:prstGeom prst="down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9702" name="AutoShape 7"/>
          <p:cNvSpPr>
            <a:spLocks noChangeArrowheads="1"/>
          </p:cNvSpPr>
          <p:nvPr/>
        </p:nvSpPr>
        <p:spPr bwMode="auto">
          <a:xfrm>
            <a:off x="7010400" y="2743200"/>
            <a:ext cx="152400" cy="533400"/>
          </a:xfrm>
          <a:prstGeom prst="down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9703" name="Text Box 8"/>
          <p:cNvSpPr txBox="1">
            <a:spLocks noChangeArrowheads="1"/>
          </p:cNvSpPr>
          <p:nvPr/>
        </p:nvSpPr>
        <p:spPr bwMode="auto">
          <a:xfrm>
            <a:off x="1600200" y="1143000"/>
            <a:ext cx="1993900" cy="1552575"/>
          </a:xfrm>
          <a:prstGeom prst="rect">
            <a:avLst/>
          </a:prstGeom>
          <a:noFill/>
          <a:ln w="9525">
            <a:noFill/>
            <a:miter lim="800000"/>
            <a:headEnd/>
            <a:tailEnd/>
          </a:ln>
        </p:spPr>
        <p:txBody>
          <a:bodyPr>
            <a:spAutoFit/>
          </a:bodyPr>
          <a:lstStyle/>
          <a:p>
            <a:r>
              <a:rPr lang="en-US" sz="2400">
                <a:solidFill>
                  <a:schemeClr val="tx2"/>
                </a:solidFill>
              </a:rPr>
              <a:t>Gen 6:8</a:t>
            </a:r>
          </a:p>
          <a:p>
            <a:r>
              <a:rPr lang="en-US" sz="2400"/>
              <a:t>Noah’s Ark</a:t>
            </a:r>
          </a:p>
          <a:p>
            <a:r>
              <a:rPr lang="en-US" sz="2400">
                <a:solidFill>
                  <a:srgbClr val="FF0000"/>
                </a:solidFill>
              </a:rPr>
              <a:t>4000 years ago</a:t>
            </a:r>
            <a:endParaRPr lang="en-AU" sz="2400">
              <a:solidFill>
                <a:srgbClr val="FF0000"/>
              </a:solidFill>
            </a:endParaRPr>
          </a:p>
        </p:txBody>
      </p:sp>
      <p:sp>
        <p:nvSpPr>
          <p:cNvPr id="29704" name="Line 10"/>
          <p:cNvSpPr>
            <a:spLocks noChangeShapeType="1"/>
          </p:cNvSpPr>
          <p:nvPr/>
        </p:nvSpPr>
        <p:spPr bwMode="auto">
          <a:xfrm>
            <a:off x="7162800" y="3619500"/>
            <a:ext cx="914400" cy="0"/>
          </a:xfrm>
          <a:prstGeom prst="line">
            <a:avLst/>
          </a:prstGeom>
          <a:noFill/>
          <a:ln w="57150">
            <a:solidFill>
              <a:srgbClr val="0099FF"/>
            </a:solidFill>
            <a:round/>
            <a:headEnd/>
            <a:tailEnd/>
          </a:ln>
        </p:spPr>
        <p:txBody>
          <a:bodyPr/>
          <a:lstStyle/>
          <a:p>
            <a:endParaRPr lang="en-US"/>
          </a:p>
        </p:txBody>
      </p:sp>
      <p:sp>
        <p:nvSpPr>
          <p:cNvPr id="29705" name="Text Box 11"/>
          <p:cNvSpPr txBox="1">
            <a:spLocks noChangeArrowheads="1"/>
          </p:cNvSpPr>
          <p:nvPr/>
        </p:nvSpPr>
        <p:spPr bwMode="auto">
          <a:xfrm>
            <a:off x="5029200" y="1524000"/>
            <a:ext cx="2401888" cy="1187450"/>
          </a:xfrm>
          <a:prstGeom prst="rect">
            <a:avLst/>
          </a:prstGeom>
          <a:noFill/>
          <a:ln w="9525">
            <a:noFill/>
            <a:miter lim="800000"/>
            <a:headEnd/>
            <a:tailEnd/>
          </a:ln>
        </p:spPr>
        <p:txBody>
          <a:bodyPr wrap="none">
            <a:spAutoFit/>
          </a:bodyPr>
          <a:lstStyle/>
          <a:p>
            <a:r>
              <a:rPr lang="en-US" sz="2400">
                <a:solidFill>
                  <a:schemeClr val="tx2"/>
                </a:solidFill>
              </a:rPr>
              <a:t>1 Thes 4:16</a:t>
            </a:r>
          </a:p>
          <a:p>
            <a:r>
              <a:rPr lang="en-US" sz="2400"/>
              <a:t>Rapture</a:t>
            </a:r>
          </a:p>
          <a:p>
            <a:r>
              <a:rPr lang="en-US" sz="2400">
                <a:solidFill>
                  <a:srgbClr val="FF0000"/>
                </a:solidFill>
              </a:rPr>
              <a:t>This age now</a:t>
            </a:r>
            <a:endParaRPr lang="en-AU" sz="2400">
              <a:solidFill>
                <a:srgbClr val="FF0000"/>
              </a:solidFill>
            </a:endParaRPr>
          </a:p>
        </p:txBody>
      </p:sp>
      <p:sp>
        <p:nvSpPr>
          <p:cNvPr id="29706" name="AutoShape 12"/>
          <p:cNvSpPr>
            <a:spLocks noChangeArrowheads="1"/>
          </p:cNvSpPr>
          <p:nvPr/>
        </p:nvSpPr>
        <p:spPr bwMode="auto">
          <a:xfrm>
            <a:off x="2667000" y="3276600"/>
            <a:ext cx="304800" cy="457200"/>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9707" name="AutoShape 13"/>
          <p:cNvSpPr>
            <a:spLocks noChangeArrowheads="1"/>
          </p:cNvSpPr>
          <p:nvPr/>
        </p:nvSpPr>
        <p:spPr bwMode="auto">
          <a:xfrm>
            <a:off x="457200" y="3276600"/>
            <a:ext cx="304800" cy="457200"/>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9708" name="AutoShape 14"/>
          <p:cNvSpPr>
            <a:spLocks noChangeArrowheads="1"/>
          </p:cNvSpPr>
          <p:nvPr/>
        </p:nvSpPr>
        <p:spPr bwMode="auto">
          <a:xfrm>
            <a:off x="6934200" y="3276600"/>
            <a:ext cx="304800" cy="457200"/>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9709" name="AutoShape 15"/>
          <p:cNvSpPr>
            <a:spLocks noChangeArrowheads="1"/>
          </p:cNvSpPr>
          <p:nvPr/>
        </p:nvSpPr>
        <p:spPr bwMode="auto">
          <a:xfrm>
            <a:off x="4800600" y="3276600"/>
            <a:ext cx="304800" cy="457200"/>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9710" name="Text Box 16"/>
          <p:cNvSpPr txBox="1">
            <a:spLocks noChangeArrowheads="1"/>
          </p:cNvSpPr>
          <p:nvPr/>
        </p:nvSpPr>
        <p:spPr bwMode="auto">
          <a:xfrm>
            <a:off x="152400" y="4419600"/>
            <a:ext cx="2330450" cy="1570038"/>
          </a:xfrm>
          <a:prstGeom prst="rect">
            <a:avLst/>
          </a:prstGeom>
          <a:noFill/>
          <a:ln w="9525">
            <a:noFill/>
            <a:miter lim="800000"/>
            <a:headEnd/>
            <a:tailEnd/>
          </a:ln>
        </p:spPr>
        <p:txBody>
          <a:bodyPr wrap="none">
            <a:spAutoFit/>
          </a:bodyPr>
          <a:lstStyle/>
          <a:p>
            <a:r>
              <a:rPr lang="en-US" sz="2400">
                <a:solidFill>
                  <a:schemeClr val="tx2"/>
                </a:solidFill>
              </a:rPr>
              <a:t>Gen 2:7</a:t>
            </a:r>
          </a:p>
          <a:p>
            <a:r>
              <a:rPr lang="en-US" sz="2400"/>
              <a:t>Adam &amp; Eve </a:t>
            </a:r>
          </a:p>
          <a:p>
            <a:r>
              <a:rPr lang="en-US" sz="2400">
                <a:solidFill>
                  <a:srgbClr val="FF0000"/>
                </a:solidFill>
              </a:rPr>
              <a:t>6000 </a:t>
            </a:r>
          </a:p>
          <a:p>
            <a:r>
              <a:rPr lang="en-US" sz="2400">
                <a:solidFill>
                  <a:srgbClr val="FF0000"/>
                </a:solidFill>
              </a:rPr>
              <a:t>years ago</a:t>
            </a:r>
            <a:endParaRPr lang="en-AU" sz="2400">
              <a:solidFill>
                <a:srgbClr val="FF0000"/>
              </a:solidFill>
            </a:endParaRPr>
          </a:p>
        </p:txBody>
      </p:sp>
      <p:sp>
        <p:nvSpPr>
          <p:cNvPr id="29711" name="Line 17"/>
          <p:cNvSpPr>
            <a:spLocks noChangeShapeType="1"/>
          </p:cNvSpPr>
          <p:nvPr/>
        </p:nvSpPr>
        <p:spPr bwMode="auto">
          <a:xfrm>
            <a:off x="762000" y="3352800"/>
            <a:ext cx="1981200" cy="0"/>
          </a:xfrm>
          <a:prstGeom prst="line">
            <a:avLst/>
          </a:prstGeom>
          <a:noFill/>
          <a:ln w="57150">
            <a:solidFill>
              <a:schemeClr val="tx2"/>
            </a:solidFill>
            <a:round/>
            <a:headEnd/>
            <a:tailEnd/>
          </a:ln>
        </p:spPr>
        <p:txBody>
          <a:bodyPr/>
          <a:lstStyle/>
          <a:p>
            <a:endParaRPr lang="en-US"/>
          </a:p>
        </p:txBody>
      </p:sp>
      <p:sp>
        <p:nvSpPr>
          <p:cNvPr id="29712" name="Line 18"/>
          <p:cNvSpPr>
            <a:spLocks noChangeShapeType="1"/>
          </p:cNvSpPr>
          <p:nvPr/>
        </p:nvSpPr>
        <p:spPr bwMode="auto">
          <a:xfrm>
            <a:off x="5029200" y="3352800"/>
            <a:ext cx="1981200" cy="0"/>
          </a:xfrm>
          <a:prstGeom prst="line">
            <a:avLst/>
          </a:prstGeom>
          <a:noFill/>
          <a:ln w="57150">
            <a:solidFill>
              <a:schemeClr val="tx2"/>
            </a:solidFill>
            <a:round/>
            <a:headEnd/>
            <a:tailEnd/>
          </a:ln>
        </p:spPr>
        <p:txBody>
          <a:bodyPr/>
          <a:lstStyle/>
          <a:p>
            <a:endParaRPr lang="en-US"/>
          </a:p>
        </p:txBody>
      </p:sp>
      <p:sp>
        <p:nvSpPr>
          <p:cNvPr id="29713" name="Line 19"/>
          <p:cNvSpPr>
            <a:spLocks noChangeShapeType="1"/>
          </p:cNvSpPr>
          <p:nvPr/>
        </p:nvSpPr>
        <p:spPr bwMode="auto">
          <a:xfrm>
            <a:off x="2895600" y="3657600"/>
            <a:ext cx="1981200" cy="0"/>
          </a:xfrm>
          <a:prstGeom prst="line">
            <a:avLst/>
          </a:prstGeom>
          <a:noFill/>
          <a:ln w="57150">
            <a:solidFill>
              <a:schemeClr val="tx2"/>
            </a:solidFill>
            <a:round/>
            <a:headEnd/>
            <a:tailEnd/>
          </a:ln>
        </p:spPr>
        <p:txBody>
          <a:bodyPr/>
          <a:lstStyle/>
          <a:p>
            <a:endParaRPr lang="en-US"/>
          </a:p>
        </p:txBody>
      </p:sp>
      <p:sp>
        <p:nvSpPr>
          <p:cNvPr id="29714" name="Text Box 20"/>
          <p:cNvSpPr txBox="1">
            <a:spLocks noChangeArrowheads="1"/>
          </p:cNvSpPr>
          <p:nvPr/>
        </p:nvSpPr>
        <p:spPr bwMode="auto">
          <a:xfrm>
            <a:off x="1066800" y="2971800"/>
            <a:ext cx="1250950" cy="366713"/>
          </a:xfrm>
          <a:prstGeom prst="rect">
            <a:avLst/>
          </a:prstGeom>
          <a:noFill/>
          <a:ln w="9525">
            <a:noFill/>
            <a:miter lim="800000"/>
            <a:headEnd/>
            <a:tailEnd/>
          </a:ln>
        </p:spPr>
        <p:txBody>
          <a:bodyPr wrap="none">
            <a:spAutoFit/>
          </a:bodyPr>
          <a:lstStyle/>
          <a:p>
            <a:r>
              <a:rPr lang="en-US">
                <a:solidFill>
                  <a:schemeClr val="tx2"/>
                </a:solidFill>
              </a:rPr>
              <a:t>2000 yrs</a:t>
            </a:r>
            <a:endParaRPr lang="en-AU">
              <a:solidFill>
                <a:schemeClr val="tx2"/>
              </a:solidFill>
            </a:endParaRPr>
          </a:p>
        </p:txBody>
      </p:sp>
      <p:sp>
        <p:nvSpPr>
          <p:cNvPr id="29715" name="Text Box 21"/>
          <p:cNvSpPr txBox="1">
            <a:spLocks noChangeArrowheads="1"/>
          </p:cNvSpPr>
          <p:nvPr/>
        </p:nvSpPr>
        <p:spPr bwMode="auto">
          <a:xfrm>
            <a:off x="5334000" y="2971800"/>
            <a:ext cx="1250950" cy="366713"/>
          </a:xfrm>
          <a:prstGeom prst="rect">
            <a:avLst/>
          </a:prstGeom>
          <a:noFill/>
          <a:ln w="9525">
            <a:noFill/>
            <a:miter lim="800000"/>
            <a:headEnd/>
            <a:tailEnd/>
          </a:ln>
        </p:spPr>
        <p:txBody>
          <a:bodyPr wrap="none">
            <a:spAutoFit/>
          </a:bodyPr>
          <a:lstStyle/>
          <a:p>
            <a:r>
              <a:rPr lang="en-US">
                <a:solidFill>
                  <a:schemeClr val="tx2"/>
                </a:solidFill>
              </a:rPr>
              <a:t>2000 yrs</a:t>
            </a:r>
            <a:endParaRPr lang="en-AU">
              <a:solidFill>
                <a:schemeClr val="tx2"/>
              </a:solidFill>
            </a:endParaRPr>
          </a:p>
        </p:txBody>
      </p:sp>
      <p:sp>
        <p:nvSpPr>
          <p:cNvPr id="29716" name="Text Box 22"/>
          <p:cNvSpPr txBox="1">
            <a:spLocks noChangeArrowheads="1"/>
          </p:cNvSpPr>
          <p:nvPr/>
        </p:nvSpPr>
        <p:spPr bwMode="auto">
          <a:xfrm>
            <a:off x="3352800" y="3733800"/>
            <a:ext cx="1250950" cy="366713"/>
          </a:xfrm>
          <a:prstGeom prst="rect">
            <a:avLst/>
          </a:prstGeom>
          <a:noFill/>
          <a:ln w="9525">
            <a:noFill/>
            <a:miter lim="800000"/>
            <a:headEnd/>
            <a:tailEnd/>
          </a:ln>
        </p:spPr>
        <p:txBody>
          <a:bodyPr wrap="none">
            <a:spAutoFit/>
          </a:bodyPr>
          <a:lstStyle/>
          <a:p>
            <a:r>
              <a:rPr lang="en-US">
                <a:solidFill>
                  <a:schemeClr val="tx2"/>
                </a:solidFill>
              </a:rPr>
              <a:t>2000 yrs</a:t>
            </a:r>
            <a:endParaRPr lang="en-AU">
              <a:solidFill>
                <a:schemeClr val="tx2"/>
              </a:solidFill>
            </a:endParaRPr>
          </a:p>
        </p:txBody>
      </p:sp>
      <p:sp>
        <p:nvSpPr>
          <p:cNvPr id="29717" name="Text Box 23"/>
          <p:cNvSpPr txBox="1">
            <a:spLocks noChangeArrowheads="1"/>
          </p:cNvSpPr>
          <p:nvPr/>
        </p:nvSpPr>
        <p:spPr bwMode="auto">
          <a:xfrm>
            <a:off x="7239000" y="3695700"/>
            <a:ext cx="869950" cy="641350"/>
          </a:xfrm>
          <a:prstGeom prst="rect">
            <a:avLst/>
          </a:prstGeom>
          <a:noFill/>
          <a:ln w="9525">
            <a:noFill/>
            <a:miter lim="800000"/>
            <a:headEnd/>
            <a:tailEnd/>
          </a:ln>
        </p:spPr>
        <p:txBody>
          <a:bodyPr wrap="none">
            <a:spAutoFit/>
          </a:bodyPr>
          <a:lstStyle/>
          <a:p>
            <a:r>
              <a:rPr lang="en-US">
                <a:solidFill>
                  <a:srgbClr val="0099FF"/>
                </a:solidFill>
              </a:rPr>
              <a:t>1000 </a:t>
            </a:r>
          </a:p>
          <a:p>
            <a:r>
              <a:rPr lang="en-US">
                <a:solidFill>
                  <a:srgbClr val="0099FF"/>
                </a:solidFill>
              </a:rPr>
              <a:t>  yrs</a:t>
            </a:r>
            <a:endParaRPr lang="en-AU">
              <a:solidFill>
                <a:srgbClr val="0099FF"/>
              </a:solidFill>
            </a:endParaRPr>
          </a:p>
        </p:txBody>
      </p:sp>
      <p:sp>
        <p:nvSpPr>
          <p:cNvPr id="29718" name="AutoShape 24"/>
          <p:cNvSpPr>
            <a:spLocks noChangeArrowheads="1"/>
          </p:cNvSpPr>
          <p:nvPr/>
        </p:nvSpPr>
        <p:spPr bwMode="auto">
          <a:xfrm>
            <a:off x="8001000" y="3276600"/>
            <a:ext cx="304800" cy="457200"/>
          </a:xfrm>
          <a:prstGeom prst="irregularSeal1">
            <a:avLst/>
          </a:prstGeom>
          <a:solidFill>
            <a:srgbClr val="FF0000"/>
          </a:solidFill>
          <a:ln w="9525">
            <a:solidFill>
              <a:schemeClr val="tx1"/>
            </a:solidFill>
            <a:miter lim="800000"/>
            <a:headEnd/>
            <a:tailEnd/>
          </a:ln>
        </p:spPr>
        <p:txBody>
          <a:bodyPr wrap="none" anchor="ctr"/>
          <a:lstStyle/>
          <a:p>
            <a:pPr algn="ctr"/>
            <a:endParaRPr lang="en-US">
              <a:solidFill>
                <a:schemeClr val="tx2"/>
              </a:solidFill>
            </a:endParaRPr>
          </a:p>
        </p:txBody>
      </p:sp>
      <p:sp>
        <p:nvSpPr>
          <p:cNvPr id="29719" name="AutoShape 25"/>
          <p:cNvSpPr>
            <a:spLocks noChangeArrowheads="1"/>
          </p:cNvSpPr>
          <p:nvPr/>
        </p:nvSpPr>
        <p:spPr bwMode="auto">
          <a:xfrm>
            <a:off x="4876800" y="3733800"/>
            <a:ext cx="152400" cy="533400"/>
          </a:xfrm>
          <a:prstGeom prst="up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9720" name="Text Box 26"/>
          <p:cNvSpPr txBox="1">
            <a:spLocks noChangeArrowheads="1"/>
          </p:cNvSpPr>
          <p:nvPr/>
        </p:nvSpPr>
        <p:spPr bwMode="auto">
          <a:xfrm>
            <a:off x="3810000" y="4343400"/>
            <a:ext cx="2332038" cy="2282825"/>
          </a:xfrm>
          <a:prstGeom prst="rect">
            <a:avLst/>
          </a:prstGeom>
          <a:noFill/>
          <a:ln w="9525">
            <a:noFill/>
            <a:miter lim="800000"/>
            <a:headEnd/>
            <a:tailEnd/>
          </a:ln>
        </p:spPr>
        <p:txBody>
          <a:bodyPr wrap="none">
            <a:spAutoFit/>
          </a:bodyPr>
          <a:lstStyle/>
          <a:p>
            <a:r>
              <a:rPr lang="en-US" sz="2400">
                <a:solidFill>
                  <a:schemeClr val="tx2"/>
                </a:solidFill>
              </a:rPr>
              <a:t>Matt 1:1</a:t>
            </a:r>
          </a:p>
          <a:p>
            <a:r>
              <a:rPr lang="en-US" sz="2400"/>
              <a:t>Jesus Christ</a:t>
            </a:r>
          </a:p>
          <a:p>
            <a:r>
              <a:rPr lang="en-US" sz="2400"/>
              <a:t>Life/death &amp; </a:t>
            </a:r>
          </a:p>
          <a:p>
            <a:r>
              <a:rPr lang="en-US" sz="2400"/>
              <a:t>Resurrection</a:t>
            </a:r>
          </a:p>
          <a:p>
            <a:r>
              <a:rPr lang="en-US" sz="2400">
                <a:solidFill>
                  <a:srgbClr val="FF0000"/>
                </a:solidFill>
              </a:rPr>
              <a:t>2000 </a:t>
            </a:r>
          </a:p>
          <a:p>
            <a:r>
              <a:rPr lang="en-US" sz="2400">
                <a:solidFill>
                  <a:srgbClr val="FF0000"/>
                </a:solidFill>
              </a:rPr>
              <a:t>years ago</a:t>
            </a:r>
            <a:endParaRPr lang="en-AU" sz="2400">
              <a:solidFill>
                <a:srgbClr val="FF0000"/>
              </a:solidFill>
            </a:endParaRPr>
          </a:p>
        </p:txBody>
      </p:sp>
      <p:sp>
        <p:nvSpPr>
          <p:cNvPr id="29721" name="Text Box 27"/>
          <p:cNvSpPr txBox="1">
            <a:spLocks noChangeArrowheads="1"/>
          </p:cNvSpPr>
          <p:nvPr/>
        </p:nvSpPr>
        <p:spPr bwMode="auto">
          <a:xfrm>
            <a:off x="7031038" y="4914900"/>
            <a:ext cx="1995487" cy="1917700"/>
          </a:xfrm>
          <a:prstGeom prst="rect">
            <a:avLst/>
          </a:prstGeom>
          <a:noFill/>
          <a:ln w="9525">
            <a:noFill/>
            <a:miter lim="800000"/>
            <a:headEnd/>
            <a:tailEnd/>
          </a:ln>
        </p:spPr>
        <p:txBody>
          <a:bodyPr wrap="none">
            <a:spAutoFit/>
          </a:bodyPr>
          <a:lstStyle/>
          <a:p>
            <a:r>
              <a:rPr lang="en-US" sz="2400">
                <a:solidFill>
                  <a:schemeClr val="tx2"/>
                </a:solidFill>
              </a:rPr>
              <a:t>Rev 20:4</a:t>
            </a:r>
          </a:p>
          <a:p>
            <a:r>
              <a:rPr lang="en-US" sz="2400"/>
              <a:t>Millennium</a:t>
            </a:r>
          </a:p>
          <a:p>
            <a:r>
              <a:rPr lang="en-US" sz="2400">
                <a:solidFill>
                  <a:srgbClr val="FF0000"/>
                </a:solidFill>
              </a:rPr>
              <a:t>Next 1000 </a:t>
            </a:r>
          </a:p>
          <a:p>
            <a:r>
              <a:rPr lang="en-US" sz="2400">
                <a:solidFill>
                  <a:srgbClr val="FF0000"/>
                </a:solidFill>
              </a:rPr>
              <a:t>years </a:t>
            </a:r>
          </a:p>
          <a:p>
            <a:r>
              <a:rPr lang="en-US" sz="2400">
                <a:solidFill>
                  <a:srgbClr val="FF0000"/>
                </a:solidFill>
              </a:rPr>
              <a:t>to come</a:t>
            </a:r>
            <a:endParaRPr lang="en-AU" sz="2400">
              <a:solidFill>
                <a:srgbClr val="FF0000"/>
              </a:solidFill>
            </a:endParaRPr>
          </a:p>
        </p:txBody>
      </p:sp>
      <p:grpSp>
        <p:nvGrpSpPr>
          <p:cNvPr id="2" name="Group 37"/>
          <p:cNvGrpSpPr>
            <a:grpSpLocks/>
          </p:cNvGrpSpPr>
          <p:nvPr/>
        </p:nvGrpSpPr>
        <p:grpSpPr bwMode="auto">
          <a:xfrm>
            <a:off x="7431088" y="1143000"/>
            <a:ext cx="1789112" cy="2209800"/>
            <a:chOff x="4813" y="720"/>
            <a:chExt cx="995" cy="1392"/>
          </a:xfrm>
        </p:grpSpPr>
        <p:sp>
          <p:nvSpPr>
            <p:cNvPr id="29727" name="Line 9"/>
            <p:cNvSpPr>
              <a:spLocks noChangeShapeType="1"/>
            </p:cNvSpPr>
            <p:nvPr/>
          </p:nvSpPr>
          <p:spPr bwMode="auto">
            <a:xfrm>
              <a:off x="5184" y="2112"/>
              <a:ext cx="624" cy="0"/>
            </a:xfrm>
            <a:prstGeom prst="line">
              <a:avLst/>
            </a:prstGeom>
            <a:noFill/>
            <a:ln w="57150">
              <a:solidFill>
                <a:srgbClr val="0099FF"/>
              </a:solidFill>
              <a:round/>
              <a:headEnd/>
              <a:tailEnd/>
            </a:ln>
          </p:spPr>
          <p:txBody>
            <a:bodyPr/>
            <a:lstStyle/>
            <a:p>
              <a:endParaRPr lang="en-US"/>
            </a:p>
          </p:txBody>
        </p:sp>
        <p:sp>
          <p:nvSpPr>
            <p:cNvPr id="29728" name="AutoShape 28"/>
            <p:cNvSpPr>
              <a:spLocks noChangeArrowheads="1"/>
            </p:cNvSpPr>
            <p:nvPr/>
          </p:nvSpPr>
          <p:spPr bwMode="auto">
            <a:xfrm>
              <a:off x="5088" y="1728"/>
              <a:ext cx="96" cy="336"/>
            </a:xfrm>
            <a:prstGeom prst="downArrow">
              <a:avLst>
                <a:gd name="adj1" fmla="val 50000"/>
                <a:gd name="adj2" fmla="val 87500"/>
              </a:avLst>
            </a:prstGeom>
            <a:solidFill>
              <a:srgbClr val="0099FF"/>
            </a:solidFill>
            <a:ln w="9525">
              <a:solidFill>
                <a:srgbClr val="0099FF"/>
              </a:solidFill>
              <a:miter lim="800000"/>
              <a:headEnd/>
              <a:tailEnd/>
            </a:ln>
          </p:spPr>
          <p:txBody>
            <a:bodyPr wrap="none" anchor="ctr"/>
            <a:lstStyle/>
            <a:p>
              <a:endParaRPr lang="en-US"/>
            </a:p>
          </p:txBody>
        </p:sp>
        <p:sp>
          <p:nvSpPr>
            <p:cNvPr id="29729" name="Text Box 29"/>
            <p:cNvSpPr txBox="1">
              <a:spLocks noChangeArrowheads="1"/>
            </p:cNvSpPr>
            <p:nvPr/>
          </p:nvSpPr>
          <p:spPr bwMode="auto">
            <a:xfrm>
              <a:off x="4813" y="720"/>
              <a:ext cx="947" cy="485"/>
            </a:xfrm>
            <a:prstGeom prst="rect">
              <a:avLst/>
            </a:prstGeom>
            <a:noFill/>
            <a:ln w="9525">
              <a:noFill/>
              <a:miter lim="800000"/>
              <a:headEnd/>
              <a:tailEnd/>
            </a:ln>
          </p:spPr>
          <p:txBody>
            <a:bodyPr>
              <a:spAutoFit/>
            </a:bodyPr>
            <a:lstStyle/>
            <a:p>
              <a:r>
                <a:rPr lang="en-US" sz="2400">
                  <a:solidFill>
                    <a:schemeClr val="tx2"/>
                  </a:solidFill>
                </a:rPr>
                <a:t>Rev 21:1</a:t>
              </a:r>
            </a:p>
            <a:p>
              <a:r>
                <a:rPr lang="en-US" sz="2000"/>
                <a:t>Eternity</a:t>
              </a:r>
            </a:p>
          </p:txBody>
        </p:sp>
      </p:grpSp>
      <p:grpSp>
        <p:nvGrpSpPr>
          <p:cNvPr id="29723" name="Group 33"/>
          <p:cNvGrpSpPr>
            <a:grpSpLocks/>
          </p:cNvGrpSpPr>
          <p:nvPr/>
        </p:nvGrpSpPr>
        <p:grpSpPr bwMode="auto">
          <a:xfrm>
            <a:off x="169863" y="6518275"/>
            <a:ext cx="174625" cy="139700"/>
            <a:chOff x="431" y="3885"/>
            <a:chExt cx="202" cy="179"/>
          </a:xfrm>
        </p:grpSpPr>
        <p:sp>
          <p:nvSpPr>
            <p:cNvPr id="29724" name="Line 34"/>
            <p:cNvSpPr>
              <a:spLocks noChangeShapeType="1"/>
            </p:cNvSpPr>
            <p:nvPr/>
          </p:nvSpPr>
          <p:spPr bwMode="auto">
            <a:xfrm>
              <a:off x="431" y="3885"/>
              <a:ext cx="201" cy="92"/>
            </a:xfrm>
            <a:prstGeom prst="line">
              <a:avLst/>
            </a:prstGeom>
            <a:noFill/>
            <a:ln w="9525">
              <a:solidFill>
                <a:schemeClr val="tx2"/>
              </a:solidFill>
              <a:round/>
              <a:headEnd/>
              <a:tailEnd/>
            </a:ln>
          </p:spPr>
          <p:txBody>
            <a:bodyPr/>
            <a:lstStyle/>
            <a:p>
              <a:endParaRPr lang="en-US"/>
            </a:p>
          </p:txBody>
        </p:sp>
        <p:sp>
          <p:nvSpPr>
            <p:cNvPr id="29725" name="Line 35"/>
            <p:cNvSpPr>
              <a:spLocks noChangeShapeType="1"/>
            </p:cNvSpPr>
            <p:nvPr/>
          </p:nvSpPr>
          <p:spPr bwMode="auto">
            <a:xfrm flipH="1">
              <a:off x="432" y="3978"/>
              <a:ext cx="201" cy="86"/>
            </a:xfrm>
            <a:prstGeom prst="line">
              <a:avLst/>
            </a:prstGeom>
            <a:noFill/>
            <a:ln w="9525">
              <a:solidFill>
                <a:schemeClr val="tx2"/>
              </a:solidFill>
              <a:round/>
              <a:headEnd/>
              <a:tailEnd/>
            </a:ln>
          </p:spPr>
          <p:txBody>
            <a:bodyPr/>
            <a:lstStyle/>
            <a:p>
              <a:endParaRPr lang="en-US"/>
            </a:p>
          </p:txBody>
        </p:sp>
        <p:sp>
          <p:nvSpPr>
            <p:cNvPr id="29726" name="Line 36"/>
            <p:cNvSpPr>
              <a:spLocks noChangeShapeType="1"/>
            </p:cNvSpPr>
            <p:nvPr/>
          </p:nvSpPr>
          <p:spPr bwMode="auto">
            <a:xfrm flipV="1">
              <a:off x="432" y="3890"/>
              <a:ext cx="0" cy="174"/>
            </a:xfrm>
            <a:prstGeom prst="line">
              <a:avLst/>
            </a:prstGeom>
            <a:noFill/>
            <a:ln w="9525">
              <a:solidFill>
                <a:schemeClr val="tx2"/>
              </a:solidFill>
              <a:round/>
              <a:headEnd/>
              <a:tailEnd/>
            </a:ln>
          </p:spPr>
          <p:txBody>
            <a:bodyPr/>
            <a:lstStyle/>
            <a:p>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BC2E68-3280-4F76-BEB5-6F47C39801FD}"/>
              </a:ext>
            </a:extLst>
          </p:cNvPr>
          <p:cNvSpPr>
            <a:spLocks noGrp="1"/>
          </p:cNvSpPr>
          <p:nvPr>
            <p:ph type="dt" sz="half" idx="10"/>
          </p:nvPr>
        </p:nvSpPr>
        <p:spPr/>
        <p:txBody>
          <a:bodyPr/>
          <a:lstStyle/>
          <a:p>
            <a:r>
              <a:rPr lang="en-US"/>
              <a:t>03/03/2019</a:t>
            </a:r>
          </a:p>
        </p:txBody>
      </p:sp>
      <p:sp>
        <p:nvSpPr>
          <p:cNvPr id="4" name="Footer Placeholder 3">
            <a:extLst>
              <a:ext uri="{FF2B5EF4-FFF2-40B4-BE49-F238E27FC236}">
                <a16:creationId xmlns:a16="http://schemas.microsoft.com/office/drawing/2014/main" id="{282A39E8-D47F-4B6A-94D0-6DE5A691030A}"/>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DE38D0BE-E5C2-4947-902D-E006E4CDF77D}"/>
              </a:ext>
            </a:extLst>
          </p:cNvPr>
          <p:cNvSpPr>
            <a:spLocks noGrp="1"/>
          </p:cNvSpPr>
          <p:nvPr>
            <p:ph type="sldNum" sz="quarter" idx="12"/>
          </p:nvPr>
        </p:nvSpPr>
        <p:spPr/>
        <p:txBody>
          <a:bodyPr/>
          <a:lstStyle/>
          <a:p>
            <a:fld id="{AC4DAC86-D943-45DC-86D6-56CCD16C63DC}" type="slidenum">
              <a:rPr lang="en-US" smtClean="0"/>
              <a:pPr/>
              <a:t>31</a:t>
            </a:fld>
            <a:endParaRPr lang="en-US"/>
          </a:p>
        </p:txBody>
      </p:sp>
      <p:pic>
        <p:nvPicPr>
          <p:cNvPr id="9" name="Picture 8">
            <a:extLst>
              <a:ext uri="{FF2B5EF4-FFF2-40B4-BE49-F238E27FC236}">
                <a16:creationId xmlns:a16="http://schemas.microsoft.com/office/drawing/2014/main" id="{735AFC8C-29C6-4CCD-A0B7-6643C6235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 y="-3583"/>
            <a:ext cx="9139227" cy="6861583"/>
          </a:xfrm>
          <a:prstGeom prst="rect">
            <a:avLst/>
          </a:prstGeom>
        </p:spPr>
      </p:pic>
    </p:spTree>
    <p:extLst>
      <p:ext uri="{BB962C8B-B14F-4D97-AF65-F5344CB8AC3E}">
        <p14:creationId xmlns:p14="http://schemas.microsoft.com/office/powerpoint/2010/main" val="12538472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6001643"/>
          </a:xfrm>
          <a:prstGeom prst="rect">
            <a:avLst/>
          </a:prstGeom>
        </p:spPr>
        <p:txBody>
          <a:bodyPr wrap="square">
            <a:spAutoFit/>
          </a:bodyPr>
          <a:lstStyle/>
          <a:p>
            <a:r>
              <a:rPr lang="en-US" sz="4000" b="1" dirty="0">
                <a:latin typeface="Cambria" pitchFamily="18" charset="0"/>
              </a:rPr>
              <a:t>HIS.UNFAILING.WORDS.OF.PROMISE    </a:t>
            </a:r>
          </a:p>
          <a:p>
            <a:r>
              <a:rPr lang="en-US" sz="3200" dirty="0">
                <a:latin typeface="Cambria" pitchFamily="18" charset="0"/>
              </a:rPr>
              <a:t>	38    …as God gave out His Word, what would be, predestinated His church before the found-</a:t>
            </a:r>
            <a:r>
              <a:rPr lang="en-US" sz="3200" dirty="0" err="1">
                <a:latin typeface="Cambria" pitchFamily="18" charset="0"/>
              </a:rPr>
              <a:t>ation</a:t>
            </a:r>
            <a:r>
              <a:rPr lang="en-US" sz="3200" dirty="0">
                <a:latin typeface="Cambria" pitchFamily="18" charset="0"/>
              </a:rPr>
              <a:t> of the world, it would appear before Him without spot or wrinkle, and the timepiece is moving right on down. </a:t>
            </a:r>
          </a:p>
          <a:p>
            <a:r>
              <a:rPr lang="en-US" sz="3200" dirty="0">
                <a:latin typeface="Cambria" pitchFamily="18" charset="0"/>
              </a:rPr>
              <a:t>	And It'll be there, a church, glorious church, without spot or wrinkle. I'm trusting that we're all here tonight members of that church.... 	There's only one way to enter that church, not by any denomination; </a:t>
            </a:r>
            <a:r>
              <a:rPr lang="en-US" sz="3200" dirty="0">
                <a:solidFill>
                  <a:srgbClr val="FFFF00"/>
                </a:solidFill>
                <a:latin typeface="Cambria" pitchFamily="18" charset="0"/>
              </a:rPr>
              <a:t>you enter it by new birth.</a:t>
            </a:r>
            <a:endParaRPr lang="en-US" sz="2400" dirty="0">
              <a:solidFill>
                <a:srgbClr val="FFFF00"/>
              </a:solidFill>
              <a:latin typeface="Cambria" pitchFamily="18" charset="0"/>
            </a:endParaRPr>
          </a:p>
          <a:p>
            <a:pPr algn="r"/>
            <a:r>
              <a:rPr lang="en-US" sz="2400" dirty="0">
                <a:latin typeface="Cambria" pitchFamily="18" charset="0"/>
              </a:rPr>
              <a:t>64-0120   </a:t>
            </a:r>
          </a:p>
        </p:txBody>
      </p:sp>
      <p:sp>
        <p:nvSpPr>
          <p:cNvPr id="2" name="Date Placeholder 1"/>
          <p:cNvSpPr>
            <a:spLocks noGrp="1"/>
          </p:cNvSpPr>
          <p:nvPr>
            <p:ph type="dt" sz="half" idx="10"/>
          </p:nvPr>
        </p:nvSpPr>
        <p:spPr/>
        <p:txBody>
          <a:bodyPr/>
          <a:lstStyle/>
          <a:p>
            <a:r>
              <a:rPr lang="en-US"/>
              <a:t>03/03/2019</a:t>
            </a:r>
          </a:p>
        </p:txBody>
      </p:sp>
      <p:sp>
        <p:nvSpPr>
          <p:cNvPr id="3" name="Footer Placeholder 2"/>
          <p:cNvSpPr>
            <a:spLocks noGrp="1"/>
          </p:cNvSpPr>
          <p:nvPr>
            <p:ph type="ftr" sz="quarter" idx="12"/>
          </p:nvPr>
        </p:nvSpPr>
        <p:spPr/>
        <p:txBody>
          <a:bodyPr/>
          <a:lstStyle/>
          <a:p>
            <a:r>
              <a:rPr lang="en-US"/>
              <a:t>The Mystery of God 4</a:t>
            </a:r>
          </a:p>
        </p:txBody>
      </p:sp>
      <p:sp>
        <p:nvSpPr>
          <p:cNvPr id="5" name="Slide Number Placeholder 4"/>
          <p:cNvSpPr>
            <a:spLocks noGrp="1"/>
          </p:cNvSpPr>
          <p:nvPr>
            <p:ph type="sldNum" sz="quarter" idx="11"/>
          </p:nvPr>
        </p:nvSpPr>
        <p:spPr/>
        <p:txBody>
          <a:bodyPr/>
          <a:lstStyle/>
          <a:p>
            <a:fld id="{2E5FCB01-2E63-4ABD-B29D-8AF15FC93DCB}" type="slidenum">
              <a:rPr lang="en-US" smtClean="0"/>
              <a:t>32</a:t>
            </a:fld>
            <a:endParaRPr lang="en-US"/>
          </a:p>
        </p:txBody>
      </p:sp>
    </p:spTree>
    <p:extLst>
      <p:ext uri="{BB962C8B-B14F-4D97-AF65-F5344CB8AC3E}">
        <p14:creationId xmlns:p14="http://schemas.microsoft.com/office/powerpoint/2010/main" val="363089462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CD525-A32E-49C9-9F68-4E75556B103F}"/>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38AF0EF0-7AAC-465F-9015-E4A847C1B92E}"/>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DBA7CAC7-926D-4288-8CBF-D4E4F21982A6}"/>
              </a:ext>
            </a:extLst>
          </p:cNvPr>
          <p:cNvSpPr>
            <a:spLocks noGrp="1"/>
          </p:cNvSpPr>
          <p:nvPr>
            <p:ph type="sldNum" sz="quarter" idx="12"/>
          </p:nvPr>
        </p:nvSpPr>
        <p:spPr/>
        <p:txBody>
          <a:bodyPr/>
          <a:lstStyle/>
          <a:p>
            <a:fld id="{AC4DAC86-D943-45DC-86D6-56CCD16C63DC}" type="slidenum">
              <a:rPr lang="en-US" smtClean="0"/>
              <a:pPr/>
              <a:t>33</a:t>
            </a:fld>
            <a:endParaRPr lang="en-US"/>
          </a:p>
        </p:txBody>
      </p:sp>
      <p:sp>
        <p:nvSpPr>
          <p:cNvPr id="5" name="Rectangle 4">
            <a:extLst>
              <a:ext uri="{FF2B5EF4-FFF2-40B4-BE49-F238E27FC236}">
                <a16:creationId xmlns:a16="http://schemas.microsoft.com/office/drawing/2014/main" id="{161BC272-13A1-4088-A7FC-4AD30708CB7E}"/>
              </a:ext>
            </a:extLst>
          </p:cNvPr>
          <p:cNvSpPr/>
          <p:nvPr/>
        </p:nvSpPr>
        <p:spPr>
          <a:xfrm>
            <a:off x="457200" y="381000"/>
            <a:ext cx="8305800" cy="4154984"/>
          </a:xfrm>
          <a:prstGeom prst="rect">
            <a:avLst/>
          </a:prstGeom>
        </p:spPr>
        <p:txBody>
          <a:bodyPr wrap="square">
            <a:spAutoFit/>
          </a:bodyPr>
          <a:lstStyle/>
          <a:p>
            <a:r>
              <a:rPr lang="en-US" sz="4000" b="1" dirty="0"/>
              <a:t>II CORINTHIANS 10:4-5</a:t>
            </a:r>
          </a:p>
          <a:p>
            <a:r>
              <a:rPr lang="en-US" sz="3200" dirty="0"/>
              <a:t>	</a:t>
            </a:r>
            <a:r>
              <a:rPr lang="en-US" sz="3200" i="1" dirty="0"/>
              <a:t>(For the weapons of our warfare are not carnal, but mighty through God to the pulling down of strong holds;) 5 Casting down imaginations, and every high thing that </a:t>
            </a:r>
            <a:r>
              <a:rPr lang="en-US" sz="3200" i="1" dirty="0" err="1"/>
              <a:t>exalteth</a:t>
            </a:r>
            <a:r>
              <a:rPr lang="en-US" sz="3200" i="1" dirty="0"/>
              <a:t> itself against the knowledge of God, and bringing into captivity every thought to the obedience of Christ; </a:t>
            </a:r>
          </a:p>
        </p:txBody>
      </p:sp>
    </p:spTree>
    <p:extLst>
      <p:ext uri="{BB962C8B-B14F-4D97-AF65-F5344CB8AC3E}">
        <p14:creationId xmlns:p14="http://schemas.microsoft.com/office/powerpoint/2010/main" val="116309758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97543-951F-4FC6-AED1-DB710069C9D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062F67D8-B9C8-489D-8938-7AA249233705}"/>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FA922697-93E5-448D-97F0-A9341B66E0A9}"/>
              </a:ext>
            </a:extLst>
          </p:cNvPr>
          <p:cNvSpPr>
            <a:spLocks noGrp="1"/>
          </p:cNvSpPr>
          <p:nvPr>
            <p:ph type="sldNum" sz="quarter" idx="12"/>
          </p:nvPr>
        </p:nvSpPr>
        <p:spPr/>
        <p:txBody>
          <a:bodyPr/>
          <a:lstStyle/>
          <a:p>
            <a:fld id="{AC4DAC86-D943-45DC-86D6-56CCD16C63DC}" type="slidenum">
              <a:rPr lang="en-US" smtClean="0"/>
              <a:pPr/>
              <a:t>34</a:t>
            </a:fld>
            <a:endParaRPr lang="en-US"/>
          </a:p>
        </p:txBody>
      </p:sp>
      <p:sp>
        <p:nvSpPr>
          <p:cNvPr id="5" name="Rectangle 4">
            <a:extLst>
              <a:ext uri="{FF2B5EF4-FFF2-40B4-BE49-F238E27FC236}">
                <a16:creationId xmlns:a16="http://schemas.microsoft.com/office/drawing/2014/main" id="{F37CBA49-030B-48CB-B5BE-9E9916093699}"/>
              </a:ext>
            </a:extLst>
          </p:cNvPr>
          <p:cNvSpPr/>
          <p:nvPr/>
        </p:nvSpPr>
        <p:spPr>
          <a:xfrm>
            <a:off x="228600" y="228599"/>
            <a:ext cx="8610600" cy="3970318"/>
          </a:xfrm>
          <a:prstGeom prst="rect">
            <a:avLst/>
          </a:prstGeom>
        </p:spPr>
        <p:txBody>
          <a:bodyPr wrap="square">
            <a:spAutoFit/>
          </a:bodyPr>
          <a:lstStyle/>
          <a:p>
            <a:r>
              <a:rPr lang="en-US" sz="4000" b="1" dirty="0"/>
              <a:t>TRYING.TO.DO.GOD.A.SERVICE</a:t>
            </a:r>
          </a:p>
          <a:p>
            <a:r>
              <a:rPr lang="en-US" sz="3200" dirty="0"/>
              <a:t>	208    </a:t>
            </a:r>
            <a:r>
              <a:rPr lang="en-US" sz="3600" dirty="0"/>
              <a:t>See, God has His way of doing things. These man thought they were doing God a service. Be careful! </a:t>
            </a:r>
            <a:r>
              <a:rPr lang="en-US" sz="3600" dirty="0">
                <a:solidFill>
                  <a:srgbClr val="FFFF00"/>
                </a:solidFill>
              </a:rPr>
              <a:t>Not emotion, not enthusiasm, not imaginations, </a:t>
            </a:r>
            <a:r>
              <a:rPr lang="en-US" sz="3600" dirty="0"/>
              <a:t>but it must be "THUS SAITH THE LORD," must be right. </a:t>
            </a:r>
            <a:endParaRPr lang="en-US" sz="3200" dirty="0"/>
          </a:p>
          <a:p>
            <a:pPr algn="r"/>
            <a:r>
              <a:rPr lang="en-US" sz="3200" dirty="0"/>
              <a:t>65-1127</a:t>
            </a:r>
          </a:p>
        </p:txBody>
      </p:sp>
    </p:spTree>
    <p:extLst>
      <p:ext uri="{BB962C8B-B14F-4D97-AF65-F5344CB8AC3E}">
        <p14:creationId xmlns:p14="http://schemas.microsoft.com/office/powerpoint/2010/main" val="164381044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3938"/>
            <a:ext cx="8839200" cy="4154984"/>
          </a:xfrm>
          <a:prstGeom prst="rect">
            <a:avLst/>
          </a:prstGeom>
        </p:spPr>
        <p:txBody>
          <a:bodyPr wrap="square">
            <a:spAutoFit/>
          </a:bodyPr>
          <a:lstStyle/>
          <a:p>
            <a:r>
              <a:rPr lang="en-US" sz="4400" b="1" dirty="0">
                <a:latin typeface="Cambria" pitchFamily="18" charset="0"/>
              </a:rPr>
              <a:t>COD</a:t>
            </a:r>
          </a:p>
          <a:p>
            <a:r>
              <a:rPr lang="en-US" sz="3200" dirty="0">
                <a:latin typeface="Cambria" pitchFamily="18" charset="0"/>
              </a:rPr>
              <a:t>	Raised up with Him in resurrection. Look where I once was. Now, I'm above that. By His grace He lifted me up, and here I am now seated in heavenly places in Christ. Oh, my. </a:t>
            </a:r>
            <a:r>
              <a:rPr lang="en-US" sz="3200" dirty="0">
                <a:solidFill>
                  <a:srgbClr val="FFFF00"/>
                </a:solidFill>
                <a:latin typeface="Cambria" pitchFamily="18" charset="0"/>
              </a:rPr>
              <a:t>Then the Bible becomes a new Book. </a:t>
            </a:r>
            <a:r>
              <a:rPr lang="en-US" sz="3200" dirty="0">
                <a:latin typeface="Cambria" pitchFamily="18" charset="0"/>
              </a:rPr>
              <a:t>You're reading It thru spiritual eyes and spiritual understanding. </a:t>
            </a:r>
          </a:p>
          <a:p>
            <a:pPr algn="r"/>
            <a:r>
              <a:rPr lang="en-US" sz="2800" dirty="0">
                <a:latin typeface="Cambria" pitchFamily="18" charset="0"/>
              </a:rPr>
              <a:t>62-0527</a:t>
            </a:r>
            <a:endParaRPr lang="en-US" sz="2400" dirty="0">
              <a:latin typeface="Cambria" pitchFamily="18" charset="0"/>
            </a:endParaRPr>
          </a:p>
        </p:txBody>
      </p:sp>
      <p:pic>
        <p:nvPicPr>
          <p:cNvPr id="5" name="Picture 4" descr="BIBL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3581400"/>
            <a:ext cx="6991350" cy="3929778"/>
          </a:xfrm>
          <a:prstGeom prst="rect">
            <a:avLst/>
          </a:prstGeom>
        </p:spPr>
      </p:pic>
      <p:sp>
        <p:nvSpPr>
          <p:cNvPr id="2" name="Date Placeholder 1"/>
          <p:cNvSpPr>
            <a:spLocks noGrp="1"/>
          </p:cNvSpPr>
          <p:nvPr>
            <p:ph type="dt" sz="half" idx="10"/>
          </p:nvPr>
        </p:nvSpPr>
        <p:spPr/>
        <p:txBody>
          <a:bodyPr/>
          <a:lstStyle/>
          <a:p>
            <a:r>
              <a:rPr lang="en-US"/>
              <a:t>03/03/2019</a:t>
            </a:r>
          </a:p>
        </p:txBody>
      </p:sp>
      <p:sp>
        <p:nvSpPr>
          <p:cNvPr id="3" name="Footer Placeholder 2"/>
          <p:cNvSpPr>
            <a:spLocks noGrp="1"/>
          </p:cNvSpPr>
          <p:nvPr>
            <p:ph type="ftr" sz="quarter" idx="12"/>
          </p:nvPr>
        </p:nvSpPr>
        <p:spPr/>
        <p:txBody>
          <a:bodyPr/>
          <a:lstStyle/>
          <a:p>
            <a:r>
              <a:rPr lang="en-US"/>
              <a:t>The Mystery of God 4</a:t>
            </a:r>
          </a:p>
        </p:txBody>
      </p:sp>
      <p:sp>
        <p:nvSpPr>
          <p:cNvPr id="6" name="Slide Number Placeholder 5"/>
          <p:cNvSpPr>
            <a:spLocks noGrp="1"/>
          </p:cNvSpPr>
          <p:nvPr>
            <p:ph type="sldNum" sz="quarter" idx="11"/>
          </p:nvPr>
        </p:nvSpPr>
        <p:spPr/>
        <p:txBody>
          <a:bodyPr/>
          <a:lstStyle/>
          <a:p>
            <a:fld id="{2E5FCB01-2E63-4ABD-B29D-8AF15FC93DCB}" type="slidenum">
              <a:rPr lang="en-US" smtClean="0"/>
              <a:t>35</a:t>
            </a:fld>
            <a:endParaRPr lang="en-US"/>
          </a:p>
        </p:txBody>
      </p:sp>
    </p:spTree>
    <p:extLst>
      <p:ext uri="{BB962C8B-B14F-4D97-AF65-F5344CB8AC3E}">
        <p14:creationId xmlns:p14="http://schemas.microsoft.com/office/powerpoint/2010/main" val="54642561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cap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424499C7-5748-4E3F-A94D-DF0C2D1397C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8CAE471F-11B3-458A-96BF-B0EBC38C70D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6949AAC2-3B85-4B71-8FAC-1B86E1CA57AC}"/>
              </a:ext>
            </a:extLst>
          </p:cNvPr>
          <p:cNvSpPr>
            <a:spLocks noGrp="1"/>
          </p:cNvSpPr>
          <p:nvPr>
            <p:ph type="sldNum" sz="quarter" idx="12"/>
          </p:nvPr>
        </p:nvSpPr>
        <p:spPr/>
        <p:txBody>
          <a:bodyPr/>
          <a:lstStyle/>
          <a:p>
            <a:pPr>
              <a:defRPr/>
            </a:pPr>
            <a:fld id="{D8530651-21A1-43F1-95AF-6DF2B6468398}" type="slidenum">
              <a:rPr lang="en-US" smtClean="0"/>
              <a:pPr>
                <a:defRPr/>
              </a:pPr>
              <a:t>36</a:t>
            </a:fld>
            <a:endParaRPr lang="en-US"/>
          </a:p>
        </p:txBody>
      </p:sp>
    </p:spTree>
    <p:extLst>
      <p:ext uri="{BB962C8B-B14F-4D97-AF65-F5344CB8AC3E}">
        <p14:creationId xmlns:p14="http://schemas.microsoft.com/office/powerpoint/2010/main" val="222761784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ChangeArrowheads="1"/>
          </p:cNvSpPr>
          <p:nvPr/>
        </p:nvSpPr>
        <p:spPr bwMode="auto">
          <a:xfrm>
            <a:off x="304800" y="152400"/>
            <a:ext cx="8610600"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4400" b="1" dirty="0">
                <a:latin typeface="Cambria" pitchFamily="18" charset="0"/>
              </a:rPr>
              <a:t>THE INVISIBLE UNION</a:t>
            </a:r>
          </a:p>
          <a:p>
            <a:r>
              <a:rPr lang="en-US" sz="3200" dirty="0">
                <a:latin typeface="Cambria" pitchFamily="18" charset="0"/>
              </a:rPr>
              <a:t>	The Word that fell on the Day of Pentecost will not work this day. That was for Pentecost. </a:t>
            </a:r>
            <a:r>
              <a:rPr lang="en-US" sz="3200" dirty="0">
                <a:solidFill>
                  <a:srgbClr val="FFFF00"/>
                </a:solidFill>
                <a:latin typeface="Cambria" pitchFamily="18" charset="0"/>
              </a:rPr>
              <a:t>This is for the Bride, going Home of the Bride. </a:t>
            </a:r>
            <a:r>
              <a:rPr lang="en-US" sz="3200" dirty="0">
                <a:latin typeface="Cambria" pitchFamily="18" charset="0"/>
              </a:rPr>
              <a:t>We got something different. </a:t>
            </a:r>
          </a:p>
          <a:p>
            <a:r>
              <a:rPr lang="en-US" sz="3200" dirty="0">
                <a:latin typeface="Cambria" pitchFamily="18" charset="0"/>
              </a:rPr>
              <a:t>	We're in the </a:t>
            </a:r>
            <a:r>
              <a:rPr lang="en-US" sz="3200" dirty="0">
                <a:solidFill>
                  <a:srgbClr val="FFFF00"/>
                </a:solidFill>
                <a:latin typeface="Cambria" pitchFamily="18" charset="0"/>
              </a:rPr>
              <a:t>Bride age. </a:t>
            </a:r>
            <a:r>
              <a:rPr lang="en-US" sz="3200" dirty="0">
                <a:latin typeface="Cambria" pitchFamily="18" charset="0"/>
              </a:rPr>
              <a:t>No more than the Word of Noah would work in the days of Moses; no more than Moses' law would have worked in the time of Paul here. </a:t>
            </a:r>
          </a:p>
          <a:p>
            <a:pPr algn="r"/>
            <a:r>
              <a:rPr lang="en-US" sz="3200" dirty="0">
                <a:latin typeface="Cambria" pitchFamily="18" charset="0"/>
              </a:rPr>
              <a:t> 65-1125</a:t>
            </a:r>
          </a:p>
        </p:txBody>
      </p:sp>
      <p:sp>
        <p:nvSpPr>
          <p:cNvPr id="2" name="Date Placeholder 1"/>
          <p:cNvSpPr>
            <a:spLocks noGrp="1"/>
          </p:cNvSpPr>
          <p:nvPr>
            <p:ph type="dt" sz="half" idx="10"/>
          </p:nvPr>
        </p:nvSpPr>
        <p:spPr/>
        <p:txBody>
          <a:bodyPr/>
          <a:lstStyle/>
          <a:p>
            <a:r>
              <a:rPr lang="en-US"/>
              <a:t>03/03/2019</a:t>
            </a:r>
          </a:p>
        </p:txBody>
      </p:sp>
      <p:sp>
        <p:nvSpPr>
          <p:cNvPr id="3" name="Footer Placeholder 2"/>
          <p:cNvSpPr>
            <a:spLocks noGrp="1"/>
          </p:cNvSpPr>
          <p:nvPr>
            <p:ph type="ftr" sz="quarter" idx="12"/>
          </p:nvPr>
        </p:nvSpPr>
        <p:spPr/>
        <p:txBody>
          <a:bodyPr/>
          <a:lstStyle/>
          <a:p>
            <a:r>
              <a:rPr lang="en-US"/>
              <a:t>The Mystery of God 4</a:t>
            </a:r>
          </a:p>
        </p:txBody>
      </p:sp>
      <p:sp>
        <p:nvSpPr>
          <p:cNvPr id="4" name="Slide Number Placeholder 3"/>
          <p:cNvSpPr>
            <a:spLocks noGrp="1"/>
          </p:cNvSpPr>
          <p:nvPr>
            <p:ph type="sldNum" sz="quarter" idx="11"/>
          </p:nvPr>
        </p:nvSpPr>
        <p:spPr/>
        <p:txBody>
          <a:bodyPr/>
          <a:lstStyle/>
          <a:p>
            <a:fld id="{2E5FCB01-2E63-4ABD-B29D-8AF15FC93DCB}" type="slidenum">
              <a:rPr lang="en-US" smtClean="0"/>
              <a:t>37</a:t>
            </a:fld>
            <a:endParaRPr lang="en-US"/>
          </a:p>
        </p:txBody>
      </p:sp>
    </p:spTree>
    <p:extLst>
      <p:ext uri="{BB962C8B-B14F-4D97-AF65-F5344CB8AC3E}">
        <p14:creationId xmlns:p14="http://schemas.microsoft.com/office/powerpoint/2010/main" val="97972138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2A760C-71DD-449A-A2D3-DBEFF8543D6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3FFFC94D-AA25-4158-8AF5-68E4B3D99A56}"/>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F0CF487-B2D4-4FF8-A6F8-F261B6046576}"/>
              </a:ext>
            </a:extLst>
          </p:cNvPr>
          <p:cNvSpPr>
            <a:spLocks noGrp="1"/>
          </p:cNvSpPr>
          <p:nvPr>
            <p:ph type="sldNum" sz="quarter" idx="12"/>
          </p:nvPr>
        </p:nvSpPr>
        <p:spPr/>
        <p:txBody>
          <a:bodyPr/>
          <a:lstStyle/>
          <a:p>
            <a:fld id="{AC4DAC86-D943-45DC-86D6-56CCD16C63DC}" type="slidenum">
              <a:rPr lang="en-US" smtClean="0"/>
              <a:pPr/>
              <a:t>38</a:t>
            </a:fld>
            <a:endParaRPr lang="en-US"/>
          </a:p>
        </p:txBody>
      </p:sp>
      <p:sp>
        <p:nvSpPr>
          <p:cNvPr id="5" name="Rectangle 4">
            <a:extLst>
              <a:ext uri="{FF2B5EF4-FFF2-40B4-BE49-F238E27FC236}">
                <a16:creationId xmlns:a16="http://schemas.microsoft.com/office/drawing/2014/main" id="{765523A3-A7EF-4FFB-A919-FEF3E66DD092}"/>
              </a:ext>
            </a:extLst>
          </p:cNvPr>
          <p:cNvSpPr/>
          <p:nvPr/>
        </p:nvSpPr>
        <p:spPr>
          <a:xfrm>
            <a:off x="228600" y="191770"/>
            <a:ext cx="8534400" cy="4154984"/>
          </a:xfrm>
          <a:prstGeom prst="rect">
            <a:avLst/>
          </a:prstGeom>
        </p:spPr>
        <p:txBody>
          <a:bodyPr wrap="square">
            <a:spAutoFit/>
          </a:bodyPr>
          <a:lstStyle/>
          <a:p>
            <a:r>
              <a:rPr lang="en-US" sz="4000" b="1" spc="-150" dirty="0"/>
              <a:t>SEED.IS.NOT.HEIR.WITH.THE.SHUCK</a:t>
            </a:r>
          </a:p>
          <a:p>
            <a:r>
              <a:rPr lang="en-US" sz="3200" dirty="0"/>
              <a:t>	 89 Notice, see how close it looks. Matt. 24:24, "</a:t>
            </a:r>
            <a:r>
              <a:rPr lang="en-US" sz="3200" i="1" dirty="0"/>
              <a:t>The two spirits in the last days</a:t>
            </a:r>
            <a:r>
              <a:rPr lang="en-US" sz="3200" dirty="0"/>
              <a:t>," the </a:t>
            </a:r>
            <a:r>
              <a:rPr lang="en-US" sz="3200" dirty="0">
                <a:solidFill>
                  <a:srgbClr val="FFFF00"/>
                </a:solidFill>
              </a:rPr>
              <a:t>church spirit of the church people, </a:t>
            </a:r>
            <a:r>
              <a:rPr lang="en-US" sz="3200" dirty="0"/>
              <a:t>and the </a:t>
            </a:r>
            <a:r>
              <a:rPr lang="en-US" sz="3200" dirty="0">
                <a:solidFill>
                  <a:srgbClr val="FFFF00"/>
                </a:solidFill>
              </a:rPr>
              <a:t>Bride Spirit of the Bride people, </a:t>
            </a:r>
            <a:r>
              <a:rPr lang="en-US" sz="3200" dirty="0"/>
              <a:t>"</a:t>
            </a:r>
            <a:r>
              <a:rPr lang="en-US" sz="3200" i="1" dirty="0"/>
              <a:t>would be so close together till it would deceive the very Elected if it was possible." </a:t>
            </a:r>
            <a:r>
              <a:rPr lang="en-US" sz="3200" dirty="0"/>
              <a:t>That's how close.</a:t>
            </a:r>
          </a:p>
          <a:p>
            <a:pPr algn="r"/>
            <a:r>
              <a:rPr lang="en-US" sz="3200" dirty="0"/>
              <a:t>65-0218</a:t>
            </a:r>
          </a:p>
        </p:txBody>
      </p:sp>
    </p:spTree>
    <p:extLst>
      <p:ext uri="{BB962C8B-B14F-4D97-AF65-F5344CB8AC3E}">
        <p14:creationId xmlns:p14="http://schemas.microsoft.com/office/powerpoint/2010/main" val="155515704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F1CF9-C1B5-4D66-8EA5-C43771F8F930}"/>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2E14FC6-00DA-4CB5-B626-A3D9994848B0}"/>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2AF5CC4-A239-4365-8C95-41048D060491}"/>
              </a:ext>
            </a:extLst>
          </p:cNvPr>
          <p:cNvSpPr>
            <a:spLocks noGrp="1"/>
          </p:cNvSpPr>
          <p:nvPr>
            <p:ph type="sldNum" sz="quarter" idx="12"/>
          </p:nvPr>
        </p:nvSpPr>
        <p:spPr/>
        <p:txBody>
          <a:bodyPr/>
          <a:lstStyle/>
          <a:p>
            <a:fld id="{AC4DAC86-D943-45DC-86D6-56CCD16C63DC}" type="slidenum">
              <a:rPr lang="en-US" smtClean="0"/>
              <a:pPr/>
              <a:t>39</a:t>
            </a:fld>
            <a:endParaRPr lang="en-US"/>
          </a:p>
        </p:txBody>
      </p:sp>
      <p:sp>
        <p:nvSpPr>
          <p:cNvPr id="5" name="Rectangle 1">
            <a:extLst>
              <a:ext uri="{FF2B5EF4-FFF2-40B4-BE49-F238E27FC236}">
                <a16:creationId xmlns:a16="http://schemas.microsoft.com/office/drawing/2014/main" id="{5C232011-A6CE-4677-B956-8F97233F5A2F}"/>
              </a:ext>
            </a:extLst>
          </p:cNvPr>
          <p:cNvSpPr>
            <a:spLocks noChangeArrowheads="1"/>
          </p:cNvSpPr>
          <p:nvPr/>
        </p:nvSpPr>
        <p:spPr bwMode="auto">
          <a:xfrm>
            <a:off x="424180" y="304800"/>
            <a:ext cx="8295640" cy="440055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9525">
            <a:noFill/>
            <a:miter lim="800000"/>
            <a:headEnd/>
            <a:tailEnd/>
          </a:ln>
        </p:spPr>
        <p:txBody>
          <a:bodyPr wrap="square">
            <a:spAutoFit/>
          </a:bodyPr>
          <a:lstStyle/>
          <a:p>
            <a:pPr>
              <a:buFont typeface="Wingdings" pitchFamily="2" charset="2"/>
              <a:buNone/>
              <a:defRPr/>
            </a:pPr>
            <a:r>
              <a:rPr lang="en-US" sz="6000" b="1" dirty="0"/>
              <a:t>Revelation 10:7 </a:t>
            </a:r>
          </a:p>
          <a:p>
            <a:pPr>
              <a:buFont typeface="Wingdings" pitchFamily="2" charset="2"/>
              <a:buNone/>
              <a:defRPr/>
            </a:pPr>
            <a:r>
              <a:rPr lang="en-US" sz="4400" b="1" dirty="0"/>
              <a:t>	</a:t>
            </a:r>
            <a:r>
              <a:rPr lang="en-US" sz="4400" i="1" dirty="0"/>
              <a:t>“But in the days of the voice of the seventh angel … the mystery of God should be finished, as he hath declared to his servants the prophets.</a:t>
            </a:r>
          </a:p>
        </p:txBody>
      </p:sp>
    </p:spTree>
    <p:extLst>
      <p:ext uri="{BB962C8B-B14F-4D97-AF65-F5344CB8AC3E}">
        <p14:creationId xmlns:p14="http://schemas.microsoft.com/office/powerpoint/2010/main" val="1568791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CF203-30C7-4D76-98B1-6EFE40683F8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5174AFC9-D4B2-48B2-91AF-69F71679C08A}"/>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073F2CEC-F443-46EB-B2B5-1BB63BF6DF32}"/>
              </a:ext>
            </a:extLst>
          </p:cNvPr>
          <p:cNvSpPr>
            <a:spLocks noGrp="1"/>
          </p:cNvSpPr>
          <p:nvPr>
            <p:ph type="sldNum" sz="quarter" idx="12"/>
          </p:nvPr>
        </p:nvSpPr>
        <p:spPr/>
        <p:txBody>
          <a:bodyPr/>
          <a:lstStyle/>
          <a:p>
            <a:fld id="{AC4DAC86-D943-45DC-86D6-56CCD16C63DC}" type="slidenum">
              <a:rPr lang="en-US" smtClean="0"/>
              <a:pPr/>
              <a:t>4</a:t>
            </a:fld>
            <a:endParaRPr lang="en-US"/>
          </a:p>
        </p:txBody>
      </p:sp>
      <p:pic>
        <p:nvPicPr>
          <p:cNvPr id="6" name="Picture 5" descr="A person riding a motorcycle down a dirt road&#10;&#10;Description automatically generated">
            <a:extLst>
              <a:ext uri="{FF2B5EF4-FFF2-40B4-BE49-F238E27FC236}">
                <a16:creationId xmlns:a16="http://schemas.microsoft.com/office/drawing/2014/main" id="{1E20F3B2-EBEA-4B5D-A7CB-07B24B1B2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250" y="0"/>
            <a:ext cx="5143500" cy="6858000"/>
          </a:xfrm>
          <a:prstGeom prst="rect">
            <a:avLst/>
          </a:prstGeom>
        </p:spPr>
      </p:pic>
      <p:sp>
        <p:nvSpPr>
          <p:cNvPr id="7" name="TextBox 6">
            <a:extLst>
              <a:ext uri="{FF2B5EF4-FFF2-40B4-BE49-F238E27FC236}">
                <a16:creationId xmlns:a16="http://schemas.microsoft.com/office/drawing/2014/main" id="{3D1CB8D1-0425-4756-ABDE-0A4E37BEF330}"/>
              </a:ext>
            </a:extLst>
          </p:cNvPr>
          <p:cNvSpPr txBox="1"/>
          <p:nvPr/>
        </p:nvSpPr>
        <p:spPr>
          <a:xfrm>
            <a:off x="95186" y="762000"/>
            <a:ext cx="3629263" cy="3600986"/>
          </a:xfrm>
          <a:prstGeom prst="rect">
            <a:avLst/>
          </a:prstGeom>
          <a:noFill/>
        </p:spPr>
        <p:txBody>
          <a:bodyPr wrap="none" rtlCol="0">
            <a:spAutoFit/>
          </a:bodyPr>
          <a:lstStyle/>
          <a:p>
            <a:pPr algn="r"/>
            <a:r>
              <a:rPr lang="en-US" sz="4800" b="1" dirty="0"/>
              <a:t>Trip 1</a:t>
            </a:r>
          </a:p>
          <a:p>
            <a:pPr algn="r"/>
            <a:r>
              <a:rPr lang="en-US" sz="3600" dirty="0" err="1"/>
              <a:t>Dareda</a:t>
            </a:r>
            <a:r>
              <a:rPr lang="en-US" sz="3600" dirty="0"/>
              <a:t> &amp; Kigoma</a:t>
            </a:r>
          </a:p>
          <a:p>
            <a:pPr algn="r"/>
            <a:r>
              <a:rPr lang="en-US" sz="3600" dirty="0"/>
              <a:t>Tanzania</a:t>
            </a:r>
          </a:p>
          <a:p>
            <a:pPr algn="r"/>
            <a:endParaRPr lang="en-US" sz="3600" dirty="0"/>
          </a:p>
          <a:p>
            <a:pPr algn="r"/>
            <a:r>
              <a:rPr lang="en-US" sz="3600" dirty="0"/>
              <a:t>Bro. </a:t>
            </a:r>
            <a:r>
              <a:rPr lang="en-US" sz="3600" dirty="0" err="1"/>
              <a:t>Elibariki</a:t>
            </a:r>
            <a:endParaRPr lang="en-US" sz="3600" dirty="0"/>
          </a:p>
          <a:p>
            <a:pPr algn="r"/>
            <a:r>
              <a:rPr lang="en-US" sz="3600" dirty="0"/>
              <a:t>Bro. Malachi</a:t>
            </a:r>
          </a:p>
        </p:txBody>
      </p:sp>
    </p:spTree>
    <p:extLst>
      <p:ext uri="{BB962C8B-B14F-4D97-AF65-F5344CB8AC3E}">
        <p14:creationId xmlns:p14="http://schemas.microsoft.com/office/powerpoint/2010/main" val="106850692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33380-FE49-4AAA-8C53-B45808AE449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D35834E8-0261-4378-9C76-88E747C597B1}"/>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72B93F9F-7EE0-4C2D-ABEF-BBAD19915D4F}"/>
              </a:ext>
            </a:extLst>
          </p:cNvPr>
          <p:cNvSpPr>
            <a:spLocks noGrp="1"/>
          </p:cNvSpPr>
          <p:nvPr>
            <p:ph type="sldNum" sz="quarter" idx="12"/>
          </p:nvPr>
        </p:nvSpPr>
        <p:spPr/>
        <p:txBody>
          <a:bodyPr/>
          <a:lstStyle/>
          <a:p>
            <a:fld id="{AC4DAC86-D943-45DC-86D6-56CCD16C63DC}" type="slidenum">
              <a:rPr lang="en-US" smtClean="0"/>
              <a:pPr/>
              <a:t>40</a:t>
            </a:fld>
            <a:endParaRPr lang="en-US"/>
          </a:p>
        </p:txBody>
      </p:sp>
      <p:sp>
        <p:nvSpPr>
          <p:cNvPr id="6" name="Rectangle 5">
            <a:extLst>
              <a:ext uri="{FF2B5EF4-FFF2-40B4-BE49-F238E27FC236}">
                <a16:creationId xmlns:a16="http://schemas.microsoft.com/office/drawing/2014/main" id="{AB5462F6-F19D-4342-8620-14072307BF1F}"/>
              </a:ext>
            </a:extLst>
          </p:cNvPr>
          <p:cNvSpPr/>
          <p:nvPr/>
        </p:nvSpPr>
        <p:spPr>
          <a:xfrm>
            <a:off x="381000" y="136525"/>
            <a:ext cx="8496300" cy="4893647"/>
          </a:xfrm>
          <a:prstGeom prst="rect">
            <a:avLst/>
          </a:prstGeom>
        </p:spPr>
        <p:txBody>
          <a:bodyPr wrap="square">
            <a:spAutoFit/>
          </a:bodyPr>
          <a:lstStyle/>
          <a:p>
            <a:pPr fontAlgn="base"/>
            <a:r>
              <a:rPr lang="en-US" sz="6000" i="1" dirty="0">
                <a:solidFill>
                  <a:srgbClr val="FFFF00"/>
                </a:solidFill>
              </a:rPr>
              <a:t>Junction</a:t>
            </a:r>
          </a:p>
          <a:p>
            <a:pPr fontAlgn="base"/>
            <a:r>
              <a:rPr lang="en-US" sz="3600" dirty="0"/>
              <a:t> </a:t>
            </a:r>
          </a:p>
          <a:p>
            <a:pPr fontAlgn="base"/>
            <a:r>
              <a:rPr lang="en-US" sz="3600" dirty="0"/>
              <a:t>	1. An act of joining, state of being 			joined;</a:t>
            </a:r>
          </a:p>
          <a:p>
            <a:pPr fontAlgn="base"/>
            <a:r>
              <a:rPr lang="en-US" sz="3600" dirty="0"/>
              <a:t>	2. A place or point of meeting; an 			intersection of roads especially 			where one terminates;</a:t>
            </a:r>
          </a:p>
          <a:p>
            <a:pPr fontAlgn="base"/>
            <a:r>
              <a:rPr lang="en-US" sz="3600" dirty="0"/>
              <a:t>	3. Something that joins.</a:t>
            </a:r>
          </a:p>
        </p:txBody>
      </p:sp>
    </p:spTree>
    <p:extLst>
      <p:ext uri="{BB962C8B-B14F-4D97-AF65-F5344CB8AC3E}">
        <p14:creationId xmlns:p14="http://schemas.microsoft.com/office/powerpoint/2010/main" val="42059934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563DB-AD42-42F5-8BF1-209DABD51E25}"/>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A1B433F-AC3D-4554-A7D1-34F7860BDC59}"/>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EF891788-C303-4766-A40A-EF827E949E4A}"/>
              </a:ext>
            </a:extLst>
          </p:cNvPr>
          <p:cNvSpPr>
            <a:spLocks noGrp="1"/>
          </p:cNvSpPr>
          <p:nvPr>
            <p:ph type="sldNum" sz="quarter" idx="12"/>
          </p:nvPr>
        </p:nvSpPr>
        <p:spPr/>
        <p:txBody>
          <a:bodyPr/>
          <a:lstStyle/>
          <a:p>
            <a:fld id="{AC4DAC86-D943-45DC-86D6-56CCD16C63DC}" type="slidenum">
              <a:rPr lang="en-US" smtClean="0"/>
              <a:pPr/>
              <a:t>41</a:t>
            </a:fld>
            <a:endParaRPr lang="en-US"/>
          </a:p>
        </p:txBody>
      </p:sp>
      <p:pic>
        <p:nvPicPr>
          <p:cNvPr id="1026" name="Picture 2" descr="Judge Harry Pregerson Interchange highway  interchange near Athens and Watts communities of Los Angeles California ">
            <a:extLst>
              <a:ext uri="{FF2B5EF4-FFF2-40B4-BE49-F238E27FC236}">
                <a16:creationId xmlns:a16="http://schemas.microsoft.com/office/drawing/2014/main" id="{7A09365B-2D41-41F4-98F4-716FF4058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801"/>
            <a:ext cx="8839200" cy="6617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9312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458200" cy="4093428"/>
          </a:xfrm>
          <a:prstGeom prst="rect">
            <a:avLst/>
          </a:prstGeom>
        </p:spPr>
        <p:txBody>
          <a:bodyPr wrap="square">
            <a:spAutoFit/>
          </a:bodyPr>
          <a:lstStyle/>
          <a:p>
            <a:r>
              <a:rPr lang="en-US" sz="4800" b="1" dirty="0">
                <a:latin typeface="Cambria" pitchFamily="18" charset="0"/>
              </a:rPr>
              <a:t>EVENING.MESSENGER </a:t>
            </a:r>
            <a:r>
              <a:rPr lang="en-US" sz="4000" dirty="0">
                <a:latin typeface="Cambria" pitchFamily="18" charset="0"/>
              </a:rPr>
              <a:t>	</a:t>
            </a:r>
          </a:p>
          <a:p>
            <a:r>
              <a:rPr lang="en-US" sz="4000" dirty="0">
                <a:latin typeface="Cambria" pitchFamily="18" charset="0"/>
              </a:rPr>
              <a:t>	</a:t>
            </a:r>
            <a:r>
              <a:rPr lang="en-US" sz="3600" dirty="0">
                <a:latin typeface="Cambria" pitchFamily="18" charset="0"/>
              </a:rPr>
              <a:t>116  Now we come to the church dispensation's end time. The same Son that came and changed the dispensation then, comes again. 	</a:t>
            </a:r>
          </a:p>
          <a:p>
            <a:r>
              <a:rPr lang="en-US" sz="3600" dirty="0">
                <a:latin typeface="Cambria" pitchFamily="18" charset="0"/>
              </a:rPr>
              <a:t>	That's going to be from earth to glory.</a:t>
            </a:r>
            <a:endParaRPr lang="en-US" sz="3600" b="1" dirty="0">
              <a:latin typeface="Cambria" pitchFamily="18" charset="0"/>
            </a:endParaRPr>
          </a:p>
          <a:p>
            <a:pPr algn="r"/>
            <a:r>
              <a:rPr lang="en-US" sz="2800" dirty="0">
                <a:latin typeface="Cambria" pitchFamily="18" charset="0"/>
              </a:rPr>
              <a:t>63-0116</a:t>
            </a:r>
            <a:endParaRPr lang="en-US" sz="4000" dirty="0">
              <a:latin typeface="Cambria" pitchFamily="18" charset="0"/>
            </a:endParaRPr>
          </a:p>
        </p:txBody>
      </p:sp>
      <p:sp>
        <p:nvSpPr>
          <p:cNvPr id="3" name="Date Placeholder 2"/>
          <p:cNvSpPr>
            <a:spLocks noGrp="1"/>
          </p:cNvSpPr>
          <p:nvPr>
            <p:ph type="dt" sz="half" idx="10"/>
          </p:nvPr>
        </p:nvSpPr>
        <p:spPr/>
        <p:txBody>
          <a:bodyPr/>
          <a:lstStyle/>
          <a:p>
            <a:r>
              <a:rPr lang="en-US"/>
              <a:t>03/03/2019</a:t>
            </a:r>
          </a:p>
        </p:txBody>
      </p:sp>
      <p:sp>
        <p:nvSpPr>
          <p:cNvPr id="4" name="Footer Placeholder 3"/>
          <p:cNvSpPr>
            <a:spLocks noGrp="1"/>
          </p:cNvSpPr>
          <p:nvPr>
            <p:ph type="ftr" sz="quarter" idx="12"/>
          </p:nvPr>
        </p:nvSpPr>
        <p:spPr/>
        <p:txBody>
          <a:bodyPr/>
          <a:lstStyle/>
          <a:p>
            <a:r>
              <a:rPr lang="en-US"/>
              <a:t>The Mystery of God 4</a:t>
            </a:r>
          </a:p>
        </p:txBody>
      </p:sp>
      <p:sp>
        <p:nvSpPr>
          <p:cNvPr id="5" name="Slide Number Placeholder 4"/>
          <p:cNvSpPr>
            <a:spLocks noGrp="1"/>
          </p:cNvSpPr>
          <p:nvPr>
            <p:ph type="sldNum" sz="quarter" idx="11"/>
          </p:nvPr>
        </p:nvSpPr>
        <p:spPr/>
        <p:txBody>
          <a:bodyPr/>
          <a:lstStyle/>
          <a:p>
            <a:fld id="{2E5FCB01-2E63-4ABD-B29D-8AF15FC93DCB}" type="slidenum">
              <a:rPr lang="en-US" smtClean="0"/>
              <a:t>42</a:t>
            </a:fld>
            <a:endParaRPr lang="en-US"/>
          </a:p>
        </p:txBody>
      </p:sp>
    </p:spTree>
    <p:extLst>
      <p:ext uri="{BB962C8B-B14F-4D97-AF65-F5344CB8AC3E}">
        <p14:creationId xmlns:p14="http://schemas.microsoft.com/office/powerpoint/2010/main" val="378669852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E4CE9D-C804-4C84-9437-F92857C5F679}"/>
              </a:ext>
            </a:extLst>
          </p:cNvPr>
          <p:cNvSpPr/>
          <p:nvPr/>
        </p:nvSpPr>
        <p:spPr>
          <a:xfrm>
            <a:off x="304799" y="123769"/>
            <a:ext cx="8645925" cy="4159302"/>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CB5CBAF4-121F-402F-9CD1-FB8FC8D15FE8}"/>
              </a:ext>
            </a:extLst>
          </p:cNvPr>
          <p:cNvSpPr/>
          <p:nvPr/>
        </p:nvSpPr>
        <p:spPr>
          <a:xfrm>
            <a:off x="3266442" y="1826788"/>
            <a:ext cx="2057400" cy="1989484"/>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EndTime</a:t>
            </a:r>
            <a:endParaRPr lang="en-US" sz="2400" b="1" dirty="0">
              <a:solidFill>
                <a:schemeClr val="bg1"/>
              </a:solidFill>
            </a:endParaRPr>
          </a:p>
          <a:p>
            <a:pPr algn="ctr"/>
            <a:r>
              <a:rPr lang="en-US" dirty="0">
                <a:solidFill>
                  <a:schemeClr val="bg1"/>
                </a:solidFill>
              </a:rPr>
              <a:t>Rev. 10:1-11</a:t>
            </a:r>
          </a:p>
        </p:txBody>
      </p:sp>
      <p:sp>
        <p:nvSpPr>
          <p:cNvPr id="2" name="Date Placeholder 1">
            <a:extLst>
              <a:ext uri="{FF2B5EF4-FFF2-40B4-BE49-F238E27FC236}">
                <a16:creationId xmlns:a16="http://schemas.microsoft.com/office/drawing/2014/main" id="{18B82C08-5110-4B3B-9A15-38C327C23A89}"/>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A9F2C3B1-D2FE-419E-93C0-EA04DBDBB4D4}"/>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E37E275C-0313-4BD6-B904-22DEBF80D752}"/>
              </a:ext>
            </a:extLst>
          </p:cNvPr>
          <p:cNvSpPr>
            <a:spLocks noGrp="1"/>
          </p:cNvSpPr>
          <p:nvPr>
            <p:ph type="sldNum" sz="quarter" idx="12"/>
          </p:nvPr>
        </p:nvSpPr>
        <p:spPr/>
        <p:txBody>
          <a:bodyPr/>
          <a:lstStyle/>
          <a:p>
            <a:fld id="{AC4DAC86-D943-45DC-86D6-56CCD16C63DC}" type="slidenum">
              <a:rPr lang="en-US" smtClean="0"/>
              <a:pPr/>
              <a:t>43</a:t>
            </a:fld>
            <a:endParaRPr lang="en-US"/>
          </a:p>
        </p:txBody>
      </p:sp>
      <p:sp>
        <p:nvSpPr>
          <p:cNvPr id="5" name="Arrow: Right 4">
            <a:extLst>
              <a:ext uri="{FF2B5EF4-FFF2-40B4-BE49-F238E27FC236}">
                <a16:creationId xmlns:a16="http://schemas.microsoft.com/office/drawing/2014/main" id="{0E5EE415-DDFA-4A6B-A169-281E81873AA9}"/>
              </a:ext>
            </a:extLst>
          </p:cNvPr>
          <p:cNvSpPr/>
          <p:nvPr/>
        </p:nvSpPr>
        <p:spPr>
          <a:xfrm rot="20401130">
            <a:off x="-462036" y="3079093"/>
            <a:ext cx="4075356" cy="1135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8EBE7A8C-1C17-41D0-89EA-C0E36D3E36AC}"/>
              </a:ext>
            </a:extLst>
          </p:cNvPr>
          <p:cNvSpPr/>
          <p:nvPr/>
        </p:nvSpPr>
        <p:spPr>
          <a:xfrm>
            <a:off x="3810000" y="0"/>
            <a:ext cx="914400" cy="2133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24EA3D37-B239-4113-8944-2ADFE46E655C}"/>
              </a:ext>
            </a:extLst>
          </p:cNvPr>
          <p:cNvSpPr/>
          <p:nvPr/>
        </p:nvSpPr>
        <p:spPr>
          <a:xfrm rot="5874920">
            <a:off x="6542647" y="1073648"/>
            <a:ext cx="1228733" cy="4125726"/>
          </a:xfrm>
          <a:prstGeom prst="downArrow">
            <a:avLst>
              <a:gd name="adj1" fmla="val 50000"/>
              <a:gd name="adj2" fmla="val 50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6DFD32-E298-4EEA-B6A2-D02177B8635C}"/>
              </a:ext>
            </a:extLst>
          </p:cNvPr>
          <p:cNvSpPr txBox="1"/>
          <p:nvPr/>
        </p:nvSpPr>
        <p:spPr>
          <a:xfrm>
            <a:off x="6955560" y="1892347"/>
            <a:ext cx="1409040" cy="830997"/>
          </a:xfrm>
          <a:prstGeom prst="rect">
            <a:avLst/>
          </a:prstGeom>
          <a:noFill/>
        </p:spPr>
        <p:txBody>
          <a:bodyPr wrap="none" rtlCol="0">
            <a:spAutoFit/>
          </a:bodyPr>
          <a:lstStyle/>
          <a:p>
            <a:r>
              <a:rPr lang="en-US" sz="4800" dirty="0"/>
              <a:t>Jews</a:t>
            </a:r>
          </a:p>
        </p:txBody>
      </p:sp>
      <p:sp>
        <p:nvSpPr>
          <p:cNvPr id="11" name="Rectangle 10">
            <a:extLst>
              <a:ext uri="{FF2B5EF4-FFF2-40B4-BE49-F238E27FC236}">
                <a16:creationId xmlns:a16="http://schemas.microsoft.com/office/drawing/2014/main" id="{CA2620D3-FEE5-40C3-AC16-3F073D9AA6FB}"/>
              </a:ext>
            </a:extLst>
          </p:cNvPr>
          <p:cNvSpPr/>
          <p:nvPr/>
        </p:nvSpPr>
        <p:spPr>
          <a:xfrm>
            <a:off x="193275" y="2436809"/>
            <a:ext cx="2138727" cy="769441"/>
          </a:xfrm>
          <a:prstGeom prst="rect">
            <a:avLst/>
          </a:prstGeom>
        </p:spPr>
        <p:txBody>
          <a:bodyPr wrap="none">
            <a:spAutoFit/>
          </a:bodyPr>
          <a:lstStyle/>
          <a:p>
            <a:r>
              <a:rPr lang="en-US" sz="4400" dirty="0"/>
              <a:t>Gentiles</a:t>
            </a:r>
          </a:p>
        </p:txBody>
      </p:sp>
      <p:sp>
        <p:nvSpPr>
          <p:cNvPr id="12" name="Rectangle 11">
            <a:extLst>
              <a:ext uri="{FF2B5EF4-FFF2-40B4-BE49-F238E27FC236}">
                <a16:creationId xmlns:a16="http://schemas.microsoft.com/office/drawing/2014/main" id="{90115B9F-946D-40BE-80BF-0C5BED9DE1B0}"/>
              </a:ext>
            </a:extLst>
          </p:cNvPr>
          <p:cNvSpPr/>
          <p:nvPr/>
        </p:nvSpPr>
        <p:spPr>
          <a:xfrm>
            <a:off x="856804" y="289650"/>
            <a:ext cx="2960556" cy="1200329"/>
          </a:xfrm>
          <a:prstGeom prst="rect">
            <a:avLst/>
          </a:prstGeom>
        </p:spPr>
        <p:txBody>
          <a:bodyPr wrap="square">
            <a:spAutoFit/>
          </a:bodyPr>
          <a:lstStyle/>
          <a:p>
            <a:pPr algn="r"/>
            <a:r>
              <a:rPr lang="en-US" sz="4400" dirty="0"/>
              <a:t>Christ</a:t>
            </a:r>
          </a:p>
          <a:p>
            <a:pPr algn="r"/>
            <a:r>
              <a:rPr lang="en-US" sz="2800" dirty="0"/>
              <a:t>Rev. 10:1-6</a:t>
            </a:r>
          </a:p>
        </p:txBody>
      </p:sp>
      <p:sp>
        <p:nvSpPr>
          <p:cNvPr id="13" name="Rectangle 12">
            <a:extLst>
              <a:ext uri="{FF2B5EF4-FFF2-40B4-BE49-F238E27FC236}">
                <a16:creationId xmlns:a16="http://schemas.microsoft.com/office/drawing/2014/main" id="{4E1E2EFE-39EF-4B34-AF7F-07B88D76F990}"/>
              </a:ext>
            </a:extLst>
          </p:cNvPr>
          <p:cNvSpPr/>
          <p:nvPr/>
        </p:nvSpPr>
        <p:spPr>
          <a:xfrm>
            <a:off x="457200" y="4323711"/>
            <a:ext cx="8686800" cy="2369880"/>
          </a:xfrm>
          <a:prstGeom prst="rect">
            <a:avLst/>
          </a:prstGeom>
          <a:solidFill>
            <a:schemeClr val="bg1"/>
          </a:solidFill>
        </p:spPr>
        <p:txBody>
          <a:bodyPr wrap="square">
            <a:spAutoFit/>
          </a:bodyPr>
          <a:lstStyle/>
          <a:p>
            <a:r>
              <a:rPr lang="en-US" sz="3600" b="1" dirty="0"/>
              <a:t>THE.BREACH </a:t>
            </a:r>
          </a:p>
          <a:p>
            <a:r>
              <a:rPr lang="en-US" sz="2800" dirty="0"/>
              <a:t>	44. Now, here's the angel on earth, another Angel, mighty Messenger come down. This angel was a earthly angel, messenger. But here comes One down from heaven: a rainbow, covenant. Only Christ, it could be…</a:t>
            </a:r>
            <a:endParaRPr lang="en-US" sz="2400" dirty="0"/>
          </a:p>
        </p:txBody>
      </p:sp>
      <p:sp>
        <p:nvSpPr>
          <p:cNvPr id="15" name="TextBox 14">
            <a:extLst>
              <a:ext uri="{FF2B5EF4-FFF2-40B4-BE49-F238E27FC236}">
                <a16:creationId xmlns:a16="http://schemas.microsoft.com/office/drawing/2014/main" id="{DB986D54-D168-4421-84D1-8ED4E7229F93}"/>
              </a:ext>
            </a:extLst>
          </p:cNvPr>
          <p:cNvSpPr txBox="1"/>
          <p:nvPr/>
        </p:nvSpPr>
        <p:spPr>
          <a:xfrm>
            <a:off x="5286582" y="3733311"/>
            <a:ext cx="2255519" cy="523220"/>
          </a:xfrm>
          <a:prstGeom prst="rect">
            <a:avLst/>
          </a:prstGeom>
          <a:noFill/>
        </p:spPr>
        <p:txBody>
          <a:bodyPr wrap="square" rtlCol="0">
            <a:spAutoFit/>
          </a:bodyPr>
          <a:lstStyle/>
          <a:p>
            <a:r>
              <a:rPr lang="en-US" sz="2800" b="1" dirty="0"/>
              <a:t>Satan’s Eden</a:t>
            </a:r>
          </a:p>
        </p:txBody>
      </p:sp>
    </p:spTree>
    <p:extLst>
      <p:ext uri="{BB962C8B-B14F-4D97-AF65-F5344CB8AC3E}">
        <p14:creationId xmlns:p14="http://schemas.microsoft.com/office/powerpoint/2010/main" val="2289036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 calcmode="lin" valueType="num">
                                      <p:cBhvr additive="base">
                                        <p:cTn id="3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7" grpId="0" animBg="1"/>
      <p:bldP spid="9" grpId="0"/>
      <p:bldP spid="11"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88B3A-5EC7-41C8-928C-95825A20B12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DAC571B3-6F3B-4A56-BE11-0CF156A7ACF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4CC0C64D-6B97-4C56-A3F5-6D856DAE440B}"/>
              </a:ext>
            </a:extLst>
          </p:cNvPr>
          <p:cNvSpPr>
            <a:spLocks noGrp="1"/>
          </p:cNvSpPr>
          <p:nvPr>
            <p:ph type="sldNum" sz="quarter" idx="12"/>
          </p:nvPr>
        </p:nvSpPr>
        <p:spPr/>
        <p:txBody>
          <a:bodyPr/>
          <a:lstStyle/>
          <a:p>
            <a:fld id="{AC4DAC86-D943-45DC-86D6-56CCD16C63DC}" type="slidenum">
              <a:rPr lang="en-US" smtClean="0"/>
              <a:pPr/>
              <a:t>44</a:t>
            </a:fld>
            <a:endParaRPr lang="en-US"/>
          </a:p>
        </p:txBody>
      </p:sp>
      <p:sp>
        <p:nvSpPr>
          <p:cNvPr id="5" name="Rectangle 4">
            <a:extLst>
              <a:ext uri="{FF2B5EF4-FFF2-40B4-BE49-F238E27FC236}">
                <a16:creationId xmlns:a16="http://schemas.microsoft.com/office/drawing/2014/main" id="{87F83F05-5AA1-4BCA-874E-6058FC731DC3}"/>
              </a:ext>
            </a:extLst>
          </p:cNvPr>
          <p:cNvSpPr/>
          <p:nvPr/>
        </p:nvSpPr>
        <p:spPr>
          <a:xfrm>
            <a:off x="228600" y="45085"/>
            <a:ext cx="8686800" cy="6124754"/>
          </a:xfrm>
          <a:prstGeom prst="rect">
            <a:avLst/>
          </a:prstGeom>
          <a:solidFill>
            <a:schemeClr val="bg1"/>
          </a:solidFill>
        </p:spPr>
        <p:txBody>
          <a:bodyPr wrap="square">
            <a:spAutoFit/>
          </a:bodyPr>
          <a:lstStyle/>
          <a:p>
            <a:r>
              <a:rPr lang="en-US" sz="4000" b="1" dirty="0"/>
              <a:t>THE.BREACH</a:t>
            </a:r>
          </a:p>
          <a:p>
            <a:r>
              <a:rPr lang="en-US" sz="3200" dirty="0"/>
              <a:t>	47 He returns back in the 10th chapter after the coming time, that all the mysteries is to be finished, and the Seals are to be broke, and proclaiming that its time is no more. </a:t>
            </a:r>
          </a:p>
          <a:p>
            <a:r>
              <a:rPr lang="en-US" sz="3200" dirty="0"/>
              <a:t>	And he said, </a:t>
            </a:r>
            <a:r>
              <a:rPr lang="en-US" sz="3200" i="1" dirty="0"/>
              <a:t>"When the seventh angel has begin to sound, then the mysteries should be finished…” </a:t>
            </a:r>
            <a:r>
              <a:rPr lang="en-US" sz="3200" dirty="0"/>
              <a:t>and time for the Angel to appear. We're close, somewhere. Notice, the Seven Seals holds the mystery of the Book. Until we can see what those Seven Seals has sealed in, we're only presuming them things.</a:t>
            </a:r>
          </a:p>
        </p:txBody>
      </p:sp>
    </p:spTree>
    <p:extLst>
      <p:ext uri="{BB962C8B-B14F-4D97-AF65-F5344CB8AC3E}">
        <p14:creationId xmlns:p14="http://schemas.microsoft.com/office/powerpoint/2010/main" val="342915864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FF790-A1C6-4F81-94B9-D2A1B0068C86}"/>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D9C1E216-A3B7-49CD-8773-FE5E5E7DBC54}"/>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059DA13A-BD74-4666-857B-FFF7B6486FFE}"/>
              </a:ext>
            </a:extLst>
          </p:cNvPr>
          <p:cNvSpPr>
            <a:spLocks noGrp="1"/>
          </p:cNvSpPr>
          <p:nvPr>
            <p:ph type="sldNum" sz="quarter" idx="12"/>
          </p:nvPr>
        </p:nvSpPr>
        <p:spPr/>
        <p:txBody>
          <a:bodyPr/>
          <a:lstStyle/>
          <a:p>
            <a:fld id="{AC4DAC86-D943-45DC-86D6-56CCD16C63DC}" type="slidenum">
              <a:rPr lang="en-US" smtClean="0"/>
              <a:pPr/>
              <a:t>45</a:t>
            </a:fld>
            <a:endParaRPr lang="en-US"/>
          </a:p>
        </p:txBody>
      </p:sp>
      <p:sp>
        <p:nvSpPr>
          <p:cNvPr id="5" name="Rectangle 4">
            <a:extLst>
              <a:ext uri="{FF2B5EF4-FFF2-40B4-BE49-F238E27FC236}">
                <a16:creationId xmlns:a16="http://schemas.microsoft.com/office/drawing/2014/main" id="{CC1147F7-E3B1-4C92-B891-E2A6B1B83ECD}"/>
              </a:ext>
            </a:extLst>
          </p:cNvPr>
          <p:cNvSpPr/>
          <p:nvPr/>
        </p:nvSpPr>
        <p:spPr>
          <a:xfrm>
            <a:off x="762000" y="228600"/>
            <a:ext cx="7772400" cy="3046988"/>
          </a:xfrm>
          <a:prstGeom prst="rect">
            <a:avLst/>
          </a:prstGeom>
        </p:spPr>
        <p:txBody>
          <a:bodyPr wrap="square">
            <a:spAutoFit/>
          </a:bodyPr>
          <a:lstStyle/>
          <a:p>
            <a:r>
              <a:rPr lang="en-US" sz="4800" b="1" dirty="0"/>
              <a:t>DANIEL 12:4</a:t>
            </a:r>
          </a:p>
          <a:p>
            <a:r>
              <a:rPr lang="en-US" sz="3600" i="1" dirty="0"/>
              <a:t>	But thou, O Daniel, shut up the words, and seal the book, even to the time of the end: many shall run to and </a:t>
            </a:r>
            <a:r>
              <a:rPr lang="en-US" sz="3600" i="1" dirty="0" err="1"/>
              <a:t>fro</a:t>
            </a:r>
            <a:r>
              <a:rPr lang="en-US" sz="3600" i="1" dirty="0"/>
              <a:t>, and knowledge shall be increased.</a:t>
            </a:r>
          </a:p>
        </p:txBody>
      </p:sp>
    </p:spTree>
    <p:extLst>
      <p:ext uri="{BB962C8B-B14F-4D97-AF65-F5344CB8AC3E}">
        <p14:creationId xmlns:p14="http://schemas.microsoft.com/office/powerpoint/2010/main" val="360449467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danielimagebckd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76200"/>
            <a:ext cx="8817255" cy="6584950"/>
          </a:xfrm>
          <a:prstGeom prst="rect">
            <a:avLst/>
          </a:prstGeom>
          <a:noFill/>
        </p:spPr>
      </p:pic>
      <p:sp>
        <p:nvSpPr>
          <p:cNvPr id="2" name="Date Placeholder 1">
            <a:extLst>
              <a:ext uri="{FF2B5EF4-FFF2-40B4-BE49-F238E27FC236}">
                <a16:creationId xmlns:a16="http://schemas.microsoft.com/office/drawing/2014/main" id="{0138A3E7-185D-4433-910C-892D55E7835D}"/>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4A90ABAF-C5A7-4F23-ACA7-CEDD10A86973}"/>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B8901BC1-1A22-40C0-950C-C19C2D453D08}"/>
              </a:ext>
            </a:extLst>
          </p:cNvPr>
          <p:cNvSpPr>
            <a:spLocks noGrp="1"/>
          </p:cNvSpPr>
          <p:nvPr>
            <p:ph type="sldNum" sz="quarter" idx="12"/>
          </p:nvPr>
        </p:nvSpPr>
        <p:spPr/>
        <p:txBody>
          <a:bodyPr/>
          <a:lstStyle/>
          <a:p>
            <a:pPr>
              <a:defRPr/>
            </a:pPr>
            <a:fld id="{D8530651-21A1-43F1-95AF-6DF2B6468398}" type="slidenum">
              <a:rPr lang="en-US" smtClean="0"/>
              <a:pPr>
                <a:defRPr/>
              </a:pPr>
              <a:t>46</a:t>
            </a:fld>
            <a:endParaRPr lang="en-US"/>
          </a:p>
        </p:txBody>
      </p:sp>
    </p:spTree>
    <p:extLst>
      <p:ext uri="{BB962C8B-B14F-4D97-AF65-F5344CB8AC3E}">
        <p14:creationId xmlns:p14="http://schemas.microsoft.com/office/powerpoint/2010/main" val="189949327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41870-AC6A-473F-A054-775847918476}"/>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7C44C65A-EE1F-4AAF-AF11-2F8D51B14703}"/>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B773027E-48EA-44C8-B93E-434E46886F1F}"/>
              </a:ext>
            </a:extLst>
          </p:cNvPr>
          <p:cNvSpPr>
            <a:spLocks noGrp="1"/>
          </p:cNvSpPr>
          <p:nvPr>
            <p:ph type="sldNum" sz="quarter" idx="12"/>
          </p:nvPr>
        </p:nvSpPr>
        <p:spPr/>
        <p:txBody>
          <a:bodyPr/>
          <a:lstStyle/>
          <a:p>
            <a:fld id="{AC4DAC86-D943-45DC-86D6-56CCD16C63DC}" type="slidenum">
              <a:rPr lang="en-US" smtClean="0"/>
              <a:pPr/>
              <a:t>47</a:t>
            </a:fld>
            <a:endParaRPr lang="en-US"/>
          </a:p>
        </p:txBody>
      </p:sp>
      <p:sp>
        <p:nvSpPr>
          <p:cNvPr id="5" name="Rectangle 4">
            <a:extLst>
              <a:ext uri="{FF2B5EF4-FFF2-40B4-BE49-F238E27FC236}">
                <a16:creationId xmlns:a16="http://schemas.microsoft.com/office/drawing/2014/main" id="{9BE27849-08BD-49C1-A444-25AD4F539F37}"/>
              </a:ext>
            </a:extLst>
          </p:cNvPr>
          <p:cNvSpPr/>
          <p:nvPr/>
        </p:nvSpPr>
        <p:spPr>
          <a:xfrm>
            <a:off x="228600" y="136526"/>
            <a:ext cx="8839200" cy="5139869"/>
          </a:xfrm>
          <a:prstGeom prst="rect">
            <a:avLst/>
          </a:prstGeom>
        </p:spPr>
        <p:txBody>
          <a:bodyPr wrap="square">
            <a:spAutoFit/>
          </a:bodyPr>
          <a:lstStyle/>
          <a:p>
            <a:r>
              <a:rPr lang="en-US" sz="4000" b="1" dirty="0"/>
              <a:t>THE.JUNCTION.OF.TIME</a:t>
            </a:r>
          </a:p>
          <a:p>
            <a:r>
              <a:rPr lang="en-US" sz="3200" dirty="0"/>
              <a:t>	4 Always in the days gone by, dispensations has always come to their end, we hit a </a:t>
            </a:r>
            <a:r>
              <a:rPr lang="en-US" sz="3200" dirty="0">
                <a:solidFill>
                  <a:srgbClr val="FFF421"/>
                </a:solidFill>
              </a:rPr>
              <a:t>junction. </a:t>
            </a:r>
            <a:r>
              <a:rPr lang="en-US" sz="3200" dirty="0"/>
              <a:t>There's junctions on the highways, the roads we travel in this world. They junction on this grand old highway that we travel to glory.</a:t>
            </a:r>
          </a:p>
          <a:p>
            <a:r>
              <a:rPr lang="en-US" sz="3200" dirty="0"/>
              <a:t>	5 …There has been in my searching of the Scripture for quite awhile, I have found seven great junctions in God's Word. And seven is God's complete number.</a:t>
            </a:r>
          </a:p>
        </p:txBody>
      </p:sp>
    </p:spTree>
    <p:extLst>
      <p:ext uri="{BB962C8B-B14F-4D97-AF65-F5344CB8AC3E}">
        <p14:creationId xmlns:p14="http://schemas.microsoft.com/office/powerpoint/2010/main" val="119486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36ACE-1FDC-48FC-B25E-5584E970ED95}"/>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4E30F82B-ABF1-4242-920E-0F5D4365CD79}"/>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9634624A-C467-4F6A-8923-2760AE9AF160}"/>
              </a:ext>
            </a:extLst>
          </p:cNvPr>
          <p:cNvSpPr>
            <a:spLocks noGrp="1"/>
          </p:cNvSpPr>
          <p:nvPr>
            <p:ph type="sldNum" sz="quarter" idx="12"/>
          </p:nvPr>
        </p:nvSpPr>
        <p:spPr/>
        <p:txBody>
          <a:bodyPr/>
          <a:lstStyle/>
          <a:p>
            <a:fld id="{AC4DAC86-D943-45DC-86D6-56CCD16C63DC}" type="slidenum">
              <a:rPr lang="en-US" smtClean="0"/>
              <a:pPr/>
              <a:t>48</a:t>
            </a:fld>
            <a:endParaRPr lang="en-US"/>
          </a:p>
        </p:txBody>
      </p:sp>
      <p:sp>
        <p:nvSpPr>
          <p:cNvPr id="5" name="Rectangle 4">
            <a:extLst>
              <a:ext uri="{FF2B5EF4-FFF2-40B4-BE49-F238E27FC236}">
                <a16:creationId xmlns:a16="http://schemas.microsoft.com/office/drawing/2014/main" id="{08AEB116-7B41-423A-8D54-F35884C80B94}"/>
              </a:ext>
            </a:extLst>
          </p:cNvPr>
          <p:cNvSpPr/>
          <p:nvPr/>
        </p:nvSpPr>
        <p:spPr>
          <a:xfrm>
            <a:off x="304800" y="136525"/>
            <a:ext cx="8610600" cy="5509200"/>
          </a:xfrm>
          <a:prstGeom prst="rect">
            <a:avLst/>
          </a:prstGeom>
        </p:spPr>
        <p:txBody>
          <a:bodyPr wrap="square">
            <a:spAutoFit/>
          </a:bodyPr>
          <a:lstStyle/>
          <a:p>
            <a:r>
              <a:rPr lang="en-US" sz="3200" dirty="0"/>
              <a:t>	He completes in seven. He worked six days and the seventh rested. The world exists in its reign over the earth for six thousand years, the seventh is the Millennium. And all the </a:t>
            </a:r>
            <a:r>
              <a:rPr lang="en-US" sz="3200" dirty="0" err="1"/>
              <a:t>mathe-matics</a:t>
            </a:r>
            <a:r>
              <a:rPr lang="en-US" sz="3200" dirty="0"/>
              <a:t> of the Bible are perfect… God is always on time with His message.</a:t>
            </a:r>
          </a:p>
          <a:p>
            <a:r>
              <a:rPr lang="en-US" sz="3200" dirty="0"/>
              <a:t>	6 And so today, I believe that we're facing a great something that the church should know and understand, that we ought to know what all this is about, and find it in God's Word.</a:t>
            </a:r>
          </a:p>
          <a:p>
            <a:pPr algn="r"/>
            <a:r>
              <a:rPr lang="en-US" sz="3200" dirty="0"/>
              <a:t>56-0115</a:t>
            </a:r>
          </a:p>
        </p:txBody>
      </p:sp>
    </p:spTree>
    <p:extLst>
      <p:ext uri="{BB962C8B-B14F-4D97-AF65-F5344CB8AC3E}">
        <p14:creationId xmlns:p14="http://schemas.microsoft.com/office/powerpoint/2010/main" val="396157941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03/03/2019</a:t>
            </a:r>
          </a:p>
        </p:txBody>
      </p:sp>
      <p:sp>
        <p:nvSpPr>
          <p:cNvPr id="3" name="Slide Number Placeholder 2"/>
          <p:cNvSpPr>
            <a:spLocks noGrp="1"/>
          </p:cNvSpPr>
          <p:nvPr>
            <p:ph type="sldNum" sz="quarter" idx="11"/>
          </p:nvPr>
        </p:nvSpPr>
        <p:spPr/>
        <p:txBody>
          <a:bodyPr/>
          <a:lstStyle/>
          <a:p>
            <a:fld id="{2E5FCB01-2E63-4ABD-B29D-8AF15FC93DCB}" type="slidenum">
              <a:rPr lang="en-US" smtClean="0"/>
              <a:t>49</a:t>
            </a:fld>
            <a:endParaRPr lang="en-US"/>
          </a:p>
        </p:txBody>
      </p:sp>
      <p:sp>
        <p:nvSpPr>
          <p:cNvPr id="4" name="Footer Placeholder 3"/>
          <p:cNvSpPr>
            <a:spLocks noGrp="1"/>
          </p:cNvSpPr>
          <p:nvPr>
            <p:ph type="ftr" sz="quarter" idx="12"/>
          </p:nvPr>
        </p:nvSpPr>
        <p:spPr/>
        <p:txBody>
          <a:bodyPr/>
          <a:lstStyle/>
          <a:p>
            <a:r>
              <a:rPr lang="en-US"/>
              <a:t>The Mystery of God 4</a:t>
            </a:r>
          </a:p>
        </p:txBody>
      </p:sp>
      <p:sp>
        <p:nvSpPr>
          <p:cNvPr id="5" name="Rectangle 4"/>
          <p:cNvSpPr/>
          <p:nvPr/>
        </p:nvSpPr>
        <p:spPr>
          <a:xfrm>
            <a:off x="228600" y="76200"/>
            <a:ext cx="8763000" cy="5570756"/>
          </a:xfrm>
          <a:prstGeom prst="rect">
            <a:avLst/>
          </a:prstGeom>
        </p:spPr>
        <p:txBody>
          <a:bodyPr wrap="square">
            <a:spAutoFit/>
          </a:bodyPr>
          <a:lstStyle/>
          <a:p>
            <a:r>
              <a:rPr lang="en-US" sz="4000" b="1" dirty="0"/>
              <a:t>THE.FIRST.SEAL</a:t>
            </a:r>
          </a:p>
          <a:p>
            <a:r>
              <a:rPr lang="en-US" sz="3200" dirty="0"/>
              <a:t>	341  In the end time, not in the early days when Christ was preaching, </a:t>
            </a:r>
            <a:r>
              <a:rPr lang="en-US" sz="3200" dirty="0">
                <a:solidFill>
                  <a:srgbClr val="FFFF00"/>
                </a:solidFill>
              </a:rPr>
              <a:t>but in the end time,</a:t>
            </a:r>
            <a:r>
              <a:rPr lang="en-US" sz="3200" dirty="0"/>
              <a:t> the last part of the week, where we just took the 70 Weeks of Daniel; and Christ has prophesied for the three and a half years, and three and a half years are yet determined. </a:t>
            </a:r>
          </a:p>
          <a:p>
            <a:r>
              <a:rPr lang="en-US" sz="3200" dirty="0"/>
              <a:t>	And this prince in that time is to make a covenant with Daniel's people, which is the Jews. </a:t>
            </a:r>
            <a:r>
              <a:rPr lang="en-US" sz="3200" dirty="0">
                <a:solidFill>
                  <a:srgbClr val="FFFF00"/>
                </a:solidFill>
              </a:rPr>
              <a:t>That's when the Bride's taken out now. </a:t>
            </a:r>
          </a:p>
          <a:p>
            <a:pPr algn="r"/>
            <a:r>
              <a:rPr lang="en-US" sz="2800" dirty="0"/>
              <a:t>63-0318</a:t>
            </a:r>
          </a:p>
        </p:txBody>
      </p:sp>
    </p:spTree>
    <p:extLst>
      <p:ext uri="{BB962C8B-B14F-4D97-AF65-F5344CB8AC3E}">
        <p14:creationId xmlns:p14="http://schemas.microsoft.com/office/powerpoint/2010/main" val="34940986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72B15F-9BEC-44C5-807E-1F6299CB08D2}"/>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6BEDFA90-DA6D-45DB-86C7-49E54DC31B0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112EF1B6-9453-4A65-88A0-B5835BE83235}"/>
              </a:ext>
            </a:extLst>
          </p:cNvPr>
          <p:cNvSpPr>
            <a:spLocks noGrp="1"/>
          </p:cNvSpPr>
          <p:nvPr>
            <p:ph type="sldNum" sz="quarter" idx="12"/>
          </p:nvPr>
        </p:nvSpPr>
        <p:spPr/>
        <p:txBody>
          <a:bodyPr/>
          <a:lstStyle/>
          <a:p>
            <a:fld id="{AC4DAC86-D943-45DC-86D6-56CCD16C63DC}" type="slidenum">
              <a:rPr lang="en-US" smtClean="0"/>
              <a:pPr/>
              <a:t>5</a:t>
            </a:fld>
            <a:endParaRPr lang="en-US"/>
          </a:p>
        </p:txBody>
      </p:sp>
      <p:pic>
        <p:nvPicPr>
          <p:cNvPr id="6" name="Picture 5" descr="A group of people sitting at a table&#10;&#10;Description automatically generated">
            <a:extLst>
              <a:ext uri="{FF2B5EF4-FFF2-40B4-BE49-F238E27FC236}">
                <a16:creationId xmlns:a16="http://schemas.microsoft.com/office/drawing/2014/main" id="{C9F069CC-E18C-4DDF-BC0A-8942F5153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129215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03/03/2019</a:t>
            </a:r>
          </a:p>
        </p:txBody>
      </p:sp>
      <p:sp>
        <p:nvSpPr>
          <p:cNvPr id="3" name="Slide Number Placeholder 2"/>
          <p:cNvSpPr>
            <a:spLocks noGrp="1"/>
          </p:cNvSpPr>
          <p:nvPr>
            <p:ph type="sldNum" sz="quarter" idx="11"/>
          </p:nvPr>
        </p:nvSpPr>
        <p:spPr/>
        <p:txBody>
          <a:bodyPr/>
          <a:lstStyle/>
          <a:p>
            <a:fld id="{2E5FCB01-2E63-4ABD-B29D-8AF15FC93DCB}" type="slidenum">
              <a:rPr lang="en-US" smtClean="0"/>
              <a:t>50</a:t>
            </a:fld>
            <a:endParaRPr lang="en-US"/>
          </a:p>
        </p:txBody>
      </p:sp>
      <p:sp>
        <p:nvSpPr>
          <p:cNvPr id="4" name="Footer Placeholder 3"/>
          <p:cNvSpPr>
            <a:spLocks noGrp="1"/>
          </p:cNvSpPr>
          <p:nvPr>
            <p:ph type="ftr" sz="quarter" idx="12"/>
          </p:nvPr>
        </p:nvSpPr>
        <p:spPr/>
        <p:txBody>
          <a:bodyPr/>
          <a:lstStyle/>
          <a:p>
            <a:r>
              <a:rPr lang="en-US"/>
              <a:t>The Mystery of God 4</a:t>
            </a:r>
          </a:p>
        </p:txBody>
      </p:sp>
      <p:sp>
        <p:nvSpPr>
          <p:cNvPr id="5" name="Right Arrow 4"/>
          <p:cNvSpPr/>
          <p:nvPr/>
        </p:nvSpPr>
        <p:spPr>
          <a:xfrm>
            <a:off x="614149" y="1905000"/>
            <a:ext cx="7696200"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6154" y="236668"/>
            <a:ext cx="8831692" cy="1477328"/>
          </a:xfrm>
          <a:prstGeom prst="rect">
            <a:avLst/>
          </a:prstGeom>
          <a:noFill/>
        </p:spPr>
        <p:txBody>
          <a:bodyPr wrap="square" rtlCol="0">
            <a:spAutoFit/>
          </a:bodyPr>
          <a:lstStyle/>
          <a:p>
            <a:r>
              <a:rPr lang="en-US" sz="5400" spc="-150" dirty="0"/>
              <a:t>The Week of Daniel’s Prophecy</a:t>
            </a:r>
          </a:p>
          <a:p>
            <a:r>
              <a:rPr lang="en-US" sz="3600" spc="-150" dirty="0"/>
              <a:t>Total of 7 Days</a:t>
            </a:r>
          </a:p>
        </p:txBody>
      </p:sp>
      <p:cxnSp>
        <p:nvCxnSpPr>
          <p:cNvPr id="8" name="Straight Arrow Connector 7"/>
          <p:cNvCxnSpPr>
            <a:cxnSpLocks/>
          </p:cNvCxnSpPr>
          <p:nvPr/>
        </p:nvCxnSpPr>
        <p:spPr>
          <a:xfrm>
            <a:off x="609600" y="3613666"/>
            <a:ext cx="3962400" cy="0"/>
          </a:xfrm>
          <a:prstGeom prst="straightConnector1">
            <a:avLst/>
          </a:prstGeom>
          <a:ln w="41275">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4572000" y="3613666"/>
            <a:ext cx="3674206"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8975" y="3613666"/>
            <a:ext cx="3041025" cy="1077218"/>
          </a:xfrm>
          <a:prstGeom prst="rect">
            <a:avLst/>
          </a:prstGeom>
          <a:noFill/>
        </p:spPr>
        <p:txBody>
          <a:bodyPr wrap="none" rtlCol="0">
            <a:spAutoFit/>
          </a:bodyPr>
          <a:lstStyle/>
          <a:p>
            <a:r>
              <a:rPr lang="en-US" sz="3200" dirty="0"/>
              <a:t>3 ½ Days</a:t>
            </a:r>
          </a:p>
          <a:p>
            <a:r>
              <a:rPr lang="en-US" sz="3200" dirty="0"/>
              <a:t>Earthly Ministry</a:t>
            </a:r>
          </a:p>
        </p:txBody>
      </p:sp>
      <p:sp>
        <p:nvSpPr>
          <p:cNvPr id="11" name="Rectangle 10"/>
          <p:cNvSpPr/>
          <p:nvPr/>
        </p:nvSpPr>
        <p:spPr>
          <a:xfrm>
            <a:off x="5562600" y="3613666"/>
            <a:ext cx="3126433" cy="1077218"/>
          </a:xfrm>
          <a:prstGeom prst="rect">
            <a:avLst/>
          </a:prstGeom>
        </p:spPr>
        <p:txBody>
          <a:bodyPr wrap="none">
            <a:spAutoFit/>
          </a:bodyPr>
          <a:lstStyle/>
          <a:p>
            <a:r>
              <a:rPr lang="en-US" sz="3200" dirty="0"/>
              <a:t>3½ Days</a:t>
            </a:r>
          </a:p>
          <a:p>
            <a:pPr algn="ctr"/>
            <a:r>
              <a:rPr lang="en-US" sz="3200" dirty="0" err="1"/>
              <a:t>Endtime</a:t>
            </a:r>
            <a:r>
              <a:rPr lang="en-US" sz="3200" dirty="0"/>
              <a:t> </a:t>
            </a:r>
            <a:r>
              <a:rPr lang="en-US" sz="2800" dirty="0"/>
              <a:t>(Rev. 11)</a:t>
            </a:r>
            <a:endParaRPr lang="en-US" sz="3200" dirty="0"/>
          </a:p>
        </p:txBody>
      </p:sp>
    </p:spTree>
    <p:extLst>
      <p:ext uri="{BB962C8B-B14F-4D97-AF65-F5344CB8AC3E}">
        <p14:creationId xmlns:p14="http://schemas.microsoft.com/office/powerpoint/2010/main" val="288111297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6" descr="clou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80" y="198579"/>
            <a:ext cx="8952653" cy="6026862"/>
          </a:xfrm>
          <a:prstGeom prst="rect">
            <a:avLst/>
          </a:prstGeom>
          <a:noFill/>
          <a:ln w="9525">
            <a:noFill/>
            <a:miter lim="800000"/>
            <a:headEnd/>
            <a:tailEnd/>
          </a:ln>
        </p:spPr>
      </p:pic>
      <p:sp>
        <p:nvSpPr>
          <p:cNvPr id="4" name="TextBox 3"/>
          <p:cNvSpPr txBox="1"/>
          <p:nvPr/>
        </p:nvSpPr>
        <p:spPr>
          <a:xfrm>
            <a:off x="1447800" y="534315"/>
            <a:ext cx="7023189" cy="4154984"/>
          </a:xfrm>
          <a:prstGeom prst="rect">
            <a:avLst/>
          </a:prstGeom>
          <a:noFill/>
        </p:spPr>
        <p:txBody>
          <a:bodyPr wrap="square" rtlCol="0">
            <a:spAutoFit/>
          </a:bodyPr>
          <a:lstStyle/>
          <a:p>
            <a:r>
              <a:rPr lang="en-US" sz="8800" dirty="0">
                <a:solidFill>
                  <a:schemeClr val="bg1"/>
                </a:solidFill>
                <a:latin typeface="Californian FB" pitchFamily="18" charset="0"/>
              </a:rPr>
              <a:t>The </a:t>
            </a:r>
          </a:p>
          <a:p>
            <a:r>
              <a:rPr lang="en-US" sz="8800" dirty="0">
                <a:solidFill>
                  <a:schemeClr val="bg1"/>
                </a:solidFill>
                <a:latin typeface="Californian FB" pitchFamily="18" charset="0"/>
              </a:rPr>
              <a:t>Book of Revelation</a:t>
            </a:r>
          </a:p>
        </p:txBody>
      </p:sp>
      <p:sp>
        <p:nvSpPr>
          <p:cNvPr id="5" name="TextBox 4"/>
          <p:cNvSpPr txBox="1"/>
          <p:nvPr/>
        </p:nvSpPr>
        <p:spPr>
          <a:xfrm>
            <a:off x="1219200" y="4848761"/>
            <a:ext cx="7543800" cy="1323439"/>
          </a:xfrm>
          <a:prstGeom prst="rect">
            <a:avLst/>
          </a:prstGeom>
          <a:noFill/>
        </p:spPr>
        <p:txBody>
          <a:bodyPr wrap="square" rtlCol="0">
            <a:spAutoFit/>
          </a:bodyPr>
          <a:lstStyle/>
          <a:p>
            <a:pPr algn="r"/>
            <a:r>
              <a:rPr lang="en-US" sz="2800" i="1" dirty="0">
                <a:solidFill>
                  <a:schemeClr val="bg1"/>
                </a:solidFill>
                <a:latin typeface="Californian FB" pitchFamily="18" charset="0"/>
              </a:rPr>
              <a:t>And when he had opened the seventh seal, there was silence in heaven about the space of half an hour.   </a:t>
            </a:r>
            <a:r>
              <a:rPr lang="en-US" sz="2400" dirty="0">
                <a:solidFill>
                  <a:schemeClr val="bg1"/>
                </a:solidFill>
                <a:latin typeface="Californian FB" pitchFamily="18" charset="0"/>
              </a:rPr>
              <a:t>Rev. 8:1</a:t>
            </a:r>
          </a:p>
          <a:p>
            <a:pPr algn="r"/>
            <a:endParaRPr lang="en-US" sz="2400" i="1" dirty="0">
              <a:solidFill>
                <a:schemeClr val="bg1"/>
              </a:solidFill>
              <a:latin typeface="Californian FB" pitchFamily="18" charset="0"/>
            </a:endParaRPr>
          </a:p>
        </p:txBody>
      </p:sp>
      <p:sp>
        <p:nvSpPr>
          <p:cNvPr id="2" name="Date Placeholder 1">
            <a:extLst>
              <a:ext uri="{FF2B5EF4-FFF2-40B4-BE49-F238E27FC236}">
                <a16:creationId xmlns:a16="http://schemas.microsoft.com/office/drawing/2014/main" id="{D6B1FA80-A4A0-4A91-9AAA-2A1A6BC223AE}"/>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2A6E775-D128-4AE7-B3B6-C95291EF4C1B}"/>
              </a:ext>
            </a:extLst>
          </p:cNvPr>
          <p:cNvSpPr>
            <a:spLocks noGrp="1"/>
          </p:cNvSpPr>
          <p:nvPr>
            <p:ph type="ftr" sz="quarter" idx="11"/>
          </p:nvPr>
        </p:nvSpPr>
        <p:spPr/>
        <p:txBody>
          <a:bodyPr/>
          <a:lstStyle/>
          <a:p>
            <a:r>
              <a:rPr lang="en-US"/>
              <a:t>The Mystery of God 4</a:t>
            </a:r>
          </a:p>
        </p:txBody>
      </p:sp>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DF4318-03C5-42A8-800C-6813DB358CFF}"/>
              </a:ext>
            </a:extLst>
          </p:cNvPr>
          <p:cNvSpPr>
            <a:spLocks noGrp="1"/>
          </p:cNvSpPr>
          <p:nvPr>
            <p:ph type="dt" sz="half" idx="10"/>
          </p:nvPr>
        </p:nvSpPr>
        <p:spPr/>
        <p:txBody>
          <a:bodyPr/>
          <a:lstStyle/>
          <a:p>
            <a:r>
              <a:rPr lang="en-US"/>
              <a:t>03/03/2019</a:t>
            </a:r>
          </a:p>
        </p:txBody>
      </p:sp>
      <p:sp>
        <p:nvSpPr>
          <p:cNvPr id="4" name="Footer Placeholder 3">
            <a:extLst>
              <a:ext uri="{FF2B5EF4-FFF2-40B4-BE49-F238E27FC236}">
                <a16:creationId xmlns:a16="http://schemas.microsoft.com/office/drawing/2014/main" id="{63B6CE11-7669-4227-90F0-7D816D8E3E0A}"/>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AD784C62-5A8F-4C84-9DAB-3D9C3760C15D}"/>
              </a:ext>
            </a:extLst>
          </p:cNvPr>
          <p:cNvSpPr>
            <a:spLocks noGrp="1"/>
          </p:cNvSpPr>
          <p:nvPr>
            <p:ph type="sldNum" sz="quarter" idx="12"/>
          </p:nvPr>
        </p:nvSpPr>
        <p:spPr/>
        <p:txBody>
          <a:bodyPr/>
          <a:lstStyle/>
          <a:p>
            <a:fld id="{AC4DAC86-D943-45DC-86D6-56CCD16C63DC}" type="slidenum">
              <a:rPr lang="en-US" smtClean="0"/>
              <a:pPr/>
              <a:t>52</a:t>
            </a:fld>
            <a:endParaRPr lang="en-US"/>
          </a:p>
        </p:txBody>
      </p:sp>
      <p:sp>
        <p:nvSpPr>
          <p:cNvPr id="6" name="TextBox 5">
            <a:extLst>
              <a:ext uri="{FF2B5EF4-FFF2-40B4-BE49-F238E27FC236}">
                <a16:creationId xmlns:a16="http://schemas.microsoft.com/office/drawing/2014/main" id="{0BA2BCCE-9975-4651-AD19-A9386CEC0AEE}"/>
              </a:ext>
            </a:extLst>
          </p:cNvPr>
          <p:cNvSpPr txBox="1"/>
          <p:nvPr/>
        </p:nvSpPr>
        <p:spPr>
          <a:xfrm>
            <a:off x="55880" y="151130"/>
            <a:ext cx="9088120" cy="4975593"/>
          </a:xfrm>
          <a:prstGeom prst="rect">
            <a:avLst/>
          </a:prstGeom>
          <a:noFill/>
        </p:spPr>
        <p:txBody>
          <a:bodyPr wrap="square" rtlCol="0">
            <a:spAutoFit/>
          </a:bodyPr>
          <a:lstStyle/>
          <a:p>
            <a:pPr marL="742950" indent="-742950">
              <a:lnSpc>
                <a:spcPct val="150000"/>
              </a:lnSpc>
              <a:buSzPct val="90000"/>
              <a:buFont typeface="Wingdings" panose="05000000000000000000" pitchFamily="2" charset="2"/>
              <a:buChar char="v"/>
            </a:pPr>
            <a:r>
              <a:rPr lang="en-US" sz="3600" dirty="0"/>
              <a:t>Chap. 1: The Introduction</a:t>
            </a:r>
          </a:p>
          <a:p>
            <a:pPr marL="742950" indent="-742950">
              <a:lnSpc>
                <a:spcPct val="150000"/>
              </a:lnSpc>
              <a:buSzPct val="90000"/>
              <a:buFont typeface="Wingdings" panose="05000000000000000000" pitchFamily="2" charset="2"/>
              <a:buChar char="v"/>
            </a:pPr>
            <a:r>
              <a:rPr lang="en-US" sz="3600" dirty="0"/>
              <a:t>Chap. 2 &amp; 3: Messages to the Church Ages</a:t>
            </a:r>
          </a:p>
          <a:p>
            <a:pPr marL="742950" indent="-742950">
              <a:lnSpc>
                <a:spcPct val="150000"/>
              </a:lnSpc>
              <a:buSzPct val="90000"/>
              <a:buFont typeface="Wingdings" panose="05000000000000000000" pitchFamily="2" charset="2"/>
              <a:buChar char="v"/>
            </a:pPr>
            <a:r>
              <a:rPr lang="en-US" sz="3600" dirty="0"/>
              <a:t>Chap. 4 &amp; 5: </a:t>
            </a:r>
            <a:r>
              <a:rPr lang="en-US" sz="3600" i="1" dirty="0"/>
              <a:t>Come Up Hither</a:t>
            </a:r>
          </a:p>
          <a:p>
            <a:pPr marL="742950" indent="-742950">
              <a:lnSpc>
                <a:spcPct val="150000"/>
              </a:lnSpc>
              <a:buSzPct val="90000"/>
              <a:buFont typeface="Wingdings" panose="05000000000000000000" pitchFamily="2" charset="2"/>
              <a:buChar char="v"/>
            </a:pPr>
            <a:r>
              <a:rPr lang="en-US" sz="3600" dirty="0"/>
              <a:t>Chap. 6: 6 Seals Described</a:t>
            </a:r>
          </a:p>
          <a:p>
            <a:pPr marL="742950" indent="-742950">
              <a:lnSpc>
                <a:spcPct val="150000"/>
              </a:lnSpc>
              <a:buSzPct val="90000"/>
              <a:buFont typeface="Wingdings" panose="05000000000000000000" pitchFamily="2" charset="2"/>
              <a:buChar char="v"/>
            </a:pPr>
            <a:r>
              <a:rPr lang="en-US" sz="3600" dirty="0"/>
              <a:t>Chap. 7: 144,000 &amp; Judgement Cycle </a:t>
            </a:r>
          </a:p>
          <a:p>
            <a:pPr marL="742950" indent="-742950">
              <a:lnSpc>
                <a:spcPct val="150000"/>
              </a:lnSpc>
              <a:buSzPct val="90000"/>
              <a:buFont typeface="Wingdings" panose="05000000000000000000" pitchFamily="2" charset="2"/>
              <a:buChar char="v"/>
            </a:pPr>
            <a:r>
              <a:rPr lang="en-US" sz="3600" dirty="0"/>
              <a:t>Chap. 8: 7</a:t>
            </a:r>
            <a:r>
              <a:rPr lang="en-US" sz="3600" baseline="30000" dirty="0"/>
              <a:t>th</a:t>
            </a:r>
            <a:r>
              <a:rPr lang="en-US" sz="3600" dirty="0"/>
              <a:t> Seal, Trumpeting Angels.</a:t>
            </a:r>
          </a:p>
        </p:txBody>
      </p:sp>
    </p:spTree>
    <p:extLst>
      <p:ext uri="{BB962C8B-B14F-4D97-AF65-F5344CB8AC3E}">
        <p14:creationId xmlns:p14="http://schemas.microsoft.com/office/powerpoint/2010/main" val="101733873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03/03/2019</a:t>
            </a:r>
          </a:p>
        </p:txBody>
      </p:sp>
      <p:sp>
        <p:nvSpPr>
          <p:cNvPr id="3" name="Slide Number Placeholder 2"/>
          <p:cNvSpPr>
            <a:spLocks noGrp="1"/>
          </p:cNvSpPr>
          <p:nvPr>
            <p:ph type="sldNum" sz="quarter" idx="11"/>
          </p:nvPr>
        </p:nvSpPr>
        <p:spPr/>
        <p:txBody>
          <a:bodyPr/>
          <a:lstStyle/>
          <a:p>
            <a:fld id="{2E5FCB01-2E63-4ABD-B29D-8AF15FC93DCB}" type="slidenum">
              <a:rPr lang="en-US" smtClean="0"/>
              <a:t>53</a:t>
            </a:fld>
            <a:endParaRPr lang="en-US"/>
          </a:p>
        </p:txBody>
      </p:sp>
      <p:sp>
        <p:nvSpPr>
          <p:cNvPr id="4" name="Footer Placeholder 3"/>
          <p:cNvSpPr>
            <a:spLocks noGrp="1"/>
          </p:cNvSpPr>
          <p:nvPr>
            <p:ph type="ftr" sz="quarter" idx="12"/>
          </p:nvPr>
        </p:nvSpPr>
        <p:spPr/>
        <p:txBody>
          <a:bodyPr/>
          <a:lstStyle/>
          <a:p>
            <a:r>
              <a:rPr lang="en-US"/>
              <a:t>The Mystery of God 4</a:t>
            </a:r>
          </a:p>
        </p:txBody>
      </p:sp>
      <p:sp>
        <p:nvSpPr>
          <p:cNvPr id="5" name="Rectangle 4"/>
          <p:cNvSpPr/>
          <p:nvPr/>
        </p:nvSpPr>
        <p:spPr>
          <a:xfrm>
            <a:off x="152400" y="0"/>
            <a:ext cx="8915400" cy="6617196"/>
          </a:xfrm>
          <a:prstGeom prst="rect">
            <a:avLst/>
          </a:prstGeom>
          <a:solidFill>
            <a:schemeClr val="bg1"/>
          </a:solidFill>
        </p:spPr>
        <p:txBody>
          <a:bodyPr wrap="square">
            <a:spAutoFit/>
          </a:bodyPr>
          <a:lstStyle/>
          <a:p>
            <a:r>
              <a:rPr lang="en-US" sz="4000" b="1" dirty="0"/>
              <a:t>THE.BREACH</a:t>
            </a:r>
          </a:p>
          <a:p>
            <a:r>
              <a:rPr lang="en-US" sz="3200" dirty="0"/>
              <a:t>	…No denomination has a right for the interpretation of the Book. No man has a right to interpret It. It is the Lamb Who interprets It, the Lamb is the One Who speaks It, makes the Word to be known by vindicating and bringing the Word to Life. </a:t>
            </a:r>
          </a:p>
          <a:p>
            <a:r>
              <a:rPr lang="en-US" sz="3200" dirty="0"/>
              <a:t>	55  </a:t>
            </a:r>
            <a:r>
              <a:rPr lang="en-US" sz="3200" dirty="0">
                <a:solidFill>
                  <a:srgbClr val="FFFF00"/>
                </a:solidFill>
              </a:rPr>
              <a:t>Notice, and this Book is not revealed until the church ages and denominational ages has run out, and there's time no more.</a:t>
            </a:r>
            <a:r>
              <a:rPr lang="en-US" sz="3200" dirty="0"/>
              <a:t> It's only revealed after church ages and denominational ages has run out. That's the reason the thing is in such a scruple tonight. 			                  63-0317</a:t>
            </a:r>
          </a:p>
        </p:txBody>
      </p:sp>
    </p:spTree>
    <p:extLst>
      <p:ext uri="{BB962C8B-B14F-4D97-AF65-F5344CB8AC3E}">
        <p14:creationId xmlns:p14="http://schemas.microsoft.com/office/powerpoint/2010/main" val="327130173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4FD15-943E-4230-937B-51B9B5F48C2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98FC7817-BD34-4B36-8CE6-B037EA170F44}"/>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A0F0BA3-8F81-48B1-8D7F-06B4EBFB3F8F}"/>
              </a:ext>
            </a:extLst>
          </p:cNvPr>
          <p:cNvSpPr>
            <a:spLocks noGrp="1"/>
          </p:cNvSpPr>
          <p:nvPr>
            <p:ph type="sldNum" sz="quarter" idx="12"/>
          </p:nvPr>
        </p:nvSpPr>
        <p:spPr/>
        <p:txBody>
          <a:bodyPr/>
          <a:lstStyle/>
          <a:p>
            <a:fld id="{AC4DAC86-D943-45DC-86D6-56CCD16C63DC}" type="slidenum">
              <a:rPr lang="en-US" smtClean="0"/>
              <a:pPr/>
              <a:t>54</a:t>
            </a:fld>
            <a:endParaRPr lang="en-US"/>
          </a:p>
        </p:txBody>
      </p:sp>
      <p:sp>
        <p:nvSpPr>
          <p:cNvPr id="5" name="Rectangle 4">
            <a:extLst>
              <a:ext uri="{FF2B5EF4-FFF2-40B4-BE49-F238E27FC236}">
                <a16:creationId xmlns:a16="http://schemas.microsoft.com/office/drawing/2014/main" id="{FE089922-D096-481E-968E-D6A524449BB7}"/>
              </a:ext>
            </a:extLst>
          </p:cNvPr>
          <p:cNvSpPr/>
          <p:nvPr/>
        </p:nvSpPr>
        <p:spPr>
          <a:xfrm>
            <a:off x="304800" y="136525"/>
            <a:ext cx="8610600" cy="5693866"/>
          </a:xfrm>
          <a:prstGeom prst="rect">
            <a:avLst/>
          </a:prstGeom>
        </p:spPr>
        <p:txBody>
          <a:bodyPr wrap="square">
            <a:spAutoFit/>
          </a:bodyPr>
          <a:lstStyle/>
          <a:p>
            <a:r>
              <a:rPr lang="en-US" sz="4400" b="1" dirty="0"/>
              <a:t>I THES. 4:15-17</a:t>
            </a:r>
          </a:p>
          <a:p>
            <a:r>
              <a:rPr lang="en-US" sz="3200" i="1" dirty="0"/>
              <a:t>	For this we say unto you by the word of the Lord, that we which are alive and remain unto the coming of the Lord shall not prevent them which are asleep. 16 For the Lord himself shall descend from heaven with a </a:t>
            </a:r>
            <a:r>
              <a:rPr lang="en-US" sz="3200" i="1" dirty="0">
                <a:solidFill>
                  <a:srgbClr val="FFFF00"/>
                </a:solidFill>
              </a:rPr>
              <a:t>shout,</a:t>
            </a:r>
            <a:r>
              <a:rPr lang="en-US" sz="3200" i="1" dirty="0"/>
              <a:t> with the </a:t>
            </a:r>
            <a:r>
              <a:rPr lang="en-US" sz="3200" i="1" dirty="0">
                <a:solidFill>
                  <a:srgbClr val="FFFF00"/>
                </a:solidFill>
              </a:rPr>
              <a:t>voice</a:t>
            </a:r>
            <a:r>
              <a:rPr lang="en-US" sz="3200" i="1" dirty="0"/>
              <a:t> of the archangel, and with the </a:t>
            </a:r>
            <a:r>
              <a:rPr lang="en-US" sz="3200" i="1" dirty="0">
                <a:solidFill>
                  <a:srgbClr val="FFFF00"/>
                </a:solidFill>
              </a:rPr>
              <a:t>trump of God: </a:t>
            </a:r>
            <a:r>
              <a:rPr lang="en-US" sz="3200" i="1" dirty="0"/>
              <a:t>and the dead in Christ shall rise first: 17 Then we which are alive and remain shall be caught up together with them in the clouds, to meet the Lord in the air: and so shall we ever be with the Lord. </a:t>
            </a:r>
          </a:p>
        </p:txBody>
      </p:sp>
    </p:spTree>
    <p:extLst>
      <p:ext uri="{BB962C8B-B14F-4D97-AF65-F5344CB8AC3E}">
        <p14:creationId xmlns:p14="http://schemas.microsoft.com/office/powerpoint/2010/main" val="3113981575"/>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03/03/2019</a:t>
            </a:r>
          </a:p>
        </p:txBody>
      </p:sp>
      <p:sp>
        <p:nvSpPr>
          <p:cNvPr id="3" name="Slide Number Placeholder 2"/>
          <p:cNvSpPr>
            <a:spLocks noGrp="1"/>
          </p:cNvSpPr>
          <p:nvPr>
            <p:ph type="sldNum" sz="quarter" idx="11"/>
          </p:nvPr>
        </p:nvSpPr>
        <p:spPr/>
        <p:txBody>
          <a:bodyPr/>
          <a:lstStyle/>
          <a:p>
            <a:fld id="{2E5FCB01-2E63-4ABD-B29D-8AF15FC93DCB}" type="slidenum">
              <a:rPr lang="en-US" smtClean="0"/>
              <a:t>55</a:t>
            </a:fld>
            <a:endParaRPr lang="en-US"/>
          </a:p>
        </p:txBody>
      </p:sp>
      <p:sp>
        <p:nvSpPr>
          <p:cNvPr id="4" name="Footer Placeholder 3"/>
          <p:cNvSpPr>
            <a:spLocks noGrp="1"/>
          </p:cNvSpPr>
          <p:nvPr>
            <p:ph type="ftr" sz="quarter" idx="12"/>
          </p:nvPr>
        </p:nvSpPr>
        <p:spPr/>
        <p:txBody>
          <a:bodyPr/>
          <a:lstStyle/>
          <a:p>
            <a:r>
              <a:rPr lang="en-US"/>
              <a:t>The Mystery of God 4</a:t>
            </a:r>
          </a:p>
        </p:txBody>
      </p:sp>
      <p:sp>
        <p:nvSpPr>
          <p:cNvPr id="5" name="Rectangle 4"/>
          <p:cNvSpPr/>
          <p:nvPr/>
        </p:nvSpPr>
        <p:spPr>
          <a:xfrm>
            <a:off x="152400" y="0"/>
            <a:ext cx="8839200" cy="6186309"/>
          </a:xfrm>
          <a:prstGeom prst="rect">
            <a:avLst/>
          </a:prstGeom>
        </p:spPr>
        <p:txBody>
          <a:bodyPr wrap="square">
            <a:spAutoFit/>
          </a:bodyPr>
          <a:lstStyle/>
          <a:p>
            <a:r>
              <a:rPr lang="en-US" sz="4400" b="1" dirty="0"/>
              <a:t>THE.RAPTURE</a:t>
            </a:r>
          </a:p>
          <a:p>
            <a:r>
              <a:rPr lang="en-US" sz="3200" dirty="0"/>
              <a:t>	152  Now, the first thing is... A shout; and then a voice; and then a trumpet.</a:t>
            </a:r>
          </a:p>
          <a:p>
            <a:r>
              <a:rPr lang="en-US" sz="3200" dirty="0">
                <a:solidFill>
                  <a:srgbClr val="FFFF00"/>
                </a:solidFill>
              </a:rPr>
              <a:t>	Shout: </a:t>
            </a:r>
            <a:r>
              <a:rPr lang="en-US" sz="3200" dirty="0"/>
              <a:t>a messenger getting the people ready.</a:t>
            </a:r>
          </a:p>
          <a:p>
            <a:r>
              <a:rPr lang="en-US" sz="3200" dirty="0"/>
              <a:t>The second is a </a:t>
            </a:r>
            <a:r>
              <a:rPr lang="en-US" sz="3200" dirty="0">
                <a:solidFill>
                  <a:srgbClr val="FFFF00"/>
                </a:solidFill>
              </a:rPr>
              <a:t>voice of the resurrection</a:t>
            </a:r>
            <a:r>
              <a:rPr lang="en-US" sz="3200" dirty="0"/>
              <a:t>: the same voice, that, a loud voice in Saint John 11:38-44, that called Lazarus from the grave. Getting the Bride together; and then the resurrection of the dead, see; to be caught up with It. Now watch the three things takes place. The next is what? </a:t>
            </a:r>
            <a:r>
              <a:rPr lang="en-US" sz="3200" dirty="0">
                <a:solidFill>
                  <a:srgbClr val="FFFF00"/>
                </a:solidFill>
              </a:rPr>
              <a:t>Was a trumpet</a:t>
            </a:r>
            <a:r>
              <a:rPr lang="en-US" sz="3200" dirty="0"/>
              <a:t>... A shout; a voice; a trumpet.</a:t>
            </a:r>
          </a:p>
          <a:p>
            <a:pPr algn="r"/>
            <a:r>
              <a:rPr lang="en-US" sz="3200" dirty="0"/>
              <a:t>65-1204</a:t>
            </a:r>
          </a:p>
        </p:txBody>
      </p:sp>
    </p:spTree>
    <p:extLst>
      <p:ext uri="{BB962C8B-B14F-4D97-AF65-F5344CB8AC3E}">
        <p14:creationId xmlns:p14="http://schemas.microsoft.com/office/powerpoint/2010/main" val="363048466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533400" y="228600"/>
            <a:ext cx="8077200" cy="6248400"/>
          </a:xfrm>
        </p:spPr>
        <p:txBody>
          <a:bodyPr>
            <a:normAutofit/>
          </a:bodyPr>
          <a:lstStyle/>
          <a:p>
            <a:pPr eaLnBrk="1" hangingPunct="1">
              <a:buFont typeface="Wingdings" pitchFamily="2" charset="2"/>
              <a:buNone/>
              <a:defRPr/>
            </a:pPr>
            <a:r>
              <a:rPr lang="en-US" sz="4800" dirty="0" err="1">
                <a:effectLst/>
                <a:latin typeface="+mj-lt"/>
              </a:rPr>
              <a:t>The.Feast.Of.The.Trumpets</a:t>
            </a:r>
            <a:endParaRPr lang="en-US" sz="3600" dirty="0">
              <a:effectLst/>
              <a:latin typeface="+mj-lt"/>
            </a:endParaRPr>
          </a:p>
          <a:p>
            <a:pPr eaLnBrk="1" hangingPunct="1">
              <a:buFont typeface="Wingdings" pitchFamily="2" charset="2"/>
              <a:buNone/>
              <a:defRPr/>
            </a:pPr>
            <a:r>
              <a:rPr lang="en-US" sz="4000" dirty="0">
                <a:effectLst/>
                <a:latin typeface="+mj-lt"/>
              </a:rPr>
              <a:t>  		</a:t>
            </a:r>
            <a:r>
              <a:rPr lang="en-US" sz="3600" dirty="0">
                <a:effectLst/>
                <a:latin typeface="+mj-lt"/>
              </a:rPr>
              <a:t>45  Now, the hidden mysteries of Christ was fully revealed in the SEVEN SEALS.</a:t>
            </a:r>
          </a:p>
          <a:p>
            <a:pPr algn="r">
              <a:buNone/>
              <a:defRPr/>
            </a:pPr>
            <a:r>
              <a:rPr lang="en-US" sz="3600" dirty="0"/>
              <a:t>64-0719</a:t>
            </a:r>
            <a:endParaRPr lang="en-US" sz="3600" dirty="0">
              <a:effectLst/>
              <a:latin typeface="+mj-lt"/>
            </a:endParaRPr>
          </a:p>
        </p:txBody>
      </p:sp>
      <p:sp>
        <p:nvSpPr>
          <p:cNvPr id="2" name="Date Placeholder 1">
            <a:extLst>
              <a:ext uri="{FF2B5EF4-FFF2-40B4-BE49-F238E27FC236}">
                <a16:creationId xmlns:a16="http://schemas.microsoft.com/office/drawing/2014/main" id="{976CAFE6-B1DC-464C-9FFC-0001156EDA4E}"/>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6A1D3488-F645-457E-964A-C2D9A66445E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01CE53F2-9D20-496B-BFE8-A34D39965C92}"/>
              </a:ext>
            </a:extLst>
          </p:cNvPr>
          <p:cNvSpPr>
            <a:spLocks noGrp="1"/>
          </p:cNvSpPr>
          <p:nvPr>
            <p:ph type="sldNum" sz="quarter" idx="12"/>
          </p:nvPr>
        </p:nvSpPr>
        <p:spPr/>
        <p:txBody>
          <a:bodyPr/>
          <a:lstStyle/>
          <a:p>
            <a:pPr>
              <a:defRPr/>
            </a:pPr>
            <a:fld id="{D8530651-21A1-43F1-95AF-6DF2B6468398}" type="slidenum">
              <a:rPr lang="en-US" smtClean="0"/>
              <a:pPr>
                <a:defRPr/>
              </a:pPr>
              <a:t>56</a:t>
            </a:fld>
            <a:endParaRPr lang="en-US"/>
          </a:p>
        </p:txBody>
      </p:sp>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228600" y="152400"/>
            <a:ext cx="8686800" cy="6096000"/>
          </a:xfrm>
        </p:spPr>
        <p:txBody>
          <a:bodyPr>
            <a:normAutofit fontScale="92500" lnSpcReduction="10000"/>
          </a:bodyPr>
          <a:lstStyle/>
          <a:p>
            <a:pPr eaLnBrk="1" hangingPunct="1">
              <a:buFont typeface="Wingdings" pitchFamily="2" charset="2"/>
              <a:buNone/>
              <a:defRPr/>
            </a:pPr>
            <a:r>
              <a:rPr lang="en-US" sz="4800" b="1" dirty="0" err="1">
                <a:effectLst/>
                <a:latin typeface="+mj-lt"/>
              </a:rPr>
              <a:t>The.Unveiling.Of.God</a:t>
            </a:r>
            <a:endParaRPr lang="en-US" sz="5800" b="1" dirty="0">
              <a:effectLst/>
              <a:latin typeface="+mj-lt"/>
            </a:endParaRPr>
          </a:p>
          <a:p>
            <a:pPr eaLnBrk="1" hangingPunct="1">
              <a:buFont typeface="Wingdings" pitchFamily="2" charset="2"/>
              <a:buNone/>
              <a:defRPr/>
            </a:pPr>
            <a:r>
              <a:rPr lang="en-US" sz="4000" dirty="0">
                <a:effectLst/>
                <a:latin typeface="+mj-lt"/>
              </a:rPr>
              <a:t> 		184 It's been veiled through these ages, according to what God said,</a:t>
            </a:r>
            <a:r>
              <a:rPr lang="en-US" sz="4000" dirty="0">
                <a:solidFill>
                  <a:srgbClr val="FFF421"/>
                </a:solidFill>
                <a:effectLst/>
                <a:latin typeface="+mj-lt"/>
              </a:rPr>
              <a:t> and it will be opened in the last days, those Seven Seals would be broke, and the full thing would come into view of the people, what's took place all along. The hour of the seventh angel's message, all the mysteries of God should be made known in that </a:t>
            </a:r>
            <a:r>
              <a:rPr lang="en-US" sz="4000" dirty="0">
                <a:solidFill>
                  <a:srgbClr val="FFF421"/>
                </a:solidFill>
                <a:latin typeface="+mj-lt"/>
              </a:rPr>
              <a:t>E</a:t>
            </a:r>
            <a:r>
              <a:rPr lang="en-US" sz="4000" dirty="0">
                <a:solidFill>
                  <a:srgbClr val="FFF421"/>
                </a:solidFill>
                <a:effectLst/>
                <a:latin typeface="+mj-lt"/>
              </a:rPr>
              <a:t>lijah, this last hour. </a:t>
            </a:r>
            <a:endParaRPr lang="en-US" sz="3000" dirty="0">
              <a:solidFill>
                <a:srgbClr val="FFF421"/>
              </a:solidFill>
              <a:effectLst/>
              <a:latin typeface="+mj-lt"/>
            </a:endParaRPr>
          </a:p>
          <a:p>
            <a:pPr algn="r">
              <a:buNone/>
              <a:defRPr/>
            </a:pPr>
            <a:r>
              <a:rPr lang="en-US" sz="3000" dirty="0"/>
              <a:t>64-0614</a:t>
            </a:r>
            <a:endParaRPr lang="en-US" sz="3000" dirty="0">
              <a:effectLst/>
              <a:latin typeface="+mj-lt"/>
            </a:endParaRPr>
          </a:p>
        </p:txBody>
      </p:sp>
      <p:sp>
        <p:nvSpPr>
          <p:cNvPr id="2" name="Date Placeholder 1">
            <a:extLst>
              <a:ext uri="{FF2B5EF4-FFF2-40B4-BE49-F238E27FC236}">
                <a16:creationId xmlns:a16="http://schemas.microsoft.com/office/drawing/2014/main" id="{2B0A6FDF-2215-4497-B13D-B5995E162FA3}"/>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6B170A70-E9B8-463B-AC2C-93153B5DE884}"/>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DF750EDB-59D7-4A12-9E8B-DD7AAC5CE8BD}"/>
              </a:ext>
            </a:extLst>
          </p:cNvPr>
          <p:cNvSpPr>
            <a:spLocks noGrp="1"/>
          </p:cNvSpPr>
          <p:nvPr>
            <p:ph type="sldNum" sz="quarter" idx="12"/>
          </p:nvPr>
        </p:nvSpPr>
        <p:spPr/>
        <p:txBody>
          <a:bodyPr/>
          <a:lstStyle/>
          <a:p>
            <a:pPr>
              <a:defRPr/>
            </a:pPr>
            <a:fld id="{D8530651-21A1-43F1-95AF-6DF2B6468398}" type="slidenum">
              <a:rPr lang="en-US" smtClean="0"/>
              <a:pPr>
                <a:defRPr/>
              </a:pPr>
              <a:t>57</a:t>
            </a:fld>
            <a:endParaRPr lang="en-US"/>
          </a:p>
        </p:txBody>
      </p:sp>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03/03/2019</a:t>
            </a:r>
          </a:p>
        </p:txBody>
      </p:sp>
      <p:sp>
        <p:nvSpPr>
          <p:cNvPr id="3" name="Slide Number Placeholder 2"/>
          <p:cNvSpPr>
            <a:spLocks noGrp="1"/>
          </p:cNvSpPr>
          <p:nvPr>
            <p:ph type="sldNum" sz="quarter" idx="11"/>
          </p:nvPr>
        </p:nvSpPr>
        <p:spPr/>
        <p:txBody>
          <a:bodyPr/>
          <a:lstStyle/>
          <a:p>
            <a:fld id="{2E5FCB01-2E63-4ABD-B29D-8AF15FC93DCB}" type="slidenum">
              <a:rPr lang="en-US" smtClean="0"/>
              <a:t>58</a:t>
            </a:fld>
            <a:endParaRPr lang="en-US"/>
          </a:p>
        </p:txBody>
      </p:sp>
      <p:sp>
        <p:nvSpPr>
          <p:cNvPr id="4" name="Footer Placeholder 3"/>
          <p:cNvSpPr>
            <a:spLocks noGrp="1"/>
          </p:cNvSpPr>
          <p:nvPr>
            <p:ph type="ftr" sz="quarter" idx="12"/>
          </p:nvPr>
        </p:nvSpPr>
        <p:spPr/>
        <p:txBody>
          <a:bodyPr/>
          <a:lstStyle/>
          <a:p>
            <a:r>
              <a:rPr lang="en-US"/>
              <a:t>The Mystery of God 4</a:t>
            </a:r>
          </a:p>
        </p:txBody>
      </p:sp>
      <p:sp>
        <p:nvSpPr>
          <p:cNvPr id="5" name="Rectangle 4"/>
          <p:cNvSpPr/>
          <p:nvPr/>
        </p:nvSpPr>
        <p:spPr>
          <a:xfrm>
            <a:off x="304800" y="152400"/>
            <a:ext cx="8534400" cy="5816977"/>
          </a:xfrm>
          <a:prstGeom prst="rect">
            <a:avLst/>
          </a:prstGeom>
        </p:spPr>
        <p:txBody>
          <a:bodyPr wrap="square">
            <a:spAutoFit/>
          </a:bodyPr>
          <a:lstStyle/>
          <a:p>
            <a:r>
              <a:rPr lang="en-US" sz="3600" b="1" dirty="0"/>
              <a:t>THE.BREACH</a:t>
            </a:r>
          </a:p>
          <a:p>
            <a:r>
              <a:rPr lang="en-US" sz="2800" dirty="0"/>
              <a:t>	This is Seven Seals on the Book, and the Book will not be released until the message of the 7th angel. So we are presuming, but the genuine revelation of God will be made perfect in that sounding and vindicated Truth… </a:t>
            </a:r>
            <a:r>
              <a:rPr lang="en-US" sz="2800" dirty="0">
                <a:solidFill>
                  <a:srgbClr val="FFFF00"/>
                </a:solidFill>
              </a:rPr>
              <a:t>And this seven-sealed Book, remember, it was closed here in Rev. 5th chapter, and Rev. 10 it is opened.</a:t>
            </a:r>
          </a:p>
          <a:p>
            <a:r>
              <a:rPr lang="en-US" sz="2800" dirty="0"/>
              <a:t>	51 And now, we're going to see what the Book says about how it become open. And is not made known until the Lamb takes the Book, and breaks the Seals, and opens the Book. </a:t>
            </a:r>
            <a:r>
              <a:rPr lang="en-US" sz="2800" dirty="0">
                <a:solidFill>
                  <a:srgbClr val="FFFF00"/>
                </a:solidFill>
              </a:rPr>
              <a:t>The Lamb's got to take the Book; it's His</a:t>
            </a:r>
            <a:r>
              <a:rPr lang="en-US" sz="2800" dirty="0"/>
              <a:t>…</a:t>
            </a:r>
          </a:p>
        </p:txBody>
      </p:sp>
    </p:spTree>
    <p:extLst>
      <p:ext uri="{BB962C8B-B14F-4D97-AF65-F5344CB8AC3E}">
        <p14:creationId xmlns:p14="http://schemas.microsoft.com/office/powerpoint/2010/main" val="113290157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dreamstime.com/open-bible-showing-the-revelation-thumb4975797.jpg"/>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a:stretch/>
        </p:blipFill>
        <p:spPr bwMode="auto">
          <a:xfrm>
            <a:off x="5410200" y="327337"/>
            <a:ext cx="226485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a:t>03/03/2019</a:t>
            </a:r>
          </a:p>
        </p:txBody>
      </p:sp>
      <p:sp>
        <p:nvSpPr>
          <p:cNvPr id="6" name="Slide Number Placeholder 5"/>
          <p:cNvSpPr>
            <a:spLocks noGrp="1"/>
          </p:cNvSpPr>
          <p:nvPr>
            <p:ph type="sldNum" sz="quarter" idx="11"/>
          </p:nvPr>
        </p:nvSpPr>
        <p:spPr/>
        <p:txBody>
          <a:bodyPr/>
          <a:lstStyle/>
          <a:p>
            <a:fld id="{2E5FCB01-2E63-4ABD-B29D-8AF15FC93DCB}" type="slidenum">
              <a:rPr lang="en-US" smtClean="0"/>
              <a:t>59</a:t>
            </a:fld>
            <a:endParaRPr lang="en-US"/>
          </a:p>
        </p:txBody>
      </p:sp>
      <p:sp>
        <p:nvSpPr>
          <p:cNvPr id="5" name="Footer Placeholder 4"/>
          <p:cNvSpPr>
            <a:spLocks noGrp="1"/>
          </p:cNvSpPr>
          <p:nvPr>
            <p:ph type="ftr" sz="quarter" idx="12"/>
          </p:nvPr>
        </p:nvSpPr>
        <p:spPr/>
        <p:txBody>
          <a:bodyPr/>
          <a:lstStyle/>
          <a:p>
            <a:r>
              <a:rPr lang="en-US"/>
              <a:t>The Mystery of God 4</a:t>
            </a: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0200" y="2407411"/>
            <a:ext cx="3200400" cy="214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s://encrypted-tbn3.google.com/images?q=tbn:ANd9GcQXNgTvle8g0Hu3RvbeCYDNFmZyuYAP08gE1JSg-P3WB1isDtOr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7337"/>
            <a:ext cx="4491507" cy="326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1677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C9C7A-1D24-4A60-9D7D-D2F4A7DBFE3E}"/>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6527734C-FEB1-40BD-A417-7CAA77998AD6}"/>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0B744B86-0383-46BA-AA55-E45D3C80CDAE}"/>
              </a:ext>
            </a:extLst>
          </p:cNvPr>
          <p:cNvSpPr>
            <a:spLocks noGrp="1"/>
          </p:cNvSpPr>
          <p:nvPr>
            <p:ph type="sldNum" sz="quarter" idx="12"/>
          </p:nvPr>
        </p:nvSpPr>
        <p:spPr/>
        <p:txBody>
          <a:bodyPr/>
          <a:lstStyle/>
          <a:p>
            <a:fld id="{AC4DAC86-D943-45DC-86D6-56CCD16C63DC}" type="slidenum">
              <a:rPr lang="en-US" smtClean="0"/>
              <a:pPr/>
              <a:t>6</a:t>
            </a:fld>
            <a:endParaRPr lang="en-US"/>
          </a:p>
        </p:txBody>
      </p:sp>
      <p:pic>
        <p:nvPicPr>
          <p:cNvPr id="6" name="Picture 5" descr="A body of water&#10;&#10;Description automatically generated">
            <a:extLst>
              <a:ext uri="{FF2B5EF4-FFF2-40B4-BE49-F238E27FC236}">
                <a16:creationId xmlns:a16="http://schemas.microsoft.com/office/drawing/2014/main" id="{B21EB120-DA2E-4973-8EA2-971B0BDD3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5948169"/>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228600" y="136525"/>
            <a:ext cx="8534400" cy="5883275"/>
          </a:xfrm>
        </p:spPr>
        <p:txBody>
          <a:bodyPr>
            <a:normAutofit fontScale="92500"/>
          </a:bodyPr>
          <a:lstStyle/>
          <a:p>
            <a:pPr eaLnBrk="1" hangingPunct="1">
              <a:buFont typeface="Wingdings" pitchFamily="2" charset="2"/>
              <a:buNone/>
              <a:defRPr/>
            </a:pPr>
            <a:r>
              <a:rPr lang="en-US" sz="4800" b="1" dirty="0" err="1"/>
              <a:t>The.Feast.Of.The.Trumpets</a:t>
            </a:r>
            <a:r>
              <a:rPr lang="en-US" sz="4800" b="1" dirty="0"/>
              <a:t>    </a:t>
            </a:r>
          </a:p>
          <a:p>
            <a:pPr eaLnBrk="1" hangingPunct="1">
              <a:buFont typeface="Wingdings" pitchFamily="2" charset="2"/>
              <a:buNone/>
              <a:defRPr/>
            </a:pPr>
            <a:r>
              <a:rPr lang="en-US" sz="3200" dirty="0"/>
              <a:t>		134 This is the complete revelation of Jesus Christ. The Seven Seals had the mysteries hid, of what it all was; and is supposed to open it in the last day, at the Laodicean age, at the end of time. </a:t>
            </a:r>
          </a:p>
          <a:p>
            <a:pPr eaLnBrk="1" hangingPunct="1">
              <a:buFont typeface="Wingdings" pitchFamily="2" charset="2"/>
              <a:buNone/>
              <a:defRPr/>
            </a:pPr>
            <a:r>
              <a:rPr lang="en-US" sz="3200" dirty="0"/>
              <a:t>		Thanks be to God</a:t>
            </a:r>
            <a:r>
              <a:rPr lang="en-US" sz="3200" dirty="0">
                <a:solidFill>
                  <a:srgbClr val="FFFF00"/>
                </a:solidFill>
              </a:rPr>
              <a:t>! That finishes the message to the church. </a:t>
            </a:r>
            <a:r>
              <a:rPr lang="en-US" sz="3200" dirty="0"/>
              <a:t>When they look back and see what has been, and see where it's all brought up to, that finishes it, the age of the church.</a:t>
            </a:r>
          </a:p>
          <a:p>
            <a:pPr algn="r">
              <a:buNone/>
              <a:defRPr/>
            </a:pPr>
            <a:r>
              <a:rPr lang="en-US" sz="3600" dirty="0"/>
              <a:t>64-0719</a:t>
            </a:r>
            <a:r>
              <a:rPr lang="en-US" sz="4400" dirty="0"/>
              <a:t> </a:t>
            </a:r>
          </a:p>
          <a:p>
            <a:pPr eaLnBrk="1" hangingPunct="1">
              <a:buFont typeface="Wingdings" pitchFamily="2" charset="2"/>
              <a:buNone/>
              <a:defRPr/>
            </a:pPr>
            <a:endParaRPr lang="en-US" sz="2800" dirty="0">
              <a:effectLst/>
              <a:latin typeface="+mj-lt"/>
            </a:endParaRPr>
          </a:p>
        </p:txBody>
      </p:sp>
      <p:sp>
        <p:nvSpPr>
          <p:cNvPr id="2" name="Date Placeholder 1">
            <a:extLst>
              <a:ext uri="{FF2B5EF4-FFF2-40B4-BE49-F238E27FC236}">
                <a16:creationId xmlns:a16="http://schemas.microsoft.com/office/drawing/2014/main" id="{102054FD-7619-4ECB-9971-6A42FF58B2E2}"/>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F660AB1-1512-4D69-BA2A-8C3B9C57185B}"/>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8A9FFFED-9680-44CC-8A19-2A465BE50DD7}"/>
              </a:ext>
            </a:extLst>
          </p:cNvPr>
          <p:cNvSpPr>
            <a:spLocks noGrp="1"/>
          </p:cNvSpPr>
          <p:nvPr>
            <p:ph type="sldNum" sz="quarter" idx="12"/>
          </p:nvPr>
        </p:nvSpPr>
        <p:spPr/>
        <p:txBody>
          <a:bodyPr/>
          <a:lstStyle/>
          <a:p>
            <a:pPr>
              <a:defRPr/>
            </a:pPr>
            <a:fld id="{D8530651-21A1-43F1-95AF-6DF2B6468398}" type="slidenum">
              <a:rPr lang="en-US" smtClean="0"/>
              <a:pPr>
                <a:defRPr/>
              </a:pPr>
              <a:t>60</a:t>
            </a:fld>
            <a:endParaRPr lang="en-US"/>
          </a:p>
        </p:txBody>
      </p:sp>
    </p:spTree>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5560"/>
            <a:ext cx="7498080" cy="1143000"/>
          </a:xfrm>
        </p:spPr>
        <p:txBody>
          <a:bodyPr>
            <a:normAutofit/>
          </a:bodyPr>
          <a:lstStyle/>
          <a:p>
            <a:r>
              <a:rPr lang="en-US" sz="5400" dirty="0"/>
              <a:t>The Ages &amp; The Seals</a:t>
            </a:r>
          </a:p>
        </p:txBody>
      </p:sp>
      <p:sp>
        <p:nvSpPr>
          <p:cNvPr id="5" name="Content Placeholder 4"/>
          <p:cNvSpPr>
            <a:spLocks noGrp="1"/>
          </p:cNvSpPr>
          <p:nvPr>
            <p:ph sz="half" idx="1"/>
          </p:nvPr>
        </p:nvSpPr>
        <p:spPr>
          <a:xfrm>
            <a:off x="457200" y="1158240"/>
            <a:ext cx="3657600" cy="4663440"/>
          </a:xfrm>
        </p:spPr>
        <p:txBody>
          <a:bodyPr>
            <a:normAutofit fontScale="92500"/>
          </a:bodyPr>
          <a:lstStyle/>
          <a:p>
            <a:r>
              <a:rPr lang="en-US" sz="3600" b="1" dirty="0"/>
              <a:t>Church Ages</a:t>
            </a:r>
          </a:p>
          <a:p>
            <a:r>
              <a:rPr lang="en-US" sz="3600" dirty="0"/>
              <a:t>Specific Events within a Specific Time Frame.</a:t>
            </a:r>
          </a:p>
          <a:p>
            <a:r>
              <a:rPr lang="en-US" sz="3600" dirty="0"/>
              <a:t>7 Messengers, each with a Unique Message.</a:t>
            </a:r>
          </a:p>
        </p:txBody>
      </p:sp>
      <p:sp>
        <p:nvSpPr>
          <p:cNvPr id="6" name="Content Placeholder 5"/>
          <p:cNvSpPr>
            <a:spLocks noGrp="1"/>
          </p:cNvSpPr>
          <p:nvPr>
            <p:ph sz="half" idx="2"/>
          </p:nvPr>
        </p:nvSpPr>
        <p:spPr>
          <a:xfrm>
            <a:off x="4297680" y="1178560"/>
            <a:ext cx="4693920" cy="4663440"/>
          </a:xfrm>
        </p:spPr>
        <p:txBody>
          <a:bodyPr>
            <a:noAutofit/>
          </a:bodyPr>
          <a:lstStyle/>
          <a:p>
            <a:r>
              <a:rPr lang="en-US" sz="3600" b="1" dirty="0"/>
              <a:t>Seven Seals</a:t>
            </a:r>
          </a:p>
          <a:p>
            <a:r>
              <a:rPr lang="en-US" sz="3200" dirty="0"/>
              <a:t>“Packets” of Information which happened through the Ages, but remained hidden by Seals on the Book;</a:t>
            </a:r>
          </a:p>
          <a:p>
            <a:r>
              <a:rPr lang="en-US" sz="3200" dirty="0"/>
              <a:t>Revelation 5</a:t>
            </a:r>
          </a:p>
        </p:txBody>
      </p:sp>
      <p:sp>
        <p:nvSpPr>
          <p:cNvPr id="2" name="Date Placeholder 1">
            <a:extLst>
              <a:ext uri="{FF2B5EF4-FFF2-40B4-BE49-F238E27FC236}">
                <a16:creationId xmlns:a16="http://schemas.microsoft.com/office/drawing/2014/main" id="{462C7FEF-B9E0-4FD9-9E70-585DD5CAE4FB}"/>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B2B7391-8F30-422C-8E0D-548DA8F7BF67}"/>
              </a:ext>
            </a:extLst>
          </p:cNvPr>
          <p:cNvSpPr>
            <a:spLocks noGrp="1"/>
          </p:cNvSpPr>
          <p:nvPr>
            <p:ph type="ftr" sz="quarter" idx="11"/>
          </p:nvPr>
        </p:nvSpPr>
        <p:spPr/>
        <p:txBody>
          <a:bodyPr/>
          <a:lstStyle/>
          <a:p>
            <a:pPr>
              <a:defRPr/>
            </a:pPr>
            <a:r>
              <a:rPr lang="en-US"/>
              <a:t>The Mystery of God 4</a:t>
            </a:r>
          </a:p>
        </p:txBody>
      </p:sp>
      <p:sp>
        <p:nvSpPr>
          <p:cNvPr id="7" name="Slide Number Placeholder 6">
            <a:extLst>
              <a:ext uri="{FF2B5EF4-FFF2-40B4-BE49-F238E27FC236}">
                <a16:creationId xmlns:a16="http://schemas.microsoft.com/office/drawing/2014/main" id="{AADD058C-8EFA-4419-8265-5E8E97BF1EBF}"/>
              </a:ext>
            </a:extLst>
          </p:cNvPr>
          <p:cNvSpPr>
            <a:spLocks noGrp="1"/>
          </p:cNvSpPr>
          <p:nvPr>
            <p:ph type="sldNum" sz="quarter" idx="12"/>
          </p:nvPr>
        </p:nvSpPr>
        <p:spPr/>
        <p:txBody>
          <a:bodyPr/>
          <a:lstStyle/>
          <a:p>
            <a:pPr>
              <a:defRPr/>
            </a:pPr>
            <a:fld id="{567097E9-D865-42B1-9AAC-B17AAEC37C71}" type="slidenum">
              <a:rPr lang="en-US" smtClean="0"/>
              <a:pPr>
                <a:defRPr/>
              </a:pPr>
              <a:t>61</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20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horizontal)">
                                      <p:cBhvr>
                                        <p:cTn id="15" dur="2000"/>
                                        <p:tgtEl>
                                          <p:spTgt spid="5">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linds(horizontal)">
                                      <p:cBhvr>
                                        <p:cTn id="18" dur="2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linds(horizontal)">
                                      <p:cBhvr>
                                        <p:cTn id="23" dur="2000"/>
                                        <p:tgtEl>
                                          <p:spTgt spid="6">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linds(horizontal)">
                                      <p:cBhvr>
                                        <p:cTn id="26" dur="2000"/>
                                        <p:tgtEl>
                                          <p:spTgt spid="6">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linds(horizontal)">
                                      <p:cBhvr>
                                        <p:cTn id="29"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0" y="0"/>
            <a:ext cx="8763000" cy="6186309"/>
          </a:xfrm>
          <a:prstGeom prst="rect">
            <a:avLst/>
          </a:prstGeom>
        </p:spPr>
        <p:txBody>
          <a:bodyPr wrap="square">
            <a:spAutoFit/>
          </a:bodyPr>
          <a:lstStyle/>
          <a:p>
            <a:r>
              <a:rPr lang="en-US" sz="4400" b="1" dirty="0">
                <a:latin typeface="+mn-lt"/>
              </a:rPr>
              <a:t>REVELATION 5:1-9</a:t>
            </a:r>
          </a:p>
          <a:p>
            <a:r>
              <a:rPr lang="en-US" sz="3200" i="1" dirty="0">
                <a:latin typeface="+mn-lt"/>
              </a:rPr>
              <a:t>	 And I saw in the right hand of him that sat on the throne a book written within and on the backside, sealed with seven seals. 2 And I saw a strong angel proclaiming with a loud voice, Who is worthy to open the book, and to loose the seals thereof? </a:t>
            </a:r>
          </a:p>
          <a:p>
            <a:r>
              <a:rPr lang="en-US" sz="3200" i="1" dirty="0">
                <a:latin typeface="+mn-lt"/>
              </a:rPr>
              <a:t>	3 And no man in heaven, nor in earth, neither under the earth, was able to open the book, neither to look thereon. 4 And I wept much, because no man was found worthy to open and to read the book, neither to look thereon. </a:t>
            </a:r>
          </a:p>
        </p:txBody>
      </p:sp>
      <p:sp>
        <p:nvSpPr>
          <p:cNvPr id="2" name="Date Placeholder 1">
            <a:extLst>
              <a:ext uri="{FF2B5EF4-FFF2-40B4-BE49-F238E27FC236}">
                <a16:creationId xmlns:a16="http://schemas.microsoft.com/office/drawing/2014/main" id="{5B7A87B2-9B31-4353-A673-F1319C393D7D}"/>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40D857B2-FE90-48D7-B3F8-7446D4E50269}"/>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D71C3F7A-C4F8-4E68-A18D-BAB0F7B460E8}"/>
              </a:ext>
            </a:extLst>
          </p:cNvPr>
          <p:cNvSpPr>
            <a:spLocks noGrp="1"/>
          </p:cNvSpPr>
          <p:nvPr>
            <p:ph type="sldNum" sz="quarter" idx="12"/>
          </p:nvPr>
        </p:nvSpPr>
        <p:spPr/>
        <p:txBody>
          <a:bodyPr/>
          <a:lstStyle/>
          <a:p>
            <a:fld id="{AC4DAC86-D943-45DC-86D6-56CCD16C63DC}" type="slidenum">
              <a:rPr lang="en-US" smtClean="0"/>
              <a:pPr/>
              <a:t>62</a:t>
            </a:fld>
            <a:endParaRPr lang="en-US"/>
          </a:p>
        </p:txBody>
      </p:sp>
    </p:spTree>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304800"/>
            <a:ext cx="7010400" cy="4401205"/>
          </a:xfrm>
          <a:prstGeom prst="rect">
            <a:avLst/>
          </a:prstGeom>
        </p:spPr>
        <p:txBody>
          <a:bodyPr wrap="square">
            <a:spAutoFit/>
          </a:bodyPr>
          <a:lstStyle/>
          <a:p>
            <a:pPr eaLnBrk="1" hangingPunct="1">
              <a:buFont typeface="Wingdings" pitchFamily="2" charset="2"/>
              <a:buNone/>
              <a:defRPr/>
            </a:pPr>
            <a:r>
              <a:rPr lang="en-US" sz="3200" b="1" dirty="0">
                <a:latin typeface="+mn-lt"/>
              </a:rPr>
              <a:t>QUESTIONS.AND.ANSWERS.3 </a:t>
            </a:r>
            <a:r>
              <a:rPr lang="en-US" sz="3200" dirty="0">
                <a:latin typeface="+mn-lt"/>
              </a:rPr>
              <a:t> </a:t>
            </a:r>
            <a:br>
              <a:rPr lang="en-US" sz="3200" dirty="0">
                <a:latin typeface="+mn-lt"/>
              </a:rPr>
            </a:br>
            <a:r>
              <a:rPr lang="en-US" sz="2400" dirty="0">
                <a:latin typeface="+mn-lt"/>
              </a:rPr>
              <a:t>64-0830M</a:t>
            </a:r>
          </a:p>
          <a:p>
            <a:pPr eaLnBrk="1" hangingPunct="1">
              <a:buFont typeface="Wingdings" pitchFamily="2" charset="2"/>
              <a:buNone/>
              <a:defRPr/>
            </a:pPr>
            <a:r>
              <a:rPr lang="en-US" sz="3200" dirty="0">
                <a:latin typeface="+mn-lt"/>
              </a:rPr>
              <a:t>	1092-142    And now, the opening of the Seven Seals that was given by the Holy Spirit, the Seven Seals only was to make known what had been left off in the dispensations behind us.</a:t>
            </a:r>
          </a:p>
          <a:p>
            <a:pPr eaLnBrk="1" hangingPunct="1">
              <a:buFont typeface="Wingdings" pitchFamily="2" charset="2"/>
              <a:buNone/>
              <a:defRPr/>
            </a:pPr>
            <a:endParaRPr lang="en-US" sz="3200" dirty="0">
              <a:latin typeface="+mn-lt"/>
            </a:endParaRPr>
          </a:p>
          <a:p>
            <a:pPr eaLnBrk="1" hangingPunct="1">
              <a:buFont typeface="Wingdings" pitchFamily="2" charset="2"/>
              <a:buNone/>
              <a:defRPr/>
            </a:pPr>
            <a:endParaRPr lang="en-US" sz="3200" dirty="0">
              <a:latin typeface="+mn-lt"/>
            </a:endParaRPr>
          </a:p>
        </p:txBody>
      </p:sp>
      <p:sp>
        <p:nvSpPr>
          <p:cNvPr id="3" name="Date Placeholder 2">
            <a:extLst>
              <a:ext uri="{FF2B5EF4-FFF2-40B4-BE49-F238E27FC236}">
                <a16:creationId xmlns:a16="http://schemas.microsoft.com/office/drawing/2014/main" id="{6576EDED-457C-454B-845D-D8877B84B57C}"/>
              </a:ext>
            </a:extLst>
          </p:cNvPr>
          <p:cNvSpPr>
            <a:spLocks noGrp="1"/>
          </p:cNvSpPr>
          <p:nvPr>
            <p:ph type="dt" sz="half" idx="10"/>
          </p:nvPr>
        </p:nvSpPr>
        <p:spPr/>
        <p:txBody>
          <a:bodyPr/>
          <a:lstStyle/>
          <a:p>
            <a:r>
              <a:rPr lang="en-US"/>
              <a:t>03/03/2019</a:t>
            </a:r>
          </a:p>
        </p:txBody>
      </p:sp>
      <p:sp>
        <p:nvSpPr>
          <p:cNvPr id="4" name="Footer Placeholder 3">
            <a:extLst>
              <a:ext uri="{FF2B5EF4-FFF2-40B4-BE49-F238E27FC236}">
                <a16:creationId xmlns:a16="http://schemas.microsoft.com/office/drawing/2014/main" id="{E8AF5CD7-D8A2-4D1E-BE62-EF1A29070DB6}"/>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83C6E4D4-D244-49E1-8C70-466A7D83CA49}"/>
              </a:ext>
            </a:extLst>
          </p:cNvPr>
          <p:cNvSpPr>
            <a:spLocks noGrp="1"/>
          </p:cNvSpPr>
          <p:nvPr>
            <p:ph type="sldNum" sz="quarter" idx="12"/>
          </p:nvPr>
        </p:nvSpPr>
        <p:spPr/>
        <p:txBody>
          <a:bodyPr/>
          <a:lstStyle/>
          <a:p>
            <a:fld id="{AC4DAC86-D943-45DC-86D6-56CCD16C63DC}" type="slidenum">
              <a:rPr lang="en-US" smtClean="0"/>
              <a:pPr/>
              <a:t>63</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1066800" y="381000"/>
            <a:ext cx="7696200" cy="5181600"/>
          </a:xfrm>
        </p:spPr>
        <p:txBody>
          <a:bodyPr/>
          <a:lstStyle/>
          <a:p>
            <a:pPr eaLnBrk="1" hangingPunct="1">
              <a:lnSpc>
                <a:spcPct val="80000"/>
              </a:lnSpc>
              <a:buNone/>
              <a:defRPr/>
            </a:pPr>
            <a:r>
              <a:rPr lang="en-US" b="1" dirty="0" err="1">
                <a:effectLst/>
                <a:latin typeface="+mj-lt"/>
              </a:rPr>
              <a:t>The.Seventh.Seal</a:t>
            </a:r>
            <a:r>
              <a:rPr lang="en-US" b="1" dirty="0">
                <a:effectLst/>
                <a:latin typeface="+mj-lt"/>
              </a:rPr>
              <a:t>   </a:t>
            </a:r>
            <a:r>
              <a:rPr lang="en-US" sz="2000" b="1" dirty="0">
                <a:effectLst/>
                <a:latin typeface="+mj-lt"/>
              </a:rPr>
              <a:t>63-0324</a:t>
            </a:r>
          </a:p>
          <a:p>
            <a:pPr eaLnBrk="1" hangingPunct="1">
              <a:lnSpc>
                <a:spcPct val="80000"/>
              </a:lnSpc>
              <a:buNone/>
              <a:defRPr/>
            </a:pPr>
            <a:r>
              <a:rPr lang="en-US" sz="2400" dirty="0">
                <a:effectLst/>
                <a:latin typeface="+mj-lt"/>
              </a:rPr>
              <a:t>  </a:t>
            </a:r>
            <a:r>
              <a:rPr lang="en-US" sz="2800" dirty="0">
                <a:effectLst/>
                <a:latin typeface="+mj-lt"/>
              </a:rPr>
              <a:t>578-1 …You will notice that One angel was very notable to me. The rest of them just seemed ordinarily; but this angel was a noted angel. He was to my left in the constellation in a form of a pyramid. And you remember, it was in the pyramid where the mysterious white rock was not written on.  And the angels took me into that pyramid of themselves, the mysteries of god known only to them.  And now, they with the messengers that come to interpret that pyramid or that message of the secret of these Seven Seals which lays with inside the pyramid.</a:t>
            </a:r>
          </a:p>
        </p:txBody>
      </p:sp>
      <p:sp>
        <p:nvSpPr>
          <p:cNvPr id="2" name="Date Placeholder 1">
            <a:extLst>
              <a:ext uri="{FF2B5EF4-FFF2-40B4-BE49-F238E27FC236}">
                <a16:creationId xmlns:a16="http://schemas.microsoft.com/office/drawing/2014/main" id="{BDD1DEE5-5817-469D-9CCB-558FD77BCF84}"/>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9E34DE29-BE37-46FE-8E69-6992B7DC3370}"/>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519DBFDE-F5E7-4AD5-B740-C52C4A3776A2}"/>
              </a:ext>
            </a:extLst>
          </p:cNvPr>
          <p:cNvSpPr>
            <a:spLocks noGrp="1"/>
          </p:cNvSpPr>
          <p:nvPr>
            <p:ph type="sldNum" sz="quarter" idx="12"/>
          </p:nvPr>
        </p:nvSpPr>
        <p:spPr/>
        <p:txBody>
          <a:bodyPr/>
          <a:lstStyle/>
          <a:p>
            <a:pPr>
              <a:defRPr/>
            </a:pPr>
            <a:fld id="{D8530651-21A1-43F1-95AF-6DF2B6468398}" type="slidenum">
              <a:rPr lang="en-US" smtClean="0"/>
              <a:pPr>
                <a:defRPr/>
              </a:pPr>
              <a:t>64</a:t>
            </a:fld>
            <a:endParaRPr lang="en-US"/>
          </a:p>
        </p:txBody>
      </p:sp>
    </p:spTree>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idx="1"/>
          </p:nvPr>
        </p:nvSpPr>
        <p:spPr>
          <a:xfrm>
            <a:off x="1143000" y="228600"/>
            <a:ext cx="7772400" cy="6324600"/>
          </a:xfrm>
        </p:spPr>
        <p:txBody>
          <a:bodyPr>
            <a:normAutofit/>
          </a:bodyPr>
          <a:lstStyle/>
          <a:p>
            <a:pPr eaLnBrk="1" hangingPunct="1">
              <a:buFont typeface="Wingdings" pitchFamily="2" charset="2"/>
              <a:buNone/>
              <a:defRPr/>
            </a:pPr>
            <a:r>
              <a:rPr lang="en-US" sz="3600" b="1" dirty="0" err="1">
                <a:effectLst/>
                <a:latin typeface="+mj-lt"/>
              </a:rPr>
              <a:t>The.World.Is.Falling.Apart</a:t>
            </a:r>
            <a:r>
              <a:rPr lang="en-US" sz="3600" b="1" dirty="0">
                <a:effectLst/>
                <a:latin typeface="+mj-lt"/>
              </a:rPr>
              <a:t>  </a:t>
            </a:r>
            <a:r>
              <a:rPr lang="en-US" sz="2400" b="1" dirty="0">
                <a:effectLst/>
                <a:latin typeface="+mj-lt"/>
              </a:rPr>
              <a:t> 63-0412m</a:t>
            </a:r>
          </a:p>
          <a:p>
            <a:pPr eaLnBrk="1" hangingPunct="1">
              <a:buFont typeface="Wingdings" pitchFamily="2" charset="2"/>
              <a:buNone/>
              <a:defRPr/>
            </a:pPr>
            <a:r>
              <a:rPr lang="en-US" dirty="0">
                <a:effectLst/>
                <a:latin typeface="+mj-lt"/>
              </a:rPr>
              <a:t>	171    Just a few days ago, when them seven angels came down in that vision. Many of you knowing it. Said, "go to Tucson and wait there for a while, and you'll hear a blast go off. When it goes, return back. And the seven seals were opened at the tabernacle, the other day.</a:t>
            </a:r>
          </a:p>
          <a:p>
            <a:pPr eaLnBrk="1" hangingPunct="1">
              <a:buFont typeface="Wingdings" pitchFamily="2" charset="2"/>
              <a:buNone/>
              <a:defRPr/>
            </a:pPr>
            <a:r>
              <a:rPr lang="en-US" dirty="0">
                <a:effectLst/>
                <a:latin typeface="+mj-lt"/>
              </a:rPr>
              <a:t> </a:t>
            </a:r>
          </a:p>
        </p:txBody>
      </p:sp>
      <p:sp>
        <p:nvSpPr>
          <p:cNvPr id="2" name="Date Placeholder 1">
            <a:extLst>
              <a:ext uri="{FF2B5EF4-FFF2-40B4-BE49-F238E27FC236}">
                <a16:creationId xmlns:a16="http://schemas.microsoft.com/office/drawing/2014/main" id="{7FF982E5-1741-4BAE-8413-A0A32786620C}"/>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EEF4B111-8433-4058-8CC2-3609DE3720D8}"/>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E5F8FFFC-40D5-48FA-9CBE-E453F5F06B13}"/>
              </a:ext>
            </a:extLst>
          </p:cNvPr>
          <p:cNvSpPr>
            <a:spLocks noGrp="1"/>
          </p:cNvSpPr>
          <p:nvPr>
            <p:ph type="sldNum" sz="quarter" idx="12"/>
          </p:nvPr>
        </p:nvSpPr>
        <p:spPr/>
        <p:txBody>
          <a:bodyPr/>
          <a:lstStyle/>
          <a:p>
            <a:pPr>
              <a:defRPr/>
            </a:pPr>
            <a:fld id="{D8530651-21A1-43F1-95AF-6DF2B6468398}" type="slidenum">
              <a:rPr lang="en-US" smtClean="0"/>
              <a:pPr>
                <a:defRPr/>
              </a:pPr>
              <a:t>65</a:t>
            </a:fld>
            <a:endParaRPr lang="en-US"/>
          </a:p>
        </p:txBody>
      </p:sp>
    </p:spTree>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1371600" y="381000"/>
            <a:ext cx="7391400" cy="6858000"/>
          </a:xfrm>
        </p:spPr>
        <p:txBody>
          <a:bodyPr>
            <a:normAutofit/>
          </a:bodyPr>
          <a:lstStyle/>
          <a:p>
            <a:pPr eaLnBrk="1" hangingPunct="1">
              <a:buFont typeface="Wingdings" pitchFamily="2" charset="2"/>
              <a:buNone/>
              <a:defRPr/>
            </a:pPr>
            <a:r>
              <a:rPr lang="en-US" sz="3600" b="1" dirty="0">
                <a:effectLst/>
                <a:latin typeface="+mj-lt"/>
              </a:rPr>
              <a:t>Look</a:t>
            </a:r>
            <a:r>
              <a:rPr lang="en-US" sz="2400" b="1" dirty="0">
                <a:effectLst/>
                <a:latin typeface="+mj-lt"/>
              </a:rPr>
              <a:t>  63-0428</a:t>
            </a:r>
          </a:p>
          <a:p>
            <a:pPr eaLnBrk="1" hangingPunct="1">
              <a:buFont typeface="Wingdings" pitchFamily="2" charset="2"/>
              <a:buNone/>
              <a:defRPr/>
            </a:pPr>
            <a:r>
              <a:rPr lang="en-US" dirty="0">
                <a:effectLst/>
                <a:latin typeface="+mj-lt"/>
              </a:rPr>
              <a:t>	202  … Rocks rolled down, and things like that. And the holy spirit turned, said, "return to your home immediately, for the Seven Seals is going to be opened." Get the tapes and find out. That's THUS SAITH THE LORD, told before it happened, and everything. Find out if it's truth, or not.  When I'm gone on, that still lives on.</a:t>
            </a:r>
          </a:p>
          <a:p>
            <a:pPr eaLnBrk="1" hangingPunct="1">
              <a:buFont typeface="Wingdings" pitchFamily="2" charset="2"/>
              <a:buNone/>
              <a:defRPr/>
            </a:pPr>
            <a:endParaRPr lang="en-US" dirty="0">
              <a:effectLst/>
              <a:latin typeface="+mj-lt"/>
            </a:endParaRPr>
          </a:p>
        </p:txBody>
      </p:sp>
      <p:sp>
        <p:nvSpPr>
          <p:cNvPr id="2" name="Date Placeholder 1">
            <a:extLst>
              <a:ext uri="{FF2B5EF4-FFF2-40B4-BE49-F238E27FC236}">
                <a16:creationId xmlns:a16="http://schemas.microsoft.com/office/drawing/2014/main" id="{CAC850EF-6B0E-436E-AD55-94173517215C}"/>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63FF6AF0-6007-49E7-884D-EC329E18304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21A33FDD-A5C8-4E91-925F-AA39EED59FC6}"/>
              </a:ext>
            </a:extLst>
          </p:cNvPr>
          <p:cNvSpPr>
            <a:spLocks noGrp="1"/>
          </p:cNvSpPr>
          <p:nvPr>
            <p:ph type="sldNum" sz="quarter" idx="12"/>
          </p:nvPr>
        </p:nvSpPr>
        <p:spPr/>
        <p:txBody>
          <a:bodyPr/>
          <a:lstStyle/>
          <a:p>
            <a:pPr>
              <a:defRPr/>
            </a:pPr>
            <a:fld id="{D8530651-21A1-43F1-95AF-6DF2B6468398}" type="slidenum">
              <a:rPr lang="en-US" smtClean="0"/>
              <a:pPr>
                <a:defRPr/>
              </a:pPr>
              <a:t>66</a:t>
            </a:fld>
            <a:endParaRPr lang="en-US"/>
          </a:p>
        </p:txBody>
      </p:sp>
    </p:spTree>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219200" y="228600"/>
            <a:ext cx="7467600" cy="6629400"/>
          </a:xfrm>
        </p:spPr>
        <p:txBody>
          <a:bodyPr>
            <a:normAutofit/>
          </a:bodyPr>
          <a:lstStyle/>
          <a:p>
            <a:pPr eaLnBrk="1" hangingPunct="1">
              <a:buFont typeface="Wingdings" pitchFamily="2" charset="2"/>
              <a:buNone/>
              <a:defRPr/>
            </a:pPr>
            <a:r>
              <a:rPr lang="en-US" sz="3000" b="1" dirty="0" err="1">
                <a:effectLst/>
                <a:latin typeface="+mj-lt"/>
              </a:rPr>
              <a:t>The.Uniting.Time.And.Sign</a:t>
            </a:r>
            <a:r>
              <a:rPr lang="en-US" sz="3000" b="1" dirty="0">
                <a:effectLst/>
                <a:latin typeface="+mj-lt"/>
              </a:rPr>
              <a:t>    63-0818</a:t>
            </a:r>
          </a:p>
          <a:p>
            <a:pPr eaLnBrk="1" hangingPunct="1">
              <a:buFont typeface="Wingdings" pitchFamily="2" charset="2"/>
              <a:buNone/>
              <a:defRPr/>
            </a:pPr>
            <a:r>
              <a:rPr lang="en-US" sz="3000" dirty="0">
                <a:effectLst/>
                <a:latin typeface="+mj-lt"/>
              </a:rPr>
              <a:t>	 97   Never before, since the early church age, was the pillar of fire ever among the people. Never before, since the early church age, did they ever see the things that we are seeing today. And this was only made possible when God sent the Seven Seals and give us a sign by it, and sent seven angels down out of heaven; and come to bring back that scattered word in them denominations, and tie it back into the word of god again, to bring down his Holy Spirit.</a:t>
            </a:r>
          </a:p>
        </p:txBody>
      </p:sp>
      <p:sp>
        <p:nvSpPr>
          <p:cNvPr id="2" name="Date Placeholder 1">
            <a:extLst>
              <a:ext uri="{FF2B5EF4-FFF2-40B4-BE49-F238E27FC236}">
                <a16:creationId xmlns:a16="http://schemas.microsoft.com/office/drawing/2014/main" id="{A1103AFF-B2B0-46C3-8903-A3562663911B}"/>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4300529-C391-411B-9617-D1E957B55A2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77D0F08F-A91A-42EF-9C7E-228A93003349}"/>
              </a:ext>
            </a:extLst>
          </p:cNvPr>
          <p:cNvSpPr>
            <a:spLocks noGrp="1"/>
          </p:cNvSpPr>
          <p:nvPr>
            <p:ph type="sldNum" sz="quarter" idx="12"/>
          </p:nvPr>
        </p:nvSpPr>
        <p:spPr/>
        <p:txBody>
          <a:bodyPr/>
          <a:lstStyle/>
          <a:p>
            <a:pPr>
              <a:defRPr/>
            </a:pPr>
            <a:fld id="{D8530651-21A1-43F1-95AF-6DF2B6468398}" type="slidenum">
              <a:rPr lang="en-US" smtClean="0"/>
              <a:pPr>
                <a:defRPr/>
              </a:pPr>
              <a:t>67</a:t>
            </a:fld>
            <a:endParaRPr lang="en-US"/>
          </a:p>
        </p:txBody>
      </p:sp>
    </p:spTree>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457200"/>
            <a:ext cx="7543800" cy="5078313"/>
          </a:xfrm>
          <a:prstGeom prst="rect">
            <a:avLst/>
          </a:prstGeom>
        </p:spPr>
        <p:txBody>
          <a:bodyPr wrap="square">
            <a:spAutoFit/>
          </a:bodyPr>
          <a:lstStyle/>
          <a:p>
            <a:pPr eaLnBrk="1" hangingPunct="1">
              <a:buFont typeface="Wingdings" pitchFamily="2" charset="2"/>
              <a:buNone/>
              <a:defRPr/>
            </a:pPr>
            <a:r>
              <a:rPr lang="en-US" sz="3600" b="1" dirty="0" err="1">
                <a:latin typeface="+mn-lt"/>
              </a:rPr>
              <a:t>The.Feast.Of.The.Trumpets</a:t>
            </a:r>
            <a:r>
              <a:rPr lang="en-US" sz="2800" dirty="0">
                <a:latin typeface="+mn-lt"/>
              </a:rPr>
              <a:t> 64-0719 </a:t>
            </a:r>
            <a:endParaRPr lang="en-US" sz="3600" dirty="0">
              <a:latin typeface="+mn-lt"/>
            </a:endParaRPr>
          </a:p>
          <a:p>
            <a:pPr eaLnBrk="1" hangingPunct="1">
              <a:buFont typeface="Wingdings" pitchFamily="2" charset="2"/>
              <a:buNone/>
              <a:defRPr/>
            </a:pPr>
            <a:r>
              <a:rPr lang="en-US" sz="3200" dirty="0">
                <a:latin typeface="+mn-lt"/>
              </a:rPr>
              <a:t>	134    This is the complete revelation of Jesus Christ. And the Seven Seals had the mysteries hid, of what it all was; and is supposed to open it in the last day, at the </a:t>
            </a:r>
            <a:r>
              <a:rPr lang="en-US" sz="3200" dirty="0" err="1">
                <a:latin typeface="+mn-lt"/>
              </a:rPr>
              <a:t>Laodicean</a:t>
            </a:r>
            <a:r>
              <a:rPr lang="en-US" sz="3200" dirty="0">
                <a:latin typeface="+mn-lt"/>
              </a:rPr>
              <a:t> age, at the end of time. Thanks be to God! That finishes the message to the church. When they look back and see what has been, and see where it's all brought up to, that finishes it, the age of the church.</a:t>
            </a:r>
          </a:p>
        </p:txBody>
      </p:sp>
      <p:sp>
        <p:nvSpPr>
          <p:cNvPr id="2" name="Date Placeholder 1">
            <a:extLst>
              <a:ext uri="{FF2B5EF4-FFF2-40B4-BE49-F238E27FC236}">
                <a16:creationId xmlns:a16="http://schemas.microsoft.com/office/drawing/2014/main" id="{29BAAD8C-F2F2-4E83-8127-FBE5D9939153}"/>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6BCAD61E-A08E-4156-930A-485C9183886A}"/>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CEC63F48-1F3B-4BAD-9ABA-6B678656A9DA}"/>
              </a:ext>
            </a:extLst>
          </p:cNvPr>
          <p:cNvSpPr>
            <a:spLocks noGrp="1"/>
          </p:cNvSpPr>
          <p:nvPr>
            <p:ph type="sldNum" sz="quarter" idx="12"/>
          </p:nvPr>
        </p:nvSpPr>
        <p:spPr/>
        <p:txBody>
          <a:bodyPr/>
          <a:lstStyle/>
          <a:p>
            <a:fld id="{AC4DAC86-D943-45DC-86D6-56CCD16C63DC}" type="slidenum">
              <a:rPr lang="en-US" smtClean="0"/>
              <a:pPr/>
              <a:t>68</a:t>
            </a:fld>
            <a:endParaRPr lang="en-US"/>
          </a:p>
        </p:txBody>
      </p:sp>
    </p:spTree>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four horses of rev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54278" name="Text Box 6"/>
          <p:cNvSpPr txBox="1">
            <a:spLocks noChangeArrowheads="1"/>
          </p:cNvSpPr>
          <p:nvPr/>
        </p:nvSpPr>
        <p:spPr bwMode="auto">
          <a:xfrm>
            <a:off x="1600200" y="3124200"/>
            <a:ext cx="6629400" cy="2530475"/>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sz="2400" b="1" dirty="0">
                <a:solidFill>
                  <a:srgbClr val="FFFF00"/>
                </a:solidFill>
                <a:latin typeface="Arial" pitchFamily="34" charset="0"/>
                <a:cs typeface="Arial" pitchFamily="34" charset="0"/>
              </a:rPr>
              <a:t>                    REVELATION 6:1</a:t>
            </a:r>
          </a:p>
          <a:p>
            <a:endParaRPr lang="en-US" sz="2400" b="1" dirty="0">
              <a:solidFill>
                <a:srgbClr val="FFFF00"/>
              </a:solidFill>
              <a:latin typeface="Arial" pitchFamily="34" charset="0"/>
              <a:cs typeface="Arial" pitchFamily="34" charset="0"/>
            </a:endParaRPr>
          </a:p>
          <a:p>
            <a:r>
              <a:rPr lang="en-US" sz="2800" b="1" dirty="0">
                <a:solidFill>
                  <a:srgbClr val="FFFF00"/>
                </a:solidFill>
                <a:latin typeface="Arial" pitchFamily="34" charset="0"/>
                <a:cs typeface="Arial" pitchFamily="34" charset="0"/>
              </a:rPr>
              <a:t>“And I saw when the Lamb opened one of the seals, and I heard, as it were the noise of thunder, one of the four beasts saying, Come and see.”</a:t>
            </a:r>
          </a:p>
        </p:txBody>
      </p:sp>
      <p:sp>
        <p:nvSpPr>
          <p:cNvPr id="54281" name="Text Box 9"/>
          <p:cNvSpPr txBox="1">
            <a:spLocks noChangeArrowheads="1"/>
          </p:cNvSpPr>
          <p:nvPr/>
        </p:nvSpPr>
        <p:spPr bwMode="auto">
          <a:xfrm>
            <a:off x="1600200" y="2286000"/>
            <a:ext cx="6934200" cy="650875"/>
          </a:xfrm>
          <a:prstGeom prst="rect">
            <a:avLst/>
          </a:prstGeom>
          <a:noFill/>
          <a:ln w="9525">
            <a:solidFill>
              <a:srgbClr val="FFFF00"/>
            </a:solidFill>
            <a:miter lim="800000"/>
            <a:headEnd/>
            <a:tailEnd/>
          </a:ln>
          <a:effectLst>
            <a:outerShdw dist="35921" dir="2700000" algn="ctr" rotWithShape="0">
              <a:schemeClr val="tx1"/>
            </a:outerShdw>
          </a:effectLst>
        </p:spPr>
        <p:txBody>
          <a:bodyPr>
            <a:spAutoFit/>
          </a:bodyPr>
          <a:lstStyle/>
          <a:p>
            <a:pPr>
              <a:spcBef>
                <a:spcPct val="50000"/>
              </a:spcBef>
            </a:pPr>
            <a:r>
              <a:rPr lang="en-US" b="1" dirty="0">
                <a:solidFill>
                  <a:schemeClr val="bg1"/>
                </a:solidFill>
              </a:rPr>
              <a:t>“The Seven-sealed Book is revealed at the time of the Seven Thunders of Revelations 10.” </a:t>
            </a:r>
            <a:r>
              <a:rPr lang="en-US" sz="1400" b="1" i="1" dirty="0">
                <a:solidFill>
                  <a:schemeClr val="folHlink"/>
                </a:solidFill>
              </a:rPr>
              <a:t>– William Branham, The Breach</a:t>
            </a:r>
          </a:p>
        </p:txBody>
      </p:sp>
      <p:sp>
        <p:nvSpPr>
          <p:cNvPr id="2" name="Date Placeholder 1">
            <a:extLst>
              <a:ext uri="{FF2B5EF4-FFF2-40B4-BE49-F238E27FC236}">
                <a16:creationId xmlns:a16="http://schemas.microsoft.com/office/drawing/2014/main" id="{AFBE67CE-4145-4DE8-B17B-B6737689F53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1092E245-7C0F-4B23-AFF8-4830F11F7618}"/>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72BED4FA-4DE7-4E65-B4D3-ED7212999164}"/>
              </a:ext>
            </a:extLst>
          </p:cNvPr>
          <p:cNvSpPr>
            <a:spLocks noGrp="1"/>
          </p:cNvSpPr>
          <p:nvPr>
            <p:ph type="sldNum" sz="quarter" idx="12"/>
          </p:nvPr>
        </p:nvSpPr>
        <p:spPr/>
        <p:txBody>
          <a:bodyPr/>
          <a:lstStyle/>
          <a:p>
            <a:pPr>
              <a:defRPr/>
            </a:pPr>
            <a:fld id="{D8530651-21A1-43F1-95AF-6DF2B6468398}" type="slidenum">
              <a:rPr lang="en-US" smtClean="0"/>
              <a:pPr>
                <a:defRPr/>
              </a:pPr>
              <a:t>69</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anim calcmode="lin" valueType="num">
                                      <p:cBhvr>
                                        <p:cTn id="7" dur="1000" fill="hold"/>
                                        <p:tgtEl>
                                          <p:spTgt spid="54281"/>
                                        </p:tgtEl>
                                        <p:attrNameLst>
                                          <p:attrName>ppt_w</p:attrName>
                                        </p:attrNameLst>
                                      </p:cBhvr>
                                      <p:tavLst>
                                        <p:tav tm="0">
                                          <p:val>
                                            <p:strVal val="#ppt_w+.3"/>
                                          </p:val>
                                        </p:tav>
                                        <p:tav tm="100000">
                                          <p:val>
                                            <p:strVal val="#ppt_w"/>
                                          </p:val>
                                        </p:tav>
                                      </p:tavLst>
                                    </p:anim>
                                    <p:anim calcmode="lin" valueType="num">
                                      <p:cBhvr>
                                        <p:cTn id="8" dur="1000" fill="hold"/>
                                        <p:tgtEl>
                                          <p:spTgt spid="54281"/>
                                        </p:tgtEl>
                                        <p:attrNameLst>
                                          <p:attrName>ppt_h</p:attrName>
                                        </p:attrNameLst>
                                      </p:cBhvr>
                                      <p:tavLst>
                                        <p:tav tm="0">
                                          <p:val>
                                            <p:strVal val="#ppt_h"/>
                                          </p:val>
                                        </p:tav>
                                        <p:tav tm="100000">
                                          <p:val>
                                            <p:strVal val="#ppt_h"/>
                                          </p:val>
                                        </p:tav>
                                      </p:tavLst>
                                    </p:anim>
                                    <p:animEffect transition="in" filter="fade">
                                      <p:cBhvr>
                                        <p:cTn id="9" dur="1000"/>
                                        <p:tgtEl>
                                          <p:spTgt spid="54281"/>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4278"/>
                                        </p:tgtEl>
                                        <p:attrNameLst>
                                          <p:attrName>style.visibility</p:attrName>
                                        </p:attrNameLst>
                                      </p:cBhvr>
                                      <p:to>
                                        <p:strVal val="visible"/>
                                      </p:to>
                                    </p:set>
                                    <p:anim calcmode="lin" valueType="num">
                                      <p:cBhvr>
                                        <p:cTn id="14" dur="1000" fill="hold"/>
                                        <p:tgtEl>
                                          <p:spTgt spid="54278"/>
                                        </p:tgtEl>
                                        <p:attrNameLst>
                                          <p:attrName>ppt_w</p:attrName>
                                        </p:attrNameLst>
                                      </p:cBhvr>
                                      <p:tavLst>
                                        <p:tav tm="0">
                                          <p:val>
                                            <p:strVal val="#ppt_w+.3"/>
                                          </p:val>
                                        </p:tav>
                                        <p:tav tm="100000">
                                          <p:val>
                                            <p:strVal val="#ppt_w"/>
                                          </p:val>
                                        </p:tav>
                                      </p:tavLst>
                                    </p:anim>
                                    <p:anim calcmode="lin" valueType="num">
                                      <p:cBhvr>
                                        <p:cTn id="15" dur="1000" fill="hold"/>
                                        <p:tgtEl>
                                          <p:spTgt spid="54278"/>
                                        </p:tgtEl>
                                        <p:attrNameLst>
                                          <p:attrName>ppt_h</p:attrName>
                                        </p:attrNameLst>
                                      </p:cBhvr>
                                      <p:tavLst>
                                        <p:tav tm="0">
                                          <p:val>
                                            <p:strVal val="#ppt_h"/>
                                          </p:val>
                                        </p:tav>
                                        <p:tav tm="100000">
                                          <p:val>
                                            <p:strVal val="#ppt_h"/>
                                          </p:val>
                                        </p:tav>
                                      </p:tavLst>
                                    </p:anim>
                                    <p:animEffect transition="in" filter="fade">
                                      <p:cBhvr>
                                        <p:cTn id="16" dur="10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A7DF5-2C4B-4EFB-84AF-9F9AB7BC3146}"/>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64AD4D38-DDE9-4F4A-B122-92E9F884CF60}"/>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CFDB7625-ADE5-4B7B-AD76-F90A18B3A3CF}"/>
              </a:ext>
            </a:extLst>
          </p:cNvPr>
          <p:cNvSpPr>
            <a:spLocks noGrp="1"/>
          </p:cNvSpPr>
          <p:nvPr>
            <p:ph type="sldNum" sz="quarter" idx="12"/>
          </p:nvPr>
        </p:nvSpPr>
        <p:spPr/>
        <p:txBody>
          <a:bodyPr/>
          <a:lstStyle/>
          <a:p>
            <a:fld id="{AC4DAC86-D943-45DC-86D6-56CCD16C63DC}" type="slidenum">
              <a:rPr lang="en-US" smtClean="0"/>
              <a:pPr/>
              <a:t>7</a:t>
            </a:fld>
            <a:endParaRPr lang="en-US"/>
          </a:p>
        </p:txBody>
      </p:sp>
      <p:pic>
        <p:nvPicPr>
          <p:cNvPr id="6" name="Picture 5" descr="A person walking across a beach next to the ocean&#10;&#10;Description automatically generated">
            <a:extLst>
              <a:ext uri="{FF2B5EF4-FFF2-40B4-BE49-F238E27FC236}">
                <a16:creationId xmlns:a16="http://schemas.microsoft.com/office/drawing/2014/main" id="{5E852D88-16B7-4DAF-857E-D9C8FC7B78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312243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04800"/>
            <a:ext cx="6705600" cy="6124754"/>
          </a:xfrm>
          <a:prstGeom prst="rect">
            <a:avLst/>
          </a:prstGeom>
        </p:spPr>
        <p:txBody>
          <a:bodyPr wrap="square">
            <a:spAutoFit/>
          </a:bodyPr>
          <a:lstStyle/>
          <a:p>
            <a:r>
              <a:rPr lang="en-US" sz="2800" dirty="0">
                <a:latin typeface="+mn-lt"/>
              </a:rPr>
              <a:t>“Now, we see that this seven-sealed Book now, is the mystery of redemption. It's a Book of Redemption from God. Now, all the mysteries at this time should be finished at the sounding of </a:t>
            </a:r>
            <a:r>
              <a:rPr lang="en-US" sz="2800" b="1" dirty="0">
                <a:latin typeface="+mn-lt"/>
              </a:rPr>
              <a:t>this messenger</a:t>
            </a:r>
            <a:r>
              <a:rPr lang="en-US" sz="2800" dirty="0">
                <a:latin typeface="+mn-lt"/>
              </a:rPr>
              <a:t>. Now, here's the angel on earth, and another Angel, mighty Messenger come down. See, this angel was a earthly angel, messenger. But here comes One down from heaven: a rainbow, covenant. Only Christ, it could be; just exactly like it was in Revelations 1st chapter, standing in the midst of the seven golden candlesticks with a rainbow..</a:t>
            </a:r>
          </a:p>
          <a:p>
            <a:r>
              <a:rPr lang="en-US" sz="2800" dirty="0">
                <a:latin typeface="+mn-lt"/>
              </a:rPr>
              <a:t> 				THE BREACH</a:t>
            </a:r>
          </a:p>
        </p:txBody>
      </p:sp>
      <p:sp>
        <p:nvSpPr>
          <p:cNvPr id="2" name="Date Placeholder 1">
            <a:extLst>
              <a:ext uri="{FF2B5EF4-FFF2-40B4-BE49-F238E27FC236}">
                <a16:creationId xmlns:a16="http://schemas.microsoft.com/office/drawing/2014/main" id="{A602E069-10D0-4004-91A0-6925E174C063}"/>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AD3912EC-9E51-4E1D-AE10-8AE5B42376DD}"/>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08014BF4-45EA-4A6D-848B-A94C8BBE27B5}"/>
              </a:ext>
            </a:extLst>
          </p:cNvPr>
          <p:cNvSpPr>
            <a:spLocks noGrp="1"/>
          </p:cNvSpPr>
          <p:nvPr>
            <p:ph type="sldNum" sz="quarter" idx="12"/>
          </p:nvPr>
        </p:nvSpPr>
        <p:spPr/>
        <p:txBody>
          <a:bodyPr/>
          <a:lstStyle/>
          <a:p>
            <a:fld id="{AC4DAC86-D943-45DC-86D6-56CCD16C63DC}" type="slidenum">
              <a:rPr lang="en-US" smtClean="0"/>
              <a:pPr/>
              <a:t>70</a:t>
            </a:fld>
            <a:endParaRPr lang="en-US"/>
          </a:p>
        </p:txBody>
      </p:sp>
    </p:spTree>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white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55300" name="Rectangle 4"/>
          <p:cNvSpPr>
            <a:spLocks noChangeArrowheads="1"/>
          </p:cNvSpPr>
          <p:nvPr/>
        </p:nvSpPr>
        <p:spPr bwMode="auto">
          <a:xfrm>
            <a:off x="3505200" y="2057400"/>
            <a:ext cx="4800600" cy="2970044"/>
          </a:xfrm>
          <a:prstGeom prst="rect">
            <a:avLst/>
          </a:prstGeom>
          <a:noFill/>
          <a:ln w="9525">
            <a:noFill/>
            <a:miter lim="800000"/>
            <a:headEnd/>
            <a:tailEnd/>
          </a:ln>
          <a:effectLst/>
        </p:spPr>
        <p:txBody>
          <a:bodyPr>
            <a:spAutoFit/>
          </a:bodyPr>
          <a:lstStyle/>
          <a:p>
            <a:pPr>
              <a:lnSpc>
                <a:spcPct val="85000"/>
              </a:lnSpc>
            </a:pPr>
            <a:r>
              <a:rPr lang="en-US" b="1" dirty="0">
                <a:solidFill>
                  <a:srgbClr val="000000"/>
                </a:solidFill>
              </a:rPr>
              <a:t>               </a:t>
            </a:r>
            <a:r>
              <a:rPr lang="en-US" b="1" i="1" dirty="0">
                <a:solidFill>
                  <a:srgbClr val="000000"/>
                </a:solidFill>
              </a:rPr>
              <a:t>REVELATION 6:1-2</a:t>
            </a:r>
            <a:r>
              <a:rPr lang="en-US" b="1" dirty="0">
                <a:solidFill>
                  <a:srgbClr val="000000"/>
                </a:solidFill>
              </a:rPr>
              <a:t>   </a:t>
            </a:r>
            <a:br>
              <a:rPr lang="en-US" sz="2000" b="1" dirty="0">
                <a:solidFill>
                  <a:srgbClr val="000000"/>
                </a:solidFill>
              </a:rPr>
            </a:br>
            <a:r>
              <a:rPr lang="en-US" sz="2000" b="1" dirty="0">
                <a:solidFill>
                  <a:srgbClr val="000000"/>
                </a:solidFill>
              </a:rPr>
              <a:t>       “And I saw when the Lamb opened one of the seals, and I heard, as it were the noise of thunder, one of the four beasts saying, Come and see. </a:t>
            </a:r>
          </a:p>
          <a:p>
            <a:pPr>
              <a:lnSpc>
                <a:spcPct val="85000"/>
              </a:lnSpc>
            </a:pPr>
            <a:r>
              <a:rPr lang="en-US" sz="2000" b="1" dirty="0">
                <a:solidFill>
                  <a:srgbClr val="000000"/>
                </a:solidFill>
              </a:rPr>
              <a:t>     And I saw, and behold a white horse: and he that sat on him had a bow; and a crown was given unto him: and he went forth conquering, and to conquer.”</a:t>
            </a:r>
            <a:r>
              <a:rPr lang="en-US" b="1" dirty="0">
                <a:solidFill>
                  <a:srgbClr val="000000"/>
                </a:solidFill>
              </a:rPr>
              <a:t> </a:t>
            </a:r>
          </a:p>
        </p:txBody>
      </p:sp>
      <p:sp>
        <p:nvSpPr>
          <p:cNvPr id="55301" name="Text Box 5"/>
          <p:cNvSpPr txBox="1">
            <a:spLocks noChangeArrowheads="1"/>
          </p:cNvSpPr>
          <p:nvPr/>
        </p:nvSpPr>
        <p:spPr bwMode="auto">
          <a:xfrm>
            <a:off x="3733800" y="4953000"/>
            <a:ext cx="4343400" cy="1165225"/>
          </a:xfrm>
          <a:prstGeom prst="rect">
            <a:avLst/>
          </a:prstGeom>
          <a:noFill/>
          <a:ln w="9525">
            <a:solidFill>
              <a:schemeClr val="tx1"/>
            </a:solidFill>
            <a:miter lim="800000"/>
            <a:headEnd/>
            <a:tailEnd/>
          </a:ln>
          <a:effectLst/>
        </p:spPr>
        <p:txBody>
          <a:bodyPr>
            <a:spAutoFit/>
          </a:bodyPr>
          <a:lstStyle/>
          <a:p>
            <a:r>
              <a:rPr lang="en-US" sz="1400" b="1" dirty="0">
                <a:solidFill>
                  <a:srgbClr val="000000"/>
                </a:solidFill>
              </a:rPr>
              <a:t>                       </a:t>
            </a:r>
            <a:r>
              <a:rPr lang="en-US" sz="1400" b="1" u="sng" dirty="0">
                <a:solidFill>
                  <a:srgbClr val="000000"/>
                </a:solidFill>
              </a:rPr>
              <a:t>MATTHEW 24:4-5</a:t>
            </a:r>
          </a:p>
          <a:p>
            <a:r>
              <a:rPr lang="en-US" sz="1400" b="1" dirty="0">
                <a:solidFill>
                  <a:srgbClr val="000000"/>
                </a:solidFill>
              </a:rPr>
              <a:t>And Jesus answered and said unto them, Take heed that no man </a:t>
            </a:r>
            <a:r>
              <a:rPr lang="en-US" sz="1400" b="1" u="sng" dirty="0">
                <a:solidFill>
                  <a:srgbClr val="000000"/>
                </a:solidFill>
              </a:rPr>
              <a:t>deceive</a:t>
            </a:r>
            <a:r>
              <a:rPr lang="en-US" sz="1400" b="1" dirty="0">
                <a:solidFill>
                  <a:srgbClr val="000000"/>
                </a:solidFill>
              </a:rPr>
              <a:t> you. </a:t>
            </a:r>
            <a:r>
              <a:rPr lang="en-US" sz="1400" b="1" u="sng" dirty="0">
                <a:solidFill>
                  <a:srgbClr val="000000"/>
                </a:solidFill>
              </a:rPr>
              <a:t>For many shall come in my name</a:t>
            </a:r>
            <a:r>
              <a:rPr lang="en-US" sz="1400" b="1" dirty="0">
                <a:solidFill>
                  <a:srgbClr val="000000"/>
                </a:solidFill>
              </a:rPr>
              <a:t>, </a:t>
            </a:r>
            <a:r>
              <a:rPr lang="en-US" sz="1400" b="1" u="sng" dirty="0">
                <a:solidFill>
                  <a:srgbClr val="000000"/>
                </a:solidFill>
              </a:rPr>
              <a:t>saying, I am Christ</a:t>
            </a:r>
            <a:r>
              <a:rPr lang="en-US" sz="1400" b="1" dirty="0">
                <a:solidFill>
                  <a:srgbClr val="000000"/>
                </a:solidFill>
              </a:rPr>
              <a:t>; and shall </a:t>
            </a:r>
            <a:r>
              <a:rPr lang="en-US" sz="1400" b="1" u="sng" dirty="0">
                <a:solidFill>
                  <a:srgbClr val="000000"/>
                </a:solidFill>
              </a:rPr>
              <a:t>deceive</a:t>
            </a:r>
            <a:r>
              <a:rPr lang="en-US" sz="1400" b="1" dirty="0">
                <a:solidFill>
                  <a:srgbClr val="000000"/>
                </a:solidFill>
              </a:rPr>
              <a:t> many.</a:t>
            </a:r>
          </a:p>
        </p:txBody>
      </p:sp>
      <p:sp>
        <p:nvSpPr>
          <p:cNvPr id="55303" name="Text Box 7"/>
          <p:cNvSpPr txBox="1">
            <a:spLocks noChangeArrowheads="1"/>
          </p:cNvSpPr>
          <p:nvPr/>
        </p:nvSpPr>
        <p:spPr bwMode="auto">
          <a:xfrm>
            <a:off x="533400" y="5334000"/>
            <a:ext cx="25908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u="sng">
                <a:solidFill>
                  <a:schemeClr val="bg1"/>
                </a:solidFill>
              </a:rPr>
              <a:t>DECEPTION</a:t>
            </a:r>
          </a:p>
        </p:txBody>
      </p:sp>
      <p:sp>
        <p:nvSpPr>
          <p:cNvPr id="55305" name="Text Box 9"/>
          <p:cNvSpPr txBox="1">
            <a:spLocks noChangeArrowheads="1"/>
          </p:cNvSpPr>
          <p:nvPr/>
        </p:nvSpPr>
        <p:spPr bwMode="auto">
          <a:xfrm>
            <a:off x="914400" y="609600"/>
            <a:ext cx="2362200" cy="579438"/>
          </a:xfrm>
          <a:prstGeom prst="rect">
            <a:avLst/>
          </a:prstGeom>
          <a:noFill/>
          <a:ln w="9525">
            <a:noFill/>
            <a:miter lim="800000"/>
            <a:headEnd/>
            <a:tailEnd/>
          </a:ln>
          <a:effectLst>
            <a:outerShdw dist="35921" dir="2700000" algn="ctr" rotWithShape="0">
              <a:schemeClr val="tx2"/>
            </a:outerShdw>
          </a:effectLst>
        </p:spPr>
        <p:txBody>
          <a:bodyPr>
            <a:spAutoFit/>
          </a:bodyPr>
          <a:lstStyle/>
          <a:p>
            <a:pPr>
              <a:spcBef>
                <a:spcPct val="50000"/>
              </a:spcBef>
            </a:pPr>
            <a:r>
              <a:rPr lang="en-US" sz="3200" b="1" u="sng">
                <a:solidFill>
                  <a:schemeClr val="bg1"/>
                </a:solidFill>
              </a:rPr>
              <a:t>First Seal:</a:t>
            </a:r>
          </a:p>
        </p:txBody>
      </p:sp>
      <p:sp>
        <p:nvSpPr>
          <p:cNvPr id="2" name="Date Placeholder 1">
            <a:extLst>
              <a:ext uri="{FF2B5EF4-FFF2-40B4-BE49-F238E27FC236}">
                <a16:creationId xmlns:a16="http://schemas.microsoft.com/office/drawing/2014/main" id="{6DC6D0C5-1CD0-44FB-B8FE-4B225D774AFF}"/>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39E78595-D915-4371-910B-8F01F508CBC1}"/>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37971B61-E500-4C20-B61B-796AD4C1BC5D}"/>
              </a:ext>
            </a:extLst>
          </p:cNvPr>
          <p:cNvSpPr>
            <a:spLocks noGrp="1"/>
          </p:cNvSpPr>
          <p:nvPr>
            <p:ph type="sldNum" sz="quarter" idx="12"/>
          </p:nvPr>
        </p:nvSpPr>
        <p:spPr/>
        <p:txBody>
          <a:bodyPr/>
          <a:lstStyle/>
          <a:p>
            <a:pPr>
              <a:defRPr/>
            </a:pPr>
            <a:fld id="{D8530651-21A1-43F1-95AF-6DF2B6468398}" type="slidenum">
              <a:rPr lang="en-US" smtClean="0"/>
              <a:pPr>
                <a:defRPr/>
              </a:pPr>
              <a:t>71</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55300"/>
                                        </p:tgtEl>
                                        <p:attrNameLst>
                                          <p:attrName>style.visibility</p:attrName>
                                        </p:attrNameLst>
                                      </p:cBhvr>
                                      <p:to>
                                        <p:strVal val="visible"/>
                                      </p:to>
                                    </p:set>
                                    <p:anim calcmode="lin" valueType="num">
                                      <p:cBhvr>
                                        <p:cTn id="7" dur="1000" fill="hold"/>
                                        <p:tgtEl>
                                          <p:spTgt spid="55300"/>
                                        </p:tgtEl>
                                        <p:attrNameLst>
                                          <p:attrName>ppt_w</p:attrName>
                                        </p:attrNameLst>
                                      </p:cBhvr>
                                      <p:tavLst>
                                        <p:tav tm="0">
                                          <p:val>
                                            <p:fltVal val="0"/>
                                          </p:val>
                                        </p:tav>
                                        <p:tav tm="100000">
                                          <p:val>
                                            <p:strVal val="#ppt_w"/>
                                          </p:val>
                                        </p:tav>
                                      </p:tavLst>
                                    </p:anim>
                                    <p:anim calcmode="lin" valueType="num">
                                      <p:cBhvr>
                                        <p:cTn id="8" dur="1000" fill="hold"/>
                                        <p:tgtEl>
                                          <p:spTgt spid="55300"/>
                                        </p:tgtEl>
                                        <p:attrNameLst>
                                          <p:attrName>ppt_h</p:attrName>
                                        </p:attrNameLst>
                                      </p:cBhvr>
                                      <p:tavLst>
                                        <p:tav tm="0">
                                          <p:val>
                                            <p:fltVal val="0"/>
                                          </p:val>
                                        </p:tav>
                                        <p:tav tm="100000">
                                          <p:val>
                                            <p:strVal val="#ppt_h"/>
                                          </p:val>
                                        </p:tav>
                                      </p:tavLst>
                                    </p:anim>
                                    <p:anim calcmode="lin" valueType="num">
                                      <p:cBhvr>
                                        <p:cTn id="9" dur="1000" fill="hold"/>
                                        <p:tgtEl>
                                          <p:spTgt spid="55300"/>
                                        </p:tgtEl>
                                        <p:attrNameLst>
                                          <p:attrName>style.rotation</p:attrName>
                                        </p:attrNameLst>
                                      </p:cBhvr>
                                      <p:tavLst>
                                        <p:tav tm="0">
                                          <p:val>
                                            <p:fltVal val="90"/>
                                          </p:val>
                                        </p:tav>
                                        <p:tav tm="100000">
                                          <p:val>
                                            <p:fltVal val="0"/>
                                          </p:val>
                                        </p:tav>
                                      </p:tavLst>
                                    </p:anim>
                                    <p:animEffect transition="in" filter="fade">
                                      <p:cBhvr>
                                        <p:cTn id="10" dur="1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381000"/>
            <a:ext cx="7162800" cy="5262979"/>
          </a:xfrm>
          <a:prstGeom prst="rect">
            <a:avLst/>
          </a:prstGeom>
        </p:spPr>
        <p:txBody>
          <a:bodyPr wrap="square">
            <a:spAutoFit/>
          </a:bodyPr>
          <a:lstStyle/>
          <a:p>
            <a:r>
              <a:rPr lang="en-US" sz="2800" b="1" dirty="0">
                <a:latin typeface="+mn-lt"/>
              </a:rPr>
              <a:t>THE.FIRST.SEAL   63-0318</a:t>
            </a:r>
          </a:p>
          <a:p>
            <a:r>
              <a:rPr lang="en-US" sz="2800" dirty="0">
                <a:latin typeface="+mn-lt"/>
              </a:rPr>
              <a:t>  156-1  And they said, "Now, here's a white horse, and a white horse is a power, a charger." And said, "The man that set on the white horse was the Holy Spirit that went forth in the early age and conquered that age for the Kingdom of God. He had a bow in his hand which meant like Cupid. He shot the arrows of love into the hearts of the people, the love of God, and He conquered."</a:t>
            </a:r>
          </a:p>
          <a:p>
            <a:r>
              <a:rPr lang="en-US" sz="2800" dirty="0">
                <a:latin typeface="+mn-lt"/>
              </a:rPr>
              <a:t>Now, that sounds very good, but it isn't the Truth.</a:t>
            </a:r>
          </a:p>
        </p:txBody>
      </p:sp>
      <p:sp>
        <p:nvSpPr>
          <p:cNvPr id="2" name="Date Placeholder 1">
            <a:extLst>
              <a:ext uri="{FF2B5EF4-FFF2-40B4-BE49-F238E27FC236}">
                <a16:creationId xmlns:a16="http://schemas.microsoft.com/office/drawing/2014/main" id="{67F5F203-8FD2-4BB0-B0B7-8F5B3F84597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86148185-C928-4CCE-AB55-06FF254A0526}"/>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4DDE0328-1D25-4781-9E07-936B91F6724A}"/>
              </a:ext>
            </a:extLst>
          </p:cNvPr>
          <p:cNvSpPr>
            <a:spLocks noGrp="1"/>
          </p:cNvSpPr>
          <p:nvPr>
            <p:ph type="sldNum" sz="quarter" idx="12"/>
          </p:nvPr>
        </p:nvSpPr>
        <p:spPr/>
        <p:txBody>
          <a:bodyPr/>
          <a:lstStyle/>
          <a:p>
            <a:fld id="{AC4DAC86-D943-45DC-86D6-56CCD16C63DC}" type="slidenum">
              <a:rPr lang="en-US" smtClean="0"/>
              <a:pPr/>
              <a:t>72</a:t>
            </a:fld>
            <a:endParaRPr lang="en-US"/>
          </a:p>
        </p:txBody>
      </p:sp>
    </p:spTree>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381001"/>
            <a:ext cx="7239000" cy="5509200"/>
          </a:xfrm>
          <a:prstGeom prst="rect">
            <a:avLst/>
          </a:prstGeom>
        </p:spPr>
        <p:txBody>
          <a:bodyPr wrap="square">
            <a:spAutoFit/>
          </a:bodyPr>
          <a:lstStyle/>
          <a:p>
            <a:r>
              <a:rPr lang="en-US" sz="3200" b="1" dirty="0">
                <a:latin typeface="+mn-lt"/>
              </a:rPr>
              <a:t>THE.FIRST.SEAL   63-0318</a:t>
            </a:r>
          </a:p>
          <a:p>
            <a:r>
              <a:rPr lang="en-US" sz="3200" dirty="0">
                <a:latin typeface="+mn-lt"/>
              </a:rPr>
              <a:t>	122-2  And now, the Lamb is standing now tonight as we enter into this 6th chapter; He's got the Book in His hand and starting to reveal it. And, I hope that people are spiritual. I would've had a horrible mistake on that if it hadn't been about twelve o'clock today when </a:t>
            </a:r>
            <a:r>
              <a:rPr lang="en-US" sz="3200" u="sng" dirty="0">
                <a:latin typeface="+mn-lt"/>
              </a:rPr>
              <a:t>the Holy Spirit came in the room and corrected me on something that I was writing down to say. </a:t>
            </a:r>
            <a:r>
              <a:rPr lang="en-US" sz="3200" dirty="0">
                <a:latin typeface="+mn-lt"/>
              </a:rPr>
              <a:t>I was taking it from an old context.</a:t>
            </a:r>
          </a:p>
        </p:txBody>
      </p:sp>
      <p:sp>
        <p:nvSpPr>
          <p:cNvPr id="3" name="Date Placeholder 2">
            <a:extLst>
              <a:ext uri="{FF2B5EF4-FFF2-40B4-BE49-F238E27FC236}">
                <a16:creationId xmlns:a16="http://schemas.microsoft.com/office/drawing/2014/main" id="{B876CE35-5BDC-45F5-83CF-2E38223CCCD7}"/>
              </a:ext>
            </a:extLst>
          </p:cNvPr>
          <p:cNvSpPr>
            <a:spLocks noGrp="1"/>
          </p:cNvSpPr>
          <p:nvPr>
            <p:ph type="dt" sz="half" idx="10"/>
          </p:nvPr>
        </p:nvSpPr>
        <p:spPr/>
        <p:txBody>
          <a:bodyPr/>
          <a:lstStyle/>
          <a:p>
            <a:r>
              <a:rPr lang="en-US"/>
              <a:t>03/03/2019</a:t>
            </a:r>
          </a:p>
        </p:txBody>
      </p:sp>
      <p:sp>
        <p:nvSpPr>
          <p:cNvPr id="4" name="Footer Placeholder 3">
            <a:extLst>
              <a:ext uri="{FF2B5EF4-FFF2-40B4-BE49-F238E27FC236}">
                <a16:creationId xmlns:a16="http://schemas.microsoft.com/office/drawing/2014/main" id="{941493BD-EFBF-48B2-8A6A-95B2DBC577A9}"/>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1C83CB10-A66A-4AB0-81DC-19E752994197}"/>
              </a:ext>
            </a:extLst>
          </p:cNvPr>
          <p:cNvSpPr>
            <a:spLocks noGrp="1"/>
          </p:cNvSpPr>
          <p:nvPr>
            <p:ph type="sldNum" sz="quarter" idx="12"/>
          </p:nvPr>
        </p:nvSpPr>
        <p:spPr/>
        <p:txBody>
          <a:bodyPr/>
          <a:lstStyle/>
          <a:p>
            <a:fld id="{AC4DAC86-D943-45DC-86D6-56CCD16C63DC}" type="slidenum">
              <a:rPr lang="en-US" smtClean="0"/>
              <a:pPr/>
              <a:t>73</a:t>
            </a:fld>
            <a:endParaRPr lang="en-US"/>
          </a:p>
        </p:txBody>
      </p:sp>
    </p:spTree>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descr="white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105477" name="Text Box 5"/>
          <p:cNvSpPr txBox="1">
            <a:spLocks noChangeArrowheads="1"/>
          </p:cNvSpPr>
          <p:nvPr/>
        </p:nvSpPr>
        <p:spPr bwMode="auto">
          <a:xfrm>
            <a:off x="4038600" y="1981200"/>
            <a:ext cx="3886200" cy="762000"/>
          </a:xfrm>
          <a:prstGeom prst="rect">
            <a:avLst/>
          </a:prstGeom>
          <a:noFill/>
          <a:ln w="9525">
            <a:noFill/>
            <a:miter lim="800000"/>
            <a:headEnd/>
            <a:tailEnd/>
          </a:ln>
          <a:effectLst>
            <a:outerShdw dist="56796" dir="3806097" algn="ctr" rotWithShape="0">
              <a:schemeClr val="bg2"/>
            </a:outerShdw>
          </a:effectLst>
        </p:spPr>
        <p:txBody>
          <a:bodyPr>
            <a:spAutoFit/>
          </a:bodyPr>
          <a:lstStyle/>
          <a:p>
            <a:pPr>
              <a:spcBef>
                <a:spcPct val="50000"/>
              </a:spcBef>
            </a:pPr>
            <a:r>
              <a:rPr lang="en-US" sz="4400">
                <a:effectLst>
                  <a:outerShdw blurRad="38100" dist="38100" dir="2700000" algn="tl">
                    <a:srgbClr val="C0C0C0"/>
                  </a:outerShdw>
                </a:effectLst>
                <a:latin typeface="Berlin Sans FB Demi" pitchFamily="34" charset="0"/>
              </a:rPr>
              <a:t>VS. LION AGE</a:t>
            </a:r>
          </a:p>
        </p:txBody>
      </p:sp>
      <p:sp>
        <p:nvSpPr>
          <p:cNvPr id="105480" name="Text Box 8"/>
          <p:cNvSpPr txBox="1">
            <a:spLocks noChangeArrowheads="1"/>
          </p:cNvSpPr>
          <p:nvPr/>
        </p:nvSpPr>
        <p:spPr bwMode="auto">
          <a:xfrm>
            <a:off x="3733800" y="2667000"/>
            <a:ext cx="4343400" cy="650875"/>
          </a:xfrm>
          <a:prstGeom prst="rect">
            <a:avLst/>
          </a:prstGeom>
          <a:noFill/>
          <a:ln w="9525">
            <a:solidFill>
              <a:srgbClr val="800000"/>
            </a:solidFill>
            <a:miter lim="800000"/>
            <a:headEnd/>
            <a:tailEnd/>
          </a:ln>
          <a:effectLst/>
        </p:spPr>
        <p:txBody>
          <a:bodyPr>
            <a:spAutoFit/>
          </a:bodyPr>
          <a:lstStyle/>
          <a:p>
            <a:pPr algn="ctr">
              <a:spcBef>
                <a:spcPct val="50000"/>
              </a:spcBef>
            </a:pPr>
            <a:r>
              <a:rPr lang="en-US" b="1" dirty="0">
                <a:solidFill>
                  <a:schemeClr val="bg1"/>
                </a:solidFill>
              </a:rPr>
              <a:t>BOLDNESS OF PREACHING </a:t>
            </a:r>
            <a:br>
              <a:rPr lang="en-US" b="1" dirty="0">
                <a:solidFill>
                  <a:schemeClr val="bg1"/>
                </a:solidFill>
              </a:rPr>
            </a:br>
            <a:r>
              <a:rPr lang="en-US" b="1" dirty="0">
                <a:solidFill>
                  <a:schemeClr val="bg1"/>
                </a:solidFill>
              </a:rPr>
              <a:t>(Galatians 1:8)</a:t>
            </a:r>
          </a:p>
        </p:txBody>
      </p:sp>
      <p:pic>
        <p:nvPicPr>
          <p:cNvPr id="105481" name="Picture 9" descr="L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3581400"/>
            <a:ext cx="1455737" cy="2438400"/>
          </a:xfrm>
          <a:prstGeom prst="rect">
            <a:avLst/>
          </a:prstGeom>
          <a:noFill/>
        </p:spPr>
      </p:pic>
      <p:pic>
        <p:nvPicPr>
          <p:cNvPr id="105476" name="Picture 4" descr="EPHESUSSMYR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429000"/>
            <a:ext cx="2921000" cy="1016000"/>
          </a:xfrm>
          <a:prstGeom prst="rect">
            <a:avLst/>
          </a:prstGeom>
          <a:noFill/>
        </p:spPr>
      </p:pic>
      <p:pic>
        <p:nvPicPr>
          <p:cNvPr id="105475" name="Picture 3" descr="PAULIRENEA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419600"/>
            <a:ext cx="2717800" cy="1614488"/>
          </a:xfrm>
          <a:prstGeom prst="rect">
            <a:avLst/>
          </a:prstGeom>
          <a:noFill/>
        </p:spPr>
      </p:pic>
      <p:sp>
        <p:nvSpPr>
          <p:cNvPr id="2" name="Date Placeholder 1">
            <a:extLst>
              <a:ext uri="{FF2B5EF4-FFF2-40B4-BE49-F238E27FC236}">
                <a16:creationId xmlns:a16="http://schemas.microsoft.com/office/drawing/2014/main" id="{DDB08E21-FC9F-462E-BC47-E66F8BD2E6F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9C934759-BD28-44DE-9292-30D6D1A3F95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1B77B14A-1DB3-4F51-97C0-4C60DC4F2EBE}"/>
              </a:ext>
            </a:extLst>
          </p:cNvPr>
          <p:cNvSpPr>
            <a:spLocks noGrp="1"/>
          </p:cNvSpPr>
          <p:nvPr>
            <p:ph type="sldNum" sz="quarter" idx="12"/>
          </p:nvPr>
        </p:nvSpPr>
        <p:spPr/>
        <p:txBody>
          <a:bodyPr/>
          <a:lstStyle/>
          <a:p>
            <a:pPr>
              <a:defRPr/>
            </a:pPr>
            <a:fld id="{D8530651-21A1-43F1-95AF-6DF2B6468398}" type="slidenum">
              <a:rPr lang="en-US" smtClean="0"/>
              <a:pPr>
                <a:defRPr/>
              </a:pPr>
              <a:t>74</a:t>
            </a:fld>
            <a:endParaRPr lang="en-US"/>
          </a:p>
        </p:txBody>
      </p:sp>
    </p:spTree>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red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56324" name="Rectangle 4"/>
          <p:cNvSpPr>
            <a:spLocks noChangeArrowheads="1"/>
          </p:cNvSpPr>
          <p:nvPr/>
        </p:nvSpPr>
        <p:spPr bwMode="auto">
          <a:xfrm>
            <a:off x="3505200" y="2057400"/>
            <a:ext cx="4800600" cy="2708434"/>
          </a:xfrm>
          <a:prstGeom prst="rect">
            <a:avLst/>
          </a:prstGeom>
          <a:noFill/>
          <a:ln w="9525">
            <a:noFill/>
            <a:miter lim="800000"/>
            <a:headEnd/>
            <a:tailEnd/>
          </a:ln>
          <a:effectLst/>
        </p:spPr>
        <p:txBody>
          <a:bodyPr>
            <a:spAutoFit/>
          </a:bodyPr>
          <a:lstStyle/>
          <a:p>
            <a:pPr>
              <a:lnSpc>
                <a:spcPct val="85000"/>
              </a:lnSpc>
            </a:pPr>
            <a:r>
              <a:rPr lang="en-US" b="1" dirty="0">
                <a:solidFill>
                  <a:srgbClr val="000000"/>
                </a:solidFill>
              </a:rPr>
              <a:t>               </a:t>
            </a:r>
            <a:r>
              <a:rPr lang="en-US" b="1" i="1" dirty="0">
                <a:solidFill>
                  <a:srgbClr val="000000"/>
                </a:solidFill>
              </a:rPr>
              <a:t>REVELATION 6:3-4</a:t>
            </a:r>
            <a:r>
              <a:rPr lang="en-US" b="1" dirty="0">
                <a:solidFill>
                  <a:srgbClr val="000000"/>
                </a:solidFill>
              </a:rPr>
              <a:t>  </a:t>
            </a:r>
            <a:br>
              <a:rPr lang="en-US" sz="2000" b="1" dirty="0">
                <a:solidFill>
                  <a:srgbClr val="000000"/>
                </a:solidFill>
              </a:rPr>
            </a:br>
            <a:r>
              <a:rPr lang="en-US" sz="2000" b="1" dirty="0">
                <a:solidFill>
                  <a:srgbClr val="000000"/>
                </a:solidFill>
              </a:rPr>
              <a:t>         “ And when he had opened the </a:t>
            </a:r>
            <a:br>
              <a:rPr lang="en-US" sz="2000" b="1" dirty="0">
                <a:solidFill>
                  <a:srgbClr val="000000"/>
                </a:solidFill>
              </a:rPr>
            </a:br>
            <a:r>
              <a:rPr lang="en-US" sz="2000" b="1" dirty="0">
                <a:solidFill>
                  <a:srgbClr val="000000"/>
                </a:solidFill>
              </a:rPr>
              <a:t>      second seal, I heard the second beast say, Come and see. </a:t>
            </a:r>
          </a:p>
          <a:p>
            <a:pPr>
              <a:lnSpc>
                <a:spcPct val="85000"/>
              </a:lnSpc>
            </a:pPr>
            <a:r>
              <a:rPr lang="en-US" sz="2000" b="1" dirty="0">
                <a:solidFill>
                  <a:srgbClr val="000000"/>
                </a:solidFill>
              </a:rPr>
              <a:t>     And there went out another horse [that was] red: and [power] was given to him that sat thereon to take peace from the earth, and that they should kill one another: and there was given </a:t>
            </a:r>
            <a:br>
              <a:rPr lang="en-US" sz="2000" b="1" dirty="0">
                <a:solidFill>
                  <a:srgbClr val="000000"/>
                </a:solidFill>
              </a:rPr>
            </a:br>
            <a:r>
              <a:rPr lang="en-US" sz="2000" b="1" dirty="0">
                <a:solidFill>
                  <a:srgbClr val="000000"/>
                </a:solidFill>
              </a:rPr>
              <a:t>        unto him a great sword.”</a:t>
            </a:r>
          </a:p>
        </p:txBody>
      </p:sp>
      <p:sp>
        <p:nvSpPr>
          <p:cNvPr id="56325" name="Text Box 5"/>
          <p:cNvSpPr txBox="1">
            <a:spLocks noChangeArrowheads="1"/>
          </p:cNvSpPr>
          <p:nvPr/>
        </p:nvSpPr>
        <p:spPr bwMode="auto">
          <a:xfrm>
            <a:off x="4114800" y="4800600"/>
            <a:ext cx="4343400" cy="1377950"/>
          </a:xfrm>
          <a:prstGeom prst="rect">
            <a:avLst/>
          </a:prstGeom>
          <a:noFill/>
          <a:ln w="9525">
            <a:solidFill>
              <a:schemeClr val="tx1"/>
            </a:solidFill>
            <a:miter lim="800000"/>
            <a:headEnd/>
            <a:tailEnd/>
          </a:ln>
          <a:effectLst/>
        </p:spPr>
        <p:txBody>
          <a:bodyPr>
            <a:spAutoFit/>
          </a:bodyPr>
          <a:lstStyle/>
          <a:p>
            <a:r>
              <a:rPr lang="en-US" sz="1400" b="1" dirty="0">
                <a:solidFill>
                  <a:srgbClr val="000000"/>
                </a:solidFill>
              </a:rPr>
              <a:t>                        MATTHEW 24:6, 9</a:t>
            </a:r>
          </a:p>
          <a:p>
            <a:r>
              <a:rPr lang="en-US" sz="1400" b="1" dirty="0">
                <a:solidFill>
                  <a:srgbClr val="000000"/>
                </a:solidFill>
              </a:rPr>
              <a:t>    “ And ye shall hear of wars and </a:t>
            </a:r>
            <a:r>
              <a:rPr lang="en-US" sz="1400" b="1" dirty="0" err="1">
                <a:solidFill>
                  <a:srgbClr val="000000"/>
                </a:solidFill>
              </a:rPr>
              <a:t>rumours</a:t>
            </a:r>
            <a:r>
              <a:rPr lang="en-US" sz="1400" b="1" dirty="0">
                <a:solidFill>
                  <a:srgbClr val="000000"/>
                </a:solidFill>
              </a:rPr>
              <a:t> of  wars: see that ye be not troubled… Then shall they deliver you up to be afflicted, and shall kill you: and ye shall be hated of all nations for my name's sake.”</a:t>
            </a:r>
          </a:p>
        </p:txBody>
      </p:sp>
      <p:sp>
        <p:nvSpPr>
          <p:cNvPr id="56328" name="Text Box 8"/>
          <p:cNvSpPr txBox="1">
            <a:spLocks noChangeArrowheads="1"/>
          </p:cNvSpPr>
          <p:nvPr/>
        </p:nvSpPr>
        <p:spPr bwMode="auto">
          <a:xfrm>
            <a:off x="685800" y="5334000"/>
            <a:ext cx="13716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u="sng">
                <a:solidFill>
                  <a:schemeClr val="bg1"/>
                </a:solidFill>
              </a:rPr>
              <a:t>WAR</a:t>
            </a:r>
          </a:p>
        </p:txBody>
      </p:sp>
      <p:sp>
        <p:nvSpPr>
          <p:cNvPr id="56329" name="Text Box 9"/>
          <p:cNvSpPr txBox="1">
            <a:spLocks noChangeArrowheads="1"/>
          </p:cNvSpPr>
          <p:nvPr/>
        </p:nvSpPr>
        <p:spPr bwMode="auto">
          <a:xfrm>
            <a:off x="1295400" y="838200"/>
            <a:ext cx="2133600" cy="457200"/>
          </a:xfrm>
          <a:prstGeom prst="rect">
            <a:avLst/>
          </a:prstGeom>
          <a:noFill/>
          <a:ln w="9525">
            <a:noFill/>
            <a:miter lim="800000"/>
            <a:headEnd/>
            <a:tailEnd/>
          </a:ln>
          <a:effectLst>
            <a:outerShdw dist="35921" dir="2700000" algn="ctr" rotWithShape="0">
              <a:schemeClr val="tx2"/>
            </a:outerShdw>
          </a:effectLst>
        </p:spPr>
        <p:txBody>
          <a:bodyPr>
            <a:spAutoFit/>
          </a:bodyPr>
          <a:lstStyle/>
          <a:p>
            <a:pPr>
              <a:spcBef>
                <a:spcPct val="50000"/>
              </a:spcBef>
            </a:pPr>
            <a:r>
              <a:rPr lang="en-US" sz="2400" b="1" u="sng">
                <a:solidFill>
                  <a:schemeClr val="bg1"/>
                </a:solidFill>
              </a:rPr>
              <a:t>Second Seal:</a:t>
            </a:r>
          </a:p>
        </p:txBody>
      </p:sp>
      <p:sp>
        <p:nvSpPr>
          <p:cNvPr id="2" name="Date Placeholder 1">
            <a:extLst>
              <a:ext uri="{FF2B5EF4-FFF2-40B4-BE49-F238E27FC236}">
                <a16:creationId xmlns:a16="http://schemas.microsoft.com/office/drawing/2014/main" id="{98B9CA1F-3252-40EC-A71D-6EA961DF4279}"/>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0D3DC742-0E67-417A-9052-0BD3D818AEAD}"/>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7F2B3B58-CCDD-4F8E-8712-F4F596218C32}"/>
              </a:ext>
            </a:extLst>
          </p:cNvPr>
          <p:cNvSpPr>
            <a:spLocks noGrp="1"/>
          </p:cNvSpPr>
          <p:nvPr>
            <p:ph type="sldNum" sz="quarter" idx="12"/>
          </p:nvPr>
        </p:nvSpPr>
        <p:spPr/>
        <p:txBody>
          <a:bodyPr/>
          <a:lstStyle/>
          <a:p>
            <a:pPr>
              <a:defRPr/>
            </a:pPr>
            <a:fld id="{D8530651-21A1-43F1-95AF-6DF2B6468398}" type="slidenum">
              <a:rPr lang="en-US" smtClean="0"/>
              <a:pPr>
                <a:defRPr/>
              </a:pPr>
              <a:t>75</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56324"/>
                                        </p:tgtEl>
                                        <p:attrNameLst>
                                          <p:attrName>style.visibility</p:attrName>
                                        </p:attrNameLst>
                                      </p:cBhvr>
                                      <p:to>
                                        <p:strVal val="visible"/>
                                      </p:to>
                                    </p:set>
                                    <p:anim calcmode="lin" valueType="num">
                                      <p:cBhvr>
                                        <p:cTn id="7" dur="1000" fill="hold"/>
                                        <p:tgtEl>
                                          <p:spTgt spid="56324"/>
                                        </p:tgtEl>
                                        <p:attrNameLst>
                                          <p:attrName>ppt_w</p:attrName>
                                        </p:attrNameLst>
                                      </p:cBhvr>
                                      <p:tavLst>
                                        <p:tav tm="0">
                                          <p:val>
                                            <p:fltVal val="0"/>
                                          </p:val>
                                        </p:tav>
                                        <p:tav tm="100000">
                                          <p:val>
                                            <p:strVal val="#ppt_w"/>
                                          </p:val>
                                        </p:tav>
                                      </p:tavLst>
                                    </p:anim>
                                    <p:anim calcmode="lin" valueType="num">
                                      <p:cBhvr>
                                        <p:cTn id="8" dur="1000" fill="hold"/>
                                        <p:tgtEl>
                                          <p:spTgt spid="56324"/>
                                        </p:tgtEl>
                                        <p:attrNameLst>
                                          <p:attrName>ppt_h</p:attrName>
                                        </p:attrNameLst>
                                      </p:cBhvr>
                                      <p:tavLst>
                                        <p:tav tm="0">
                                          <p:val>
                                            <p:fltVal val="0"/>
                                          </p:val>
                                        </p:tav>
                                        <p:tav tm="100000">
                                          <p:val>
                                            <p:strVal val="#ppt_h"/>
                                          </p:val>
                                        </p:tav>
                                      </p:tavLst>
                                    </p:anim>
                                    <p:anim calcmode="lin" valueType="num">
                                      <p:cBhvr>
                                        <p:cTn id="9" dur="1000" fill="hold"/>
                                        <p:tgtEl>
                                          <p:spTgt spid="56324"/>
                                        </p:tgtEl>
                                        <p:attrNameLst>
                                          <p:attrName>style.rotation</p:attrName>
                                        </p:attrNameLst>
                                      </p:cBhvr>
                                      <p:tavLst>
                                        <p:tav tm="0">
                                          <p:val>
                                            <p:fltVal val="90"/>
                                          </p:val>
                                        </p:tav>
                                        <p:tav tm="100000">
                                          <p:val>
                                            <p:fltVal val="0"/>
                                          </p:val>
                                        </p:tav>
                                      </p:tavLst>
                                    </p:anim>
                                    <p:animEffect transition="in" filter="fade">
                                      <p:cBhvr>
                                        <p:cTn id="10" dur="10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0" name="Picture 10" descr="red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pic>
        <p:nvPicPr>
          <p:cNvPr id="102408" name="Picture 8" descr="PERGAMTHYATI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2933700" cy="906463"/>
          </a:xfrm>
          <a:prstGeom prst="rect">
            <a:avLst/>
          </a:prstGeom>
          <a:noFill/>
        </p:spPr>
      </p:pic>
      <p:sp>
        <p:nvSpPr>
          <p:cNvPr id="102409" name="Text Box 9"/>
          <p:cNvSpPr txBox="1">
            <a:spLocks noChangeArrowheads="1"/>
          </p:cNvSpPr>
          <p:nvPr/>
        </p:nvSpPr>
        <p:spPr bwMode="auto">
          <a:xfrm>
            <a:off x="4191000" y="2057400"/>
            <a:ext cx="3886200" cy="762000"/>
          </a:xfrm>
          <a:prstGeom prst="rect">
            <a:avLst/>
          </a:prstGeom>
          <a:noFill/>
          <a:ln w="9525">
            <a:noFill/>
            <a:miter lim="800000"/>
            <a:headEnd/>
            <a:tailEnd/>
          </a:ln>
          <a:effectLst>
            <a:outerShdw dist="56796" dir="3806097" algn="ctr" rotWithShape="0">
              <a:schemeClr val="bg2"/>
            </a:outerShdw>
          </a:effectLst>
        </p:spPr>
        <p:txBody>
          <a:bodyPr>
            <a:spAutoFit/>
          </a:bodyPr>
          <a:lstStyle/>
          <a:p>
            <a:pPr>
              <a:spcBef>
                <a:spcPct val="50000"/>
              </a:spcBef>
            </a:pPr>
            <a:r>
              <a:rPr lang="en-US" sz="3200" b="1">
                <a:solidFill>
                  <a:schemeClr val="tx2"/>
                </a:solidFill>
                <a:effectLst>
                  <a:outerShdw blurRad="38100" dist="38100" dir="2700000" algn="tl">
                    <a:srgbClr val="C0C0C0"/>
                  </a:outerShdw>
                </a:effectLst>
                <a:latin typeface="Berlin Sans FB Demi" pitchFamily="34" charset="0"/>
              </a:rPr>
              <a:t> </a:t>
            </a:r>
            <a:r>
              <a:rPr lang="en-US" sz="4400">
                <a:effectLst>
                  <a:outerShdw blurRad="38100" dist="38100" dir="2700000" algn="tl">
                    <a:srgbClr val="C0C0C0"/>
                  </a:outerShdw>
                </a:effectLst>
                <a:latin typeface="Berlin Sans FB Demi" pitchFamily="34" charset="0"/>
              </a:rPr>
              <a:t>VS. CALF AGE</a:t>
            </a:r>
          </a:p>
        </p:txBody>
      </p:sp>
      <p:sp>
        <p:nvSpPr>
          <p:cNvPr id="102412" name="Text Box 12"/>
          <p:cNvSpPr txBox="1">
            <a:spLocks noChangeArrowheads="1"/>
          </p:cNvSpPr>
          <p:nvPr/>
        </p:nvSpPr>
        <p:spPr bwMode="auto">
          <a:xfrm>
            <a:off x="4343400" y="5638800"/>
            <a:ext cx="3429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13" name="Text Box 13"/>
          <p:cNvSpPr txBox="1">
            <a:spLocks noChangeArrowheads="1"/>
          </p:cNvSpPr>
          <p:nvPr/>
        </p:nvSpPr>
        <p:spPr bwMode="auto">
          <a:xfrm>
            <a:off x="4648200" y="2819400"/>
            <a:ext cx="2971800" cy="650875"/>
          </a:xfrm>
          <a:prstGeom prst="rect">
            <a:avLst/>
          </a:prstGeom>
          <a:noFill/>
          <a:ln w="9525">
            <a:solidFill>
              <a:srgbClr val="800000"/>
            </a:solidFill>
            <a:miter lim="800000"/>
            <a:headEnd/>
            <a:tailEnd/>
          </a:ln>
          <a:effectLst/>
        </p:spPr>
        <p:txBody>
          <a:bodyPr>
            <a:spAutoFit/>
          </a:bodyPr>
          <a:lstStyle/>
          <a:p>
            <a:pPr algn="ctr">
              <a:spcBef>
                <a:spcPct val="50000"/>
              </a:spcBef>
            </a:pPr>
            <a:r>
              <a:rPr lang="en-US" b="1" dirty="0">
                <a:solidFill>
                  <a:schemeClr val="bg1"/>
                </a:solidFill>
              </a:rPr>
              <a:t>SPIRIT OF SACRIFICE, </a:t>
            </a:r>
            <a:br>
              <a:rPr lang="en-US" b="1" dirty="0">
                <a:solidFill>
                  <a:schemeClr val="bg1"/>
                </a:solidFill>
              </a:rPr>
            </a:br>
            <a:r>
              <a:rPr lang="en-US" b="1" dirty="0">
                <a:solidFill>
                  <a:schemeClr val="bg1"/>
                </a:solidFill>
              </a:rPr>
              <a:t>A BEAST OF BURDEN</a:t>
            </a:r>
          </a:p>
        </p:txBody>
      </p:sp>
      <p:pic>
        <p:nvPicPr>
          <p:cNvPr id="102414" name="Picture 14" descr="CAL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505200"/>
            <a:ext cx="1308100" cy="1447800"/>
          </a:xfrm>
          <a:prstGeom prst="rect">
            <a:avLst/>
          </a:prstGeom>
          <a:noFill/>
        </p:spPr>
      </p:pic>
      <p:pic>
        <p:nvPicPr>
          <p:cNvPr id="102407" name="Picture 7" descr="MARTINCOLUMB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19600"/>
            <a:ext cx="2933700" cy="1574800"/>
          </a:xfrm>
          <a:prstGeom prst="rect">
            <a:avLst/>
          </a:prstGeom>
          <a:noFill/>
        </p:spPr>
      </p:pic>
      <p:sp>
        <p:nvSpPr>
          <p:cNvPr id="2" name="Date Placeholder 1">
            <a:extLst>
              <a:ext uri="{FF2B5EF4-FFF2-40B4-BE49-F238E27FC236}">
                <a16:creationId xmlns:a16="http://schemas.microsoft.com/office/drawing/2014/main" id="{3D9679E6-2D67-48A9-8CD3-1A78748C9B6A}"/>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D3527EE8-C019-41C3-8E8C-0DDAF01C5974}"/>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F26FB360-7E39-409C-958A-372B2B017180}"/>
              </a:ext>
            </a:extLst>
          </p:cNvPr>
          <p:cNvSpPr>
            <a:spLocks noGrp="1"/>
          </p:cNvSpPr>
          <p:nvPr>
            <p:ph type="sldNum" sz="quarter" idx="12"/>
          </p:nvPr>
        </p:nvSpPr>
        <p:spPr/>
        <p:txBody>
          <a:bodyPr/>
          <a:lstStyle/>
          <a:p>
            <a:pPr>
              <a:defRPr/>
            </a:pPr>
            <a:fld id="{D8530651-21A1-43F1-95AF-6DF2B6468398}" type="slidenum">
              <a:rPr lang="en-US" smtClean="0"/>
              <a:pPr>
                <a:defRPr/>
              </a:pPr>
              <a:t>76</a:t>
            </a:fld>
            <a:endParaRPr lang="en-US"/>
          </a:p>
        </p:txBody>
      </p:sp>
    </p:spTree>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black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57348" name="Rectangle 4"/>
          <p:cNvSpPr>
            <a:spLocks noChangeArrowheads="1"/>
          </p:cNvSpPr>
          <p:nvPr/>
        </p:nvSpPr>
        <p:spPr bwMode="auto">
          <a:xfrm>
            <a:off x="3581400" y="2057400"/>
            <a:ext cx="4800600" cy="3022366"/>
          </a:xfrm>
          <a:prstGeom prst="rect">
            <a:avLst/>
          </a:prstGeom>
          <a:noFill/>
          <a:ln w="9525">
            <a:noFill/>
            <a:miter lim="800000"/>
            <a:headEnd/>
            <a:tailEnd/>
          </a:ln>
          <a:effectLst/>
        </p:spPr>
        <p:txBody>
          <a:bodyPr>
            <a:spAutoFit/>
          </a:bodyPr>
          <a:lstStyle/>
          <a:p>
            <a:pPr>
              <a:lnSpc>
                <a:spcPct val="85000"/>
              </a:lnSpc>
            </a:pPr>
            <a:r>
              <a:rPr lang="en-US" b="1" dirty="0">
                <a:solidFill>
                  <a:srgbClr val="000000"/>
                </a:solidFill>
              </a:rPr>
              <a:t>               </a:t>
            </a:r>
            <a:r>
              <a:rPr lang="en-US" b="1" i="1" dirty="0">
                <a:solidFill>
                  <a:srgbClr val="000000"/>
                </a:solidFill>
              </a:rPr>
              <a:t>REVELATION 6:5-6</a:t>
            </a:r>
            <a:br>
              <a:rPr lang="en-US" sz="2000" b="1" dirty="0">
                <a:solidFill>
                  <a:srgbClr val="000000"/>
                </a:solidFill>
              </a:rPr>
            </a:br>
            <a:r>
              <a:rPr lang="en-US" sz="2000" b="1" dirty="0">
                <a:solidFill>
                  <a:srgbClr val="000000"/>
                </a:solidFill>
              </a:rPr>
              <a:t>         </a:t>
            </a:r>
          </a:p>
          <a:p>
            <a:pPr>
              <a:lnSpc>
                <a:spcPct val="85000"/>
              </a:lnSpc>
            </a:pPr>
            <a:r>
              <a:rPr lang="en-US" sz="2000" b="1" dirty="0">
                <a:solidFill>
                  <a:srgbClr val="000000"/>
                </a:solidFill>
              </a:rPr>
              <a:t>“</a:t>
            </a:r>
            <a:r>
              <a:rPr lang="en-US" b="1" dirty="0">
                <a:solidFill>
                  <a:srgbClr val="000000"/>
                </a:solidFill>
              </a:rPr>
              <a:t> And when he had opened the third seal, I heard the third beast say, Come and see.  And I beheld, and lo a black horse; and he that sat on him had a pair of balances in his hand. </a:t>
            </a:r>
          </a:p>
          <a:p>
            <a:pPr>
              <a:lnSpc>
                <a:spcPct val="85000"/>
              </a:lnSpc>
            </a:pPr>
            <a:r>
              <a:rPr lang="en-US" b="1" dirty="0">
                <a:solidFill>
                  <a:srgbClr val="000000"/>
                </a:solidFill>
              </a:rPr>
              <a:t>      And I heard a voice in the midst of the four beasts say, A measure of wheat for a penny, and three measures of barley for a </a:t>
            </a:r>
          </a:p>
          <a:p>
            <a:pPr>
              <a:lnSpc>
                <a:spcPct val="85000"/>
              </a:lnSpc>
            </a:pPr>
            <a:r>
              <a:rPr lang="en-US" b="1" dirty="0">
                <a:solidFill>
                  <a:srgbClr val="000000"/>
                </a:solidFill>
              </a:rPr>
              <a:t>     penny; and [see] thou hurt not the oil  </a:t>
            </a:r>
          </a:p>
          <a:p>
            <a:pPr>
              <a:lnSpc>
                <a:spcPct val="85000"/>
              </a:lnSpc>
            </a:pPr>
            <a:r>
              <a:rPr lang="en-US" b="1" dirty="0">
                <a:solidFill>
                  <a:srgbClr val="000000"/>
                </a:solidFill>
              </a:rPr>
              <a:t>         and the wine.</a:t>
            </a:r>
            <a:r>
              <a:rPr lang="en-US" sz="2000" b="1" dirty="0">
                <a:solidFill>
                  <a:srgbClr val="000000"/>
                </a:solidFill>
              </a:rPr>
              <a:t>.”</a:t>
            </a:r>
          </a:p>
        </p:txBody>
      </p:sp>
      <p:sp>
        <p:nvSpPr>
          <p:cNvPr id="57349" name="Text Box 5"/>
          <p:cNvSpPr txBox="1">
            <a:spLocks noChangeArrowheads="1"/>
          </p:cNvSpPr>
          <p:nvPr/>
        </p:nvSpPr>
        <p:spPr bwMode="auto">
          <a:xfrm>
            <a:off x="4038600" y="5334000"/>
            <a:ext cx="3962400" cy="588963"/>
          </a:xfrm>
          <a:prstGeom prst="rect">
            <a:avLst/>
          </a:prstGeom>
          <a:noFill/>
          <a:ln w="9525">
            <a:solidFill>
              <a:schemeClr val="tx1"/>
            </a:solidFill>
            <a:miter lim="800000"/>
            <a:headEnd/>
            <a:tailEnd/>
          </a:ln>
          <a:effectLst/>
        </p:spPr>
        <p:txBody>
          <a:bodyPr>
            <a:spAutoFit/>
          </a:bodyPr>
          <a:lstStyle/>
          <a:p>
            <a:r>
              <a:rPr lang="en-US" sz="1400" b="1" dirty="0">
                <a:solidFill>
                  <a:srgbClr val="000000"/>
                </a:solidFill>
              </a:rPr>
              <a:t>                        MATTHEW 24:6</a:t>
            </a:r>
          </a:p>
          <a:p>
            <a:r>
              <a:rPr lang="en-US" sz="1400" b="1" dirty="0">
                <a:solidFill>
                  <a:srgbClr val="000000"/>
                </a:solidFill>
              </a:rPr>
              <a:t>    “….. </a:t>
            </a:r>
            <a:r>
              <a:rPr lang="en-US" b="1" dirty="0">
                <a:solidFill>
                  <a:srgbClr val="000000"/>
                </a:solidFill>
              </a:rPr>
              <a:t>and there shall be famines</a:t>
            </a:r>
            <a:r>
              <a:rPr lang="en-US" sz="1400" b="1" dirty="0">
                <a:solidFill>
                  <a:srgbClr val="000000"/>
                </a:solidFill>
              </a:rPr>
              <a:t>.”</a:t>
            </a:r>
          </a:p>
        </p:txBody>
      </p:sp>
      <p:sp>
        <p:nvSpPr>
          <p:cNvPr id="57353" name="Text Box 9"/>
          <p:cNvSpPr txBox="1">
            <a:spLocks noChangeArrowheads="1"/>
          </p:cNvSpPr>
          <p:nvPr/>
        </p:nvSpPr>
        <p:spPr bwMode="auto">
          <a:xfrm>
            <a:off x="533400" y="5181600"/>
            <a:ext cx="1828800" cy="519113"/>
          </a:xfrm>
          <a:prstGeom prst="rect">
            <a:avLst/>
          </a:prstGeom>
          <a:solidFill>
            <a:schemeClr val="tx1">
              <a:lumMod val="75000"/>
              <a:alpha val="43000"/>
            </a:schemeClr>
          </a:solid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dirty="0">
                <a:solidFill>
                  <a:schemeClr val="bg1"/>
                </a:solidFill>
              </a:rPr>
              <a:t> </a:t>
            </a:r>
            <a:r>
              <a:rPr lang="en-US" sz="2800" b="1" u="sng" dirty="0">
                <a:solidFill>
                  <a:schemeClr val="bg1"/>
                </a:solidFill>
              </a:rPr>
              <a:t>FAMINE</a:t>
            </a:r>
          </a:p>
        </p:txBody>
      </p:sp>
      <p:sp>
        <p:nvSpPr>
          <p:cNvPr id="57354" name="Text Box 10"/>
          <p:cNvSpPr txBox="1">
            <a:spLocks noChangeArrowheads="1"/>
          </p:cNvSpPr>
          <p:nvPr/>
        </p:nvSpPr>
        <p:spPr bwMode="auto">
          <a:xfrm>
            <a:off x="533400" y="457200"/>
            <a:ext cx="1905000" cy="457200"/>
          </a:xfrm>
          <a:prstGeom prst="rect">
            <a:avLst/>
          </a:prstGeom>
          <a:noFill/>
          <a:ln w="9525">
            <a:noFill/>
            <a:miter lim="800000"/>
            <a:headEnd/>
            <a:tailEnd/>
          </a:ln>
          <a:effectLst>
            <a:outerShdw dist="35921" dir="2700000" algn="ctr" rotWithShape="0">
              <a:schemeClr val="tx2"/>
            </a:outerShdw>
          </a:effectLst>
        </p:spPr>
        <p:txBody>
          <a:bodyPr>
            <a:spAutoFit/>
          </a:bodyPr>
          <a:lstStyle/>
          <a:p>
            <a:pPr>
              <a:spcBef>
                <a:spcPct val="50000"/>
              </a:spcBef>
            </a:pPr>
            <a:r>
              <a:rPr lang="en-US" sz="2400" b="1" u="sng">
                <a:solidFill>
                  <a:schemeClr val="bg1"/>
                </a:solidFill>
              </a:rPr>
              <a:t>Third Seal:</a:t>
            </a:r>
          </a:p>
        </p:txBody>
      </p:sp>
      <p:sp>
        <p:nvSpPr>
          <p:cNvPr id="2" name="Date Placeholder 1">
            <a:extLst>
              <a:ext uri="{FF2B5EF4-FFF2-40B4-BE49-F238E27FC236}">
                <a16:creationId xmlns:a16="http://schemas.microsoft.com/office/drawing/2014/main" id="{5B688D00-64FD-470A-9275-9322D3D9F00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A2E4B4A-FF68-499F-A7AD-A036DF2B8C9E}"/>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910E90A9-7531-46F4-8A07-B86AD5568E8A}"/>
              </a:ext>
            </a:extLst>
          </p:cNvPr>
          <p:cNvSpPr>
            <a:spLocks noGrp="1"/>
          </p:cNvSpPr>
          <p:nvPr>
            <p:ph type="sldNum" sz="quarter" idx="12"/>
          </p:nvPr>
        </p:nvSpPr>
        <p:spPr/>
        <p:txBody>
          <a:bodyPr/>
          <a:lstStyle/>
          <a:p>
            <a:pPr>
              <a:defRPr/>
            </a:pPr>
            <a:fld id="{D8530651-21A1-43F1-95AF-6DF2B6468398}" type="slidenum">
              <a:rPr lang="en-US" smtClean="0"/>
              <a:pPr>
                <a:defRPr/>
              </a:pPr>
              <a:t>77</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57348"/>
                                        </p:tgtEl>
                                        <p:attrNameLst>
                                          <p:attrName>style.visibility</p:attrName>
                                        </p:attrNameLst>
                                      </p:cBhvr>
                                      <p:to>
                                        <p:strVal val="visible"/>
                                      </p:to>
                                    </p:set>
                                    <p:anim calcmode="lin" valueType="num">
                                      <p:cBhvr>
                                        <p:cTn id="7" dur="1000" fill="hold"/>
                                        <p:tgtEl>
                                          <p:spTgt spid="57348"/>
                                        </p:tgtEl>
                                        <p:attrNameLst>
                                          <p:attrName>ppt_w</p:attrName>
                                        </p:attrNameLst>
                                      </p:cBhvr>
                                      <p:tavLst>
                                        <p:tav tm="0">
                                          <p:val>
                                            <p:fltVal val="0"/>
                                          </p:val>
                                        </p:tav>
                                        <p:tav tm="100000">
                                          <p:val>
                                            <p:strVal val="#ppt_w"/>
                                          </p:val>
                                        </p:tav>
                                      </p:tavLst>
                                    </p:anim>
                                    <p:anim calcmode="lin" valueType="num">
                                      <p:cBhvr>
                                        <p:cTn id="8" dur="1000" fill="hold"/>
                                        <p:tgtEl>
                                          <p:spTgt spid="57348"/>
                                        </p:tgtEl>
                                        <p:attrNameLst>
                                          <p:attrName>ppt_h</p:attrName>
                                        </p:attrNameLst>
                                      </p:cBhvr>
                                      <p:tavLst>
                                        <p:tav tm="0">
                                          <p:val>
                                            <p:fltVal val="0"/>
                                          </p:val>
                                        </p:tav>
                                        <p:tav tm="100000">
                                          <p:val>
                                            <p:strVal val="#ppt_h"/>
                                          </p:val>
                                        </p:tav>
                                      </p:tavLst>
                                    </p:anim>
                                    <p:anim calcmode="lin" valueType="num">
                                      <p:cBhvr>
                                        <p:cTn id="9" dur="1000" fill="hold"/>
                                        <p:tgtEl>
                                          <p:spTgt spid="57348"/>
                                        </p:tgtEl>
                                        <p:attrNameLst>
                                          <p:attrName>style.rotation</p:attrName>
                                        </p:attrNameLst>
                                      </p:cBhvr>
                                      <p:tavLst>
                                        <p:tav tm="0">
                                          <p:val>
                                            <p:fltVal val="90"/>
                                          </p:val>
                                        </p:tav>
                                        <p:tav tm="100000">
                                          <p:val>
                                            <p:fltVal val="0"/>
                                          </p:val>
                                        </p:tav>
                                      </p:tavLst>
                                    </p:anim>
                                    <p:animEffect transition="in" filter="fade">
                                      <p:cBhvr>
                                        <p:cTn id="10" dur="1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2" name="Picture 8" descr="black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pic>
        <p:nvPicPr>
          <p:cNvPr id="103429" name="Picture 5" descr="LUTHERWES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648200"/>
            <a:ext cx="2540000" cy="1495425"/>
          </a:xfrm>
          <a:prstGeom prst="rect">
            <a:avLst/>
          </a:prstGeom>
          <a:noFill/>
        </p:spPr>
      </p:pic>
      <p:sp>
        <p:nvSpPr>
          <p:cNvPr id="103431" name="Text Box 7"/>
          <p:cNvSpPr txBox="1">
            <a:spLocks noChangeArrowheads="1"/>
          </p:cNvSpPr>
          <p:nvPr/>
        </p:nvSpPr>
        <p:spPr bwMode="auto">
          <a:xfrm>
            <a:off x="4114800" y="2057400"/>
            <a:ext cx="4114800" cy="12319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lnSpc>
                <a:spcPct val="85000"/>
              </a:lnSpc>
              <a:spcBef>
                <a:spcPct val="50000"/>
              </a:spcBef>
            </a:pPr>
            <a:r>
              <a:rPr lang="en-US" sz="4400">
                <a:effectLst>
                  <a:outerShdw blurRad="38100" dist="38100" dir="2700000" algn="tl">
                    <a:srgbClr val="C0C0C0"/>
                  </a:outerShdw>
                </a:effectLst>
                <a:latin typeface="Berlin Sans FB Demi" pitchFamily="34" charset="0"/>
              </a:rPr>
              <a:t>VS. FACE OF A MAN AGE</a:t>
            </a:r>
          </a:p>
        </p:txBody>
      </p:sp>
      <p:sp>
        <p:nvSpPr>
          <p:cNvPr id="103434" name="Text Box 10"/>
          <p:cNvSpPr txBox="1">
            <a:spLocks noChangeArrowheads="1"/>
          </p:cNvSpPr>
          <p:nvPr/>
        </p:nvSpPr>
        <p:spPr bwMode="auto">
          <a:xfrm>
            <a:off x="3962400" y="3200400"/>
            <a:ext cx="4114800" cy="376238"/>
          </a:xfrm>
          <a:prstGeom prst="rect">
            <a:avLst/>
          </a:prstGeom>
          <a:noFill/>
          <a:ln w="9525">
            <a:solidFill>
              <a:srgbClr val="800000"/>
            </a:solidFill>
            <a:miter lim="800000"/>
            <a:headEnd/>
            <a:tailEnd/>
          </a:ln>
          <a:effectLst/>
        </p:spPr>
        <p:txBody>
          <a:bodyPr>
            <a:spAutoFit/>
          </a:bodyPr>
          <a:lstStyle/>
          <a:p>
            <a:pPr>
              <a:spcBef>
                <a:spcPct val="50000"/>
              </a:spcBef>
            </a:pPr>
            <a:r>
              <a:rPr lang="en-US" b="1" dirty="0">
                <a:solidFill>
                  <a:schemeClr val="bg1"/>
                </a:solidFill>
              </a:rPr>
              <a:t>MAN’S CUNNINGNESS &amp; WISDOM</a:t>
            </a:r>
          </a:p>
        </p:txBody>
      </p:sp>
      <p:pic>
        <p:nvPicPr>
          <p:cNvPr id="103435" name="Picture 11" descr="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267200"/>
            <a:ext cx="1193800" cy="2005013"/>
          </a:xfrm>
          <a:prstGeom prst="rect">
            <a:avLst/>
          </a:prstGeom>
          <a:noFill/>
        </p:spPr>
      </p:pic>
      <p:pic>
        <p:nvPicPr>
          <p:cNvPr id="103430" name="Picture 6" descr="SARDISPH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657600"/>
            <a:ext cx="3771900" cy="917575"/>
          </a:xfrm>
          <a:prstGeom prst="rect">
            <a:avLst/>
          </a:prstGeom>
          <a:noFill/>
        </p:spPr>
      </p:pic>
      <p:sp>
        <p:nvSpPr>
          <p:cNvPr id="2" name="Date Placeholder 1">
            <a:extLst>
              <a:ext uri="{FF2B5EF4-FFF2-40B4-BE49-F238E27FC236}">
                <a16:creationId xmlns:a16="http://schemas.microsoft.com/office/drawing/2014/main" id="{911E610F-FA66-4E1F-B393-D6531CFA324D}"/>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F4C083E8-59BC-433F-8165-270AE5B5BDF0}"/>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D1E16BB0-E809-413A-8C73-6AE95826D240}"/>
              </a:ext>
            </a:extLst>
          </p:cNvPr>
          <p:cNvSpPr>
            <a:spLocks noGrp="1"/>
          </p:cNvSpPr>
          <p:nvPr>
            <p:ph type="sldNum" sz="quarter" idx="12"/>
          </p:nvPr>
        </p:nvSpPr>
        <p:spPr/>
        <p:txBody>
          <a:bodyPr/>
          <a:lstStyle/>
          <a:p>
            <a:pPr>
              <a:defRPr/>
            </a:pPr>
            <a:fld id="{D8530651-21A1-43F1-95AF-6DF2B6468398}" type="slidenum">
              <a:rPr lang="en-US" smtClean="0"/>
              <a:pPr>
                <a:defRPr/>
              </a:pPr>
              <a:t>78</a:t>
            </a:fld>
            <a:endParaRPr lang="en-US"/>
          </a:p>
        </p:txBody>
      </p:sp>
    </p:spTree>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pale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58372" name="Rectangle 4"/>
          <p:cNvSpPr>
            <a:spLocks noChangeArrowheads="1"/>
          </p:cNvSpPr>
          <p:nvPr/>
        </p:nvSpPr>
        <p:spPr bwMode="auto">
          <a:xfrm>
            <a:off x="3733800" y="2057400"/>
            <a:ext cx="4800600" cy="2970044"/>
          </a:xfrm>
          <a:prstGeom prst="rect">
            <a:avLst/>
          </a:prstGeom>
          <a:noFill/>
          <a:ln w="9525">
            <a:noFill/>
            <a:miter lim="800000"/>
            <a:headEnd/>
            <a:tailEnd/>
          </a:ln>
          <a:effectLst>
            <a:outerShdw dist="35921" dir="2700000" algn="ctr" rotWithShape="0">
              <a:schemeClr val="bg1"/>
            </a:outerShdw>
          </a:effectLst>
        </p:spPr>
        <p:txBody>
          <a:bodyPr>
            <a:spAutoFit/>
          </a:bodyPr>
          <a:lstStyle/>
          <a:p>
            <a:pPr>
              <a:lnSpc>
                <a:spcPct val="85000"/>
              </a:lnSpc>
            </a:pPr>
            <a:r>
              <a:rPr lang="en-US" i="1" dirty="0">
                <a:solidFill>
                  <a:srgbClr val="000000"/>
                </a:solidFill>
                <a:effectLst>
                  <a:outerShdw blurRad="38100" dist="38100" dir="2700000" algn="tl">
                    <a:srgbClr val="000000">
                      <a:alpha val="43137"/>
                    </a:srgbClr>
                  </a:outerShdw>
                </a:effectLst>
              </a:rPr>
              <a:t>REVELATION 6:7-8</a:t>
            </a:r>
            <a:br>
              <a:rPr lang="en-US" sz="2000" dirty="0">
                <a:solidFill>
                  <a:srgbClr val="000000"/>
                </a:solidFill>
                <a:effectLst>
                  <a:outerShdw blurRad="38100" dist="38100" dir="2700000" algn="tl">
                    <a:srgbClr val="000000">
                      <a:alpha val="43137"/>
                    </a:srgbClr>
                  </a:outerShdw>
                </a:effectLst>
              </a:rPr>
            </a:br>
            <a:r>
              <a:rPr lang="en-US" sz="2000" dirty="0">
                <a:solidFill>
                  <a:srgbClr val="000000"/>
                </a:solidFill>
                <a:effectLst>
                  <a:outerShdw blurRad="38100" dist="38100" dir="2700000" algn="tl">
                    <a:srgbClr val="000000">
                      <a:alpha val="43137"/>
                    </a:srgbClr>
                  </a:outerShdw>
                </a:effectLst>
              </a:rPr>
              <a:t>         “ And when he had opened the fourth seal, I heard the voice of the fourth beast say, Come and see. </a:t>
            </a:r>
          </a:p>
          <a:p>
            <a:pPr>
              <a:lnSpc>
                <a:spcPct val="85000"/>
              </a:lnSpc>
            </a:pPr>
            <a:r>
              <a:rPr lang="en-US" sz="2000" dirty="0">
                <a:solidFill>
                  <a:srgbClr val="000000"/>
                </a:solidFill>
                <a:effectLst>
                  <a:outerShdw blurRad="38100" dist="38100" dir="2700000" algn="tl">
                    <a:srgbClr val="000000">
                      <a:alpha val="43137"/>
                    </a:srgbClr>
                  </a:outerShdw>
                </a:effectLst>
              </a:rPr>
              <a:t>       And I looked, and behold a pale horse: and his name that sat on him was Death, and Hell followed with him. And power was given unto them over the fourth part of the earth, to kill with sword, and with hunger, and with death, and with the beasts of the earth. “</a:t>
            </a:r>
          </a:p>
        </p:txBody>
      </p:sp>
      <p:sp>
        <p:nvSpPr>
          <p:cNvPr id="58373" name="Text Box 5"/>
          <p:cNvSpPr txBox="1">
            <a:spLocks noChangeArrowheads="1"/>
          </p:cNvSpPr>
          <p:nvPr/>
        </p:nvSpPr>
        <p:spPr bwMode="auto">
          <a:xfrm>
            <a:off x="3810000" y="5181600"/>
            <a:ext cx="4419600" cy="952500"/>
          </a:xfrm>
          <a:prstGeom prst="rect">
            <a:avLst/>
          </a:prstGeom>
          <a:noFill/>
          <a:ln w="9525">
            <a:solidFill>
              <a:schemeClr val="tx1"/>
            </a:solidFill>
            <a:miter lim="800000"/>
            <a:headEnd/>
            <a:tailEnd/>
          </a:ln>
          <a:effectLst/>
        </p:spPr>
        <p:txBody>
          <a:bodyPr>
            <a:spAutoFit/>
          </a:bodyPr>
          <a:lstStyle/>
          <a:p>
            <a:r>
              <a:rPr lang="en-US" sz="1400" b="1" dirty="0">
                <a:solidFill>
                  <a:srgbClr val="000000"/>
                </a:solidFill>
              </a:rPr>
              <a:t>                        </a:t>
            </a:r>
            <a:r>
              <a:rPr lang="en-US" sz="1400" b="1" u="sng" dirty="0">
                <a:solidFill>
                  <a:srgbClr val="000000"/>
                </a:solidFill>
              </a:rPr>
              <a:t>MATTHEW 24:7</a:t>
            </a:r>
          </a:p>
          <a:p>
            <a:r>
              <a:rPr lang="en-US" sz="1400" b="1" dirty="0">
                <a:solidFill>
                  <a:srgbClr val="000000"/>
                </a:solidFill>
              </a:rPr>
              <a:t>“For nation shall rise against nation, and kingdom against kingdom: and there shall be famines, and pestilences, and earthquakes, in divers places.”</a:t>
            </a:r>
          </a:p>
        </p:txBody>
      </p:sp>
      <p:sp>
        <p:nvSpPr>
          <p:cNvPr id="58374" name="Text Box 6"/>
          <p:cNvSpPr txBox="1">
            <a:spLocks noChangeArrowheads="1"/>
          </p:cNvSpPr>
          <p:nvPr/>
        </p:nvSpPr>
        <p:spPr bwMode="auto">
          <a:xfrm>
            <a:off x="381000" y="4953000"/>
            <a:ext cx="2819400" cy="9461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u="sng">
                <a:solidFill>
                  <a:schemeClr val="bg1"/>
                </a:solidFill>
              </a:rPr>
              <a:t>PESTILENCES &amp; DEATH</a:t>
            </a:r>
          </a:p>
        </p:txBody>
      </p:sp>
      <p:sp>
        <p:nvSpPr>
          <p:cNvPr id="58376" name="Text Box 8"/>
          <p:cNvSpPr txBox="1">
            <a:spLocks noChangeArrowheads="1"/>
          </p:cNvSpPr>
          <p:nvPr/>
        </p:nvSpPr>
        <p:spPr bwMode="auto">
          <a:xfrm>
            <a:off x="685800" y="457200"/>
            <a:ext cx="2362200" cy="457200"/>
          </a:xfrm>
          <a:prstGeom prst="rect">
            <a:avLst/>
          </a:prstGeom>
          <a:noFill/>
          <a:ln w="9525">
            <a:noFill/>
            <a:miter lim="800000"/>
            <a:headEnd/>
            <a:tailEnd/>
          </a:ln>
          <a:effectLst>
            <a:outerShdw dist="35921" dir="2700000" algn="ctr" rotWithShape="0">
              <a:schemeClr val="tx2"/>
            </a:outerShdw>
          </a:effectLst>
        </p:spPr>
        <p:txBody>
          <a:bodyPr>
            <a:spAutoFit/>
          </a:bodyPr>
          <a:lstStyle/>
          <a:p>
            <a:pPr>
              <a:spcBef>
                <a:spcPct val="50000"/>
              </a:spcBef>
            </a:pPr>
            <a:r>
              <a:rPr lang="en-US" sz="2400" b="1" u="sng">
                <a:solidFill>
                  <a:schemeClr val="bg1"/>
                </a:solidFill>
              </a:rPr>
              <a:t>Fourth Seal:</a:t>
            </a:r>
          </a:p>
        </p:txBody>
      </p:sp>
      <p:sp>
        <p:nvSpPr>
          <p:cNvPr id="2" name="Date Placeholder 1">
            <a:extLst>
              <a:ext uri="{FF2B5EF4-FFF2-40B4-BE49-F238E27FC236}">
                <a16:creationId xmlns:a16="http://schemas.microsoft.com/office/drawing/2014/main" id="{61A30D3C-068C-4787-93CB-2C76EF2B3D0B}"/>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AE967882-6970-456D-830B-E1C4ED3FFDE6}"/>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B47C04FA-DB85-4564-9116-7CC42FC96D13}"/>
              </a:ext>
            </a:extLst>
          </p:cNvPr>
          <p:cNvSpPr>
            <a:spLocks noGrp="1"/>
          </p:cNvSpPr>
          <p:nvPr>
            <p:ph type="sldNum" sz="quarter" idx="12"/>
          </p:nvPr>
        </p:nvSpPr>
        <p:spPr/>
        <p:txBody>
          <a:bodyPr/>
          <a:lstStyle/>
          <a:p>
            <a:pPr>
              <a:defRPr/>
            </a:pPr>
            <a:fld id="{D8530651-21A1-43F1-95AF-6DF2B6468398}" type="slidenum">
              <a:rPr lang="en-US" smtClean="0"/>
              <a:pPr>
                <a:defRPr/>
              </a:pPr>
              <a:t>79</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58372"/>
                                        </p:tgtEl>
                                        <p:attrNameLst>
                                          <p:attrName>style.visibility</p:attrName>
                                        </p:attrNameLst>
                                      </p:cBhvr>
                                      <p:to>
                                        <p:strVal val="visible"/>
                                      </p:to>
                                    </p:set>
                                    <p:anim calcmode="lin" valueType="num">
                                      <p:cBhvr>
                                        <p:cTn id="7" dur="1000" fill="hold"/>
                                        <p:tgtEl>
                                          <p:spTgt spid="58372"/>
                                        </p:tgtEl>
                                        <p:attrNameLst>
                                          <p:attrName>ppt_w</p:attrName>
                                        </p:attrNameLst>
                                      </p:cBhvr>
                                      <p:tavLst>
                                        <p:tav tm="0">
                                          <p:val>
                                            <p:fltVal val="0"/>
                                          </p:val>
                                        </p:tav>
                                        <p:tav tm="100000">
                                          <p:val>
                                            <p:strVal val="#ppt_w"/>
                                          </p:val>
                                        </p:tav>
                                      </p:tavLst>
                                    </p:anim>
                                    <p:anim calcmode="lin" valueType="num">
                                      <p:cBhvr>
                                        <p:cTn id="8" dur="1000" fill="hold"/>
                                        <p:tgtEl>
                                          <p:spTgt spid="58372"/>
                                        </p:tgtEl>
                                        <p:attrNameLst>
                                          <p:attrName>ppt_h</p:attrName>
                                        </p:attrNameLst>
                                      </p:cBhvr>
                                      <p:tavLst>
                                        <p:tav tm="0">
                                          <p:val>
                                            <p:fltVal val="0"/>
                                          </p:val>
                                        </p:tav>
                                        <p:tav tm="100000">
                                          <p:val>
                                            <p:strVal val="#ppt_h"/>
                                          </p:val>
                                        </p:tav>
                                      </p:tavLst>
                                    </p:anim>
                                    <p:anim calcmode="lin" valueType="num">
                                      <p:cBhvr>
                                        <p:cTn id="9" dur="1000" fill="hold"/>
                                        <p:tgtEl>
                                          <p:spTgt spid="58372"/>
                                        </p:tgtEl>
                                        <p:attrNameLst>
                                          <p:attrName>style.rotation</p:attrName>
                                        </p:attrNameLst>
                                      </p:cBhvr>
                                      <p:tavLst>
                                        <p:tav tm="0">
                                          <p:val>
                                            <p:fltVal val="90"/>
                                          </p:val>
                                        </p:tav>
                                        <p:tav tm="100000">
                                          <p:val>
                                            <p:fltVal val="0"/>
                                          </p:val>
                                        </p:tav>
                                      </p:tavLst>
                                    </p:anim>
                                    <p:animEffect transition="in" filter="fade">
                                      <p:cBhvr>
                                        <p:cTn id="10" dur="1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162BB2-22F0-49E8-A312-0566C805A40F}"/>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B240C726-00BC-4221-A251-13389B207C10}"/>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A61A9416-4237-4E8C-879D-547CAD7AC83A}"/>
              </a:ext>
            </a:extLst>
          </p:cNvPr>
          <p:cNvSpPr>
            <a:spLocks noGrp="1"/>
          </p:cNvSpPr>
          <p:nvPr>
            <p:ph type="sldNum" sz="quarter" idx="12"/>
          </p:nvPr>
        </p:nvSpPr>
        <p:spPr/>
        <p:txBody>
          <a:bodyPr/>
          <a:lstStyle/>
          <a:p>
            <a:fld id="{AC4DAC86-D943-45DC-86D6-56CCD16C63DC}" type="slidenum">
              <a:rPr lang="en-US" smtClean="0"/>
              <a:pPr/>
              <a:t>8</a:t>
            </a:fld>
            <a:endParaRPr lang="en-US"/>
          </a:p>
        </p:txBody>
      </p:sp>
      <p:pic>
        <p:nvPicPr>
          <p:cNvPr id="6" name="Picture 5" descr="A group of people standing in the grass&#10;&#10;Description automatically generated">
            <a:extLst>
              <a:ext uri="{FF2B5EF4-FFF2-40B4-BE49-F238E27FC236}">
                <a16:creationId xmlns:a16="http://schemas.microsoft.com/office/drawing/2014/main" id="{94A30210-72EF-4464-904A-7101285DF2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8280182"/>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palehorse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106501" name="Text Box 5"/>
          <p:cNvSpPr txBox="1">
            <a:spLocks noChangeArrowheads="1"/>
          </p:cNvSpPr>
          <p:nvPr/>
        </p:nvSpPr>
        <p:spPr bwMode="auto">
          <a:xfrm>
            <a:off x="4114800" y="1981200"/>
            <a:ext cx="4191000" cy="762000"/>
          </a:xfrm>
          <a:prstGeom prst="rect">
            <a:avLst/>
          </a:prstGeom>
          <a:noFill/>
          <a:ln w="9525">
            <a:noFill/>
            <a:miter lim="800000"/>
            <a:headEnd/>
            <a:tailEnd/>
          </a:ln>
          <a:effectLst>
            <a:outerShdw dist="56796" dir="3806097" algn="ctr" rotWithShape="0">
              <a:schemeClr val="bg2"/>
            </a:outerShdw>
          </a:effectLst>
        </p:spPr>
        <p:txBody>
          <a:bodyPr>
            <a:spAutoFit/>
          </a:bodyPr>
          <a:lstStyle/>
          <a:p>
            <a:pPr>
              <a:spcBef>
                <a:spcPct val="50000"/>
              </a:spcBef>
            </a:pPr>
            <a:r>
              <a:rPr lang="en-US" sz="4400">
                <a:effectLst>
                  <a:outerShdw blurRad="38100" dist="38100" dir="2700000" algn="tl">
                    <a:srgbClr val="C0C0C0"/>
                  </a:outerShdw>
                </a:effectLst>
                <a:latin typeface="Berlin Sans FB Demi" pitchFamily="34" charset="0"/>
              </a:rPr>
              <a:t>VS. EAGLE AGE</a:t>
            </a:r>
          </a:p>
        </p:txBody>
      </p:sp>
      <p:pic>
        <p:nvPicPr>
          <p:cNvPr id="106502" name="Picture 6" descr="BRAN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419600"/>
            <a:ext cx="1655763" cy="1676400"/>
          </a:xfrm>
          <a:prstGeom prst="rect">
            <a:avLst/>
          </a:prstGeom>
          <a:noFill/>
        </p:spPr>
      </p:pic>
      <p:pic>
        <p:nvPicPr>
          <p:cNvPr id="106503" name="Picture 7" descr="LAODE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429000"/>
            <a:ext cx="2590800" cy="1035050"/>
          </a:xfrm>
          <a:prstGeom prst="rect">
            <a:avLst/>
          </a:prstGeom>
          <a:noFill/>
        </p:spPr>
      </p:pic>
      <p:sp>
        <p:nvSpPr>
          <p:cNvPr id="106506" name="Text Box 10"/>
          <p:cNvSpPr txBox="1">
            <a:spLocks noChangeArrowheads="1"/>
          </p:cNvSpPr>
          <p:nvPr/>
        </p:nvSpPr>
        <p:spPr bwMode="auto">
          <a:xfrm>
            <a:off x="4953000" y="2743200"/>
            <a:ext cx="3200400" cy="376238"/>
          </a:xfrm>
          <a:prstGeom prst="rect">
            <a:avLst/>
          </a:prstGeom>
          <a:noFill/>
          <a:ln w="9525">
            <a:solidFill>
              <a:srgbClr val="800000"/>
            </a:solidFill>
            <a:miter lim="800000"/>
            <a:headEnd/>
            <a:tailEnd/>
          </a:ln>
          <a:effectLst/>
        </p:spPr>
        <p:txBody>
          <a:bodyPr>
            <a:spAutoFit/>
          </a:bodyPr>
          <a:lstStyle/>
          <a:p>
            <a:pPr>
              <a:spcBef>
                <a:spcPct val="50000"/>
              </a:spcBef>
            </a:pPr>
            <a:r>
              <a:rPr lang="en-US" b="1" dirty="0">
                <a:solidFill>
                  <a:schemeClr val="bg1"/>
                </a:solidFill>
              </a:rPr>
              <a:t>PROPHETIC REVELATION</a:t>
            </a:r>
          </a:p>
        </p:txBody>
      </p:sp>
      <p:pic>
        <p:nvPicPr>
          <p:cNvPr id="106507" name="Picture 11" descr="EAGLEBRAN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581400"/>
            <a:ext cx="2057400" cy="2743200"/>
          </a:xfrm>
          <a:prstGeom prst="rect">
            <a:avLst/>
          </a:prstGeom>
          <a:noFill/>
        </p:spPr>
      </p:pic>
      <p:sp>
        <p:nvSpPr>
          <p:cNvPr id="2" name="Date Placeholder 1">
            <a:extLst>
              <a:ext uri="{FF2B5EF4-FFF2-40B4-BE49-F238E27FC236}">
                <a16:creationId xmlns:a16="http://schemas.microsoft.com/office/drawing/2014/main" id="{A0A84B35-1F31-4B35-9359-F1F8D9FDB66A}"/>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6F33537E-6F1F-40D3-AF30-A71631F929FC}"/>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51F6896C-81A8-4281-AA84-9EE8673A91FC}"/>
              </a:ext>
            </a:extLst>
          </p:cNvPr>
          <p:cNvSpPr>
            <a:spLocks noGrp="1"/>
          </p:cNvSpPr>
          <p:nvPr>
            <p:ph type="sldNum" sz="quarter" idx="12"/>
          </p:nvPr>
        </p:nvSpPr>
        <p:spPr/>
        <p:txBody>
          <a:bodyPr/>
          <a:lstStyle/>
          <a:p>
            <a:pPr>
              <a:defRPr/>
            </a:pPr>
            <a:fld id="{D8530651-21A1-43F1-95AF-6DF2B6468398}" type="slidenum">
              <a:rPr lang="en-US" smtClean="0"/>
              <a:pPr>
                <a:defRPr/>
              </a:pPr>
              <a:t>80</a:t>
            </a:fld>
            <a:endParaRPr lang="en-US"/>
          </a:p>
        </p:txBody>
      </p:sp>
    </p:spTree>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soulsunder theal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59396" name="Text Box 4"/>
          <p:cNvSpPr txBox="1">
            <a:spLocks noChangeArrowheads="1"/>
          </p:cNvSpPr>
          <p:nvPr/>
        </p:nvSpPr>
        <p:spPr bwMode="auto">
          <a:xfrm>
            <a:off x="2362200" y="2133600"/>
            <a:ext cx="5715000" cy="3693319"/>
          </a:xfrm>
          <a:prstGeom prst="rect">
            <a:avLst/>
          </a:prstGeom>
          <a:noFill/>
          <a:ln w="9525">
            <a:noFill/>
            <a:miter lim="800000"/>
            <a:headEnd/>
            <a:tailEnd/>
          </a:ln>
          <a:effectLst>
            <a:outerShdw dist="35921" dir="2700000" algn="ctr" rotWithShape="0">
              <a:srgbClr val="FFFF00"/>
            </a:outerShdw>
          </a:effectLst>
        </p:spPr>
        <p:txBody>
          <a:bodyPr>
            <a:spAutoFit/>
          </a:bodyPr>
          <a:lstStyle/>
          <a:p>
            <a:r>
              <a:rPr lang="en-US" b="1" dirty="0">
                <a:solidFill>
                  <a:srgbClr val="000000"/>
                </a:solidFill>
                <a:latin typeface="Arial" pitchFamily="34" charset="0"/>
                <a:cs typeface="Arial" pitchFamily="34" charset="0"/>
              </a:rPr>
              <a:t>“And when he had opened the fifth seal, I saw under the altar the souls of them that were slain for the word of God, and for the testimony which they held: </a:t>
            </a:r>
          </a:p>
          <a:p>
            <a:r>
              <a:rPr lang="en-US" b="1" dirty="0">
                <a:solidFill>
                  <a:srgbClr val="000000"/>
                </a:solidFill>
                <a:latin typeface="Arial" pitchFamily="34" charset="0"/>
                <a:cs typeface="Arial" pitchFamily="34" charset="0"/>
              </a:rPr>
              <a:t>     And they cried with a loud voice, saying, How long, O Lord, holy and true, dost thou not judge and avenge our blood on them that dwell on the earth? </a:t>
            </a:r>
          </a:p>
          <a:p>
            <a:r>
              <a:rPr lang="en-US" b="1" dirty="0">
                <a:solidFill>
                  <a:srgbClr val="000000"/>
                </a:solidFill>
                <a:latin typeface="Arial" pitchFamily="34" charset="0"/>
                <a:cs typeface="Arial" pitchFamily="34" charset="0"/>
              </a:rPr>
              <a:t>        And white robes were given unto every one of them; and it was said unto them, that they should rest yet for a little season, until their fellow servants also and their brethren, that should be killed as they [were], should be fulfilled.”</a:t>
            </a:r>
          </a:p>
        </p:txBody>
      </p:sp>
      <p:sp>
        <p:nvSpPr>
          <p:cNvPr id="59397" name="Text Box 5"/>
          <p:cNvSpPr txBox="1">
            <a:spLocks noChangeArrowheads="1"/>
          </p:cNvSpPr>
          <p:nvPr/>
        </p:nvSpPr>
        <p:spPr bwMode="auto">
          <a:xfrm>
            <a:off x="4114800" y="457200"/>
            <a:ext cx="42672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400" b="1" u="sng">
                <a:solidFill>
                  <a:schemeClr val="bg1"/>
                </a:solidFill>
              </a:rPr>
              <a:t>Fifth Seal:MARTYRDOM</a:t>
            </a:r>
          </a:p>
        </p:txBody>
      </p:sp>
      <p:sp>
        <p:nvSpPr>
          <p:cNvPr id="2" name="Date Placeholder 1">
            <a:extLst>
              <a:ext uri="{FF2B5EF4-FFF2-40B4-BE49-F238E27FC236}">
                <a16:creationId xmlns:a16="http://schemas.microsoft.com/office/drawing/2014/main" id="{49B302C5-3195-4E22-98BF-B92FF267986B}"/>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3E98AFA-35DE-413D-B6DF-2D28DE065638}"/>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E5917C8C-A8B5-460B-8481-16174CFB4D0C}"/>
              </a:ext>
            </a:extLst>
          </p:cNvPr>
          <p:cNvSpPr>
            <a:spLocks noGrp="1"/>
          </p:cNvSpPr>
          <p:nvPr>
            <p:ph type="sldNum" sz="quarter" idx="12"/>
          </p:nvPr>
        </p:nvSpPr>
        <p:spPr/>
        <p:txBody>
          <a:bodyPr/>
          <a:lstStyle/>
          <a:p>
            <a:pPr>
              <a:defRPr/>
            </a:pPr>
            <a:fld id="{D8530651-21A1-43F1-95AF-6DF2B6468398}" type="slidenum">
              <a:rPr lang="en-US" smtClean="0"/>
              <a:pPr>
                <a:defRPr/>
              </a:pPr>
              <a:t>81</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1000"/>
                                        <p:tgtEl>
                                          <p:spTgt spid="59396"/>
                                        </p:tgtEl>
                                      </p:cBhvr>
                                    </p:animEffect>
                                    <p:anim calcmode="lin" valueType="num">
                                      <p:cBhvr>
                                        <p:cTn id="8" dur="1000" fill="hold"/>
                                        <p:tgtEl>
                                          <p:spTgt spid="59396"/>
                                        </p:tgtEl>
                                        <p:attrNameLst>
                                          <p:attrName>ppt_x</p:attrName>
                                        </p:attrNameLst>
                                      </p:cBhvr>
                                      <p:tavLst>
                                        <p:tav tm="0">
                                          <p:val>
                                            <p:strVal val="#ppt_x"/>
                                          </p:val>
                                        </p:tav>
                                        <p:tav tm="100000">
                                          <p:val>
                                            <p:strVal val="#ppt_x"/>
                                          </p:val>
                                        </p:tav>
                                      </p:tavLst>
                                    </p:anim>
                                    <p:anim calcmode="lin" valueType="num">
                                      <p:cBhvr>
                                        <p:cTn id="9" dur="1000" fill="hold"/>
                                        <p:tgtEl>
                                          <p:spTgt spid="59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themighty an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61444" name="Text Box 4"/>
          <p:cNvSpPr txBox="1">
            <a:spLocks noChangeArrowheads="1"/>
          </p:cNvSpPr>
          <p:nvPr/>
        </p:nvSpPr>
        <p:spPr bwMode="auto">
          <a:xfrm>
            <a:off x="3200400" y="1371600"/>
            <a:ext cx="38100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u="sng">
                <a:solidFill>
                  <a:schemeClr val="bg1"/>
                </a:solidFill>
              </a:rPr>
              <a:t>The Seventh Seal:</a:t>
            </a:r>
          </a:p>
        </p:txBody>
      </p:sp>
      <p:sp>
        <p:nvSpPr>
          <p:cNvPr id="61446" name="Text Box 6"/>
          <p:cNvSpPr txBox="1">
            <a:spLocks noChangeArrowheads="1"/>
          </p:cNvSpPr>
          <p:nvPr/>
        </p:nvSpPr>
        <p:spPr bwMode="auto">
          <a:xfrm>
            <a:off x="2362200" y="2667000"/>
            <a:ext cx="6019800" cy="1552575"/>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2400" b="1" dirty="0"/>
              <a:t>                     </a:t>
            </a:r>
            <a:r>
              <a:rPr lang="en-US" b="1" i="1" u="sng" dirty="0">
                <a:solidFill>
                  <a:srgbClr val="0000FF"/>
                </a:solidFill>
              </a:rPr>
              <a:t>REVELATION 8:1</a:t>
            </a:r>
          </a:p>
          <a:p>
            <a:r>
              <a:rPr lang="en-US" sz="2400" b="1" dirty="0"/>
              <a:t>“And when he had opened the seventh seal, there was silence in heaven about the space of half an hour.”</a:t>
            </a:r>
          </a:p>
        </p:txBody>
      </p:sp>
      <p:sp>
        <p:nvSpPr>
          <p:cNvPr id="61447" name="Text Box 7"/>
          <p:cNvSpPr txBox="1">
            <a:spLocks noChangeArrowheads="1"/>
          </p:cNvSpPr>
          <p:nvPr/>
        </p:nvSpPr>
        <p:spPr bwMode="auto">
          <a:xfrm>
            <a:off x="2438400" y="4419600"/>
            <a:ext cx="5867400" cy="609600"/>
          </a:xfrm>
          <a:prstGeom prst="rect">
            <a:avLst/>
          </a:prstGeom>
          <a:noFill/>
          <a:ln w="9525">
            <a:noFill/>
            <a:miter lim="800000"/>
            <a:headEnd/>
            <a:tailEnd/>
          </a:ln>
          <a:effectLst>
            <a:outerShdw dist="17961" dir="2700000" algn="ctr" rotWithShape="0">
              <a:schemeClr val="bg1"/>
            </a:outerShdw>
          </a:effectLst>
        </p:spPr>
        <p:txBody>
          <a:bodyPr>
            <a:spAutoFit/>
          </a:bodyPr>
          <a:lstStyle/>
          <a:p>
            <a:pPr>
              <a:lnSpc>
                <a:spcPct val="85000"/>
              </a:lnSpc>
            </a:pPr>
            <a:r>
              <a:rPr lang="en-US" sz="2000" b="1"/>
              <a:t>THE WORD COMING OF CHRIST – NOT THE PHYSICAL RETURN</a:t>
            </a:r>
            <a:r>
              <a:rPr lang="en-US" sz="1200" b="1"/>
              <a:t> </a:t>
            </a:r>
            <a:endParaRPr lang="en-US" b="1"/>
          </a:p>
        </p:txBody>
      </p:sp>
      <p:sp>
        <p:nvSpPr>
          <p:cNvPr id="2" name="Date Placeholder 1">
            <a:extLst>
              <a:ext uri="{FF2B5EF4-FFF2-40B4-BE49-F238E27FC236}">
                <a16:creationId xmlns:a16="http://schemas.microsoft.com/office/drawing/2014/main" id="{88BCEBBC-ABC2-4183-8B6C-A2302F5753D5}"/>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2A9DA297-71B6-4F4A-B956-A99B459082FA}"/>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0829ECE0-7D51-4542-880F-8F106FCEB1AF}"/>
              </a:ext>
            </a:extLst>
          </p:cNvPr>
          <p:cNvSpPr>
            <a:spLocks noGrp="1"/>
          </p:cNvSpPr>
          <p:nvPr>
            <p:ph type="sldNum" sz="quarter" idx="12"/>
          </p:nvPr>
        </p:nvSpPr>
        <p:spPr/>
        <p:txBody>
          <a:bodyPr/>
          <a:lstStyle/>
          <a:p>
            <a:pPr>
              <a:defRPr/>
            </a:pPr>
            <a:fld id="{D8530651-21A1-43F1-95AF-6DF2B6468398}" type="slidenum">
              <a:rPr lang="en-US" smtClean="0"/>
              <a:pPr>
                <a:defRPr/>
              </a:pPr>
              <a:t>82</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p:cTn id="7" dur="1000" fill="hold"/>
                                        <p:tgtEl>
                                          <p:spTgt spid="61446"/>
                                        </p:tgtEl>
                                        <p:attrNameLst>
                                          <p:attrName>ppt_x</p:attrName>
                                        </p:attrNameLst>
                                      </p:cBhvr>
                                      <p:tavLst>
                                        <p:tav tm="0">
                                          <p:val>
                                            <p:strVal val="#ppt_x-.2"/>
                                          </p:val>
                                        </p:tav>
                                        <p:tav tm="100000">
                                          <p:val>
                                            <p:strVal val="#ppt_x"/>
                                          </p:val>
                                        </p:tav>
                                      </p:tavLst>
                                    </p:anim>
                                    <p:anim calcmode="lin" valueType="num">
                                      <p:cBhvr>
                                        <p:cTn id="8" dur="1000" fill="hold"/>
                                        <p:tgtEl>
                                          <p:spTgt spid="614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1447"/>
                                        </p:tgtEl>
                                        <p:attrNameLst>
                                          <p:attrName>style.visibility</p:attrName>
                                        </p:attrNameLst>
                                      </p:cBhvr>
                                      <p:to>
                                        <p:strVal val="visible"/>
                                      </p:to>
                                    </p:set>
                                    <p:anim calcmode="lin" valueType="num">
                                      <p:cBhvr>
                                        <p:cTn id="14" dur="1000" fill="hold"/>
                                        <p:tgtEl>
                                          <p:spTgt spid="61447"/>
                                        </p:tgtEl>
                                        <p:attrNameLst>
                                          <p:attrName>ppt_x</p:attrName>
                                        </p:attrNameLst>
                                      </p:cBhvr>
                                      <p:tavLst>
                                        <p:tav tm="0">
                                          <p:val>
                                            <p:strVal val="#ppt_x-.2"/>
                                          </p:val>
                                        </p:tav>
                                        <p:tav tm="100000">
                                          <p:val>
                                            <p:strVal val="#ppt_x"/>
                                          </p:val>
                                        </p:tav>
                                      </p:tavLst>
                                    </p:anim>
                                    <p:anim calcmode="lin" valueType="num">
                                      <p:cBhvr>
                                        <p:cTn id="15" dur="1000" fill="hold"/>
                                        <p:tgtEl>
                                          <p:spTgt spid="6144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85800"/>
            <a:ext cx="6629400" cy="5016758"/>
          </a:xfrm>
          <a:prstGeom prst="rect">
            <a:avLst/>
          </a:prstGeom>
        </p:spPr>
        <p:txBody>
          <a:bodyPr wrap="square">
            <a:spAutoFit/>
          </a:bodyPr>
          <a:lstStyle/>
          <a:p>
            <a:r>
              <a:rPr lang="en-US" sz="3200" dirty="0">
                <a:solidFill>
                  <a:schemeClr val="bg1"/>
                </a:solidFill>
                <a:latin typeface="+mn-lt"/>
              </a:rPr>
              <a:t> </a:t>
            </a:r>
            <a:r>
              <a:rPr lang="en-US" sz="3200" dirty="0">
                <a:latin typeface="+mn-lt"/>
              </a:rPr>
              <a:t>SHOUT,  VOICE, TRUMPET:</a:t>
            </a:r>
          </a:p>
          <a:p>
            <a:r>
              <a:rPr lang="en-US" sz="3200" dirty="0">
                <a:latin typeface="+mn-lt"/>
              </a:rPr>
              <a:t>    </a:t>
            </a:r>
            <a:r>
              <a:rPr lang="en-US" sz="3200" i="1" dirty="0">
                <a:latin typeface="+mn-lt"/>
              </a:rPr>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a:t>
            </a:r>
            <a:r>
              <a:rPr lang="en-US" sz="3200" dirty="0">
                <a:latin typeface="+mn-lt"/>
              </a:rPr>
              <a:t>			I </a:t>
            </a:r>
            <a:r>
              <a:rPr lang="en-US" sz="3200" dirty="0" err="1">
                <a:latin typeface="+mn-lt"/>
              </a:rPr>
              <a:t>Thes</a:t>
            </a:r>
            <a:r>
              <a:rPr lang="en-US" sz="3200" dirty="0">
                <a:latin typeface="+mn-lt"/>
              </a:rPr>
              <a:t>. 4:16-17</a:t>
            </a:r>
          </a:p>
        </p:txBody>
      </p:sp>
      <p:sp>
        <p:nvSpPr>
          <p:cNvPr id="2" name="Date Placeholder 1">
            <a:extLst>
              <a:ext uri="{FF2B5EF4-FFF2-40B4-BE49-F238E27FC236}">
                <a16:creationId xmlns:a16="http://schemas.microsoft.com/office/drawing/2014/main" id="{6D96BEA1-EFA8-420C-94E5-54619B338D72}"/>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2430A351-8BD5-4555-84C5-ACA07FDF3A71}"/>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90B62D06-AF52-446B-897C-BDBF99296E1D}"/>
              </a:ext>
            </a:extLst>
          </p:cNvPr>
          <p:cNvSpPr>
            <a:spLocks noGrp="1"/>
          </p:cNvSpPr>
          <p:nvPr>
            <p:ph type="sldNum" sz="quarter" idx="12"/>
          </p:nvPr>
        </p:nvSpPr>
        <p:spPr/>
        <p:txBody>
          <a:bodyPr/>
          <a:lstStyle/>
          <a:p>
            <a:fld id="{AC4DAC86-D943-45DC-86D6-56CCD16C63DC}" type="slidenum">
              <a:rPr lang="en-US" smtClean="0"/>
              <a:pPr/>
              <a:t>83</a:t>
            </a:fld>
            <a:endParaRPr lang="en-US"/>
          </a:p>
        </p:txBody>
      </p:sp>
    </p:spTree>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4572000"/>
            <a:ext cx="7772400" cy="1470025"/>
          </a:xfrm>
        </p:spPr>
        <p:txBody>
          <a:bodyPr>
            <a:noAutofit/>
          </a:bodyPr>
          <a:lstStyle/>
          <a:p>
            <a:r>
              <a:rPr lang="en-US" sz="9600" dirty="0">
                <a:solidFill>
                  <a:schemeClr val="tx1"/>
                </a:solidFill>
              </a:rPr>
              <a:t>1963 </a:t>
            </a:r>
            <a:br>
              <a:rPr lang="en-US" sz="4400" dirty="0">
                <a:solidFill>
                  <a:schemeClr val="tx1"/>
                </a:solidFill>
              </a:rPr>
            </a:br>
            <a:br>
              <a:rPr lang="en-US" sz="4400" dirty="0">
                <a:solidFill>
                  <a:schemeClr val="tx1"/>
                </a:solidFill>
              </a:rPr>
            </a:br>
            <a:r>
              <a:rPr lang="en-US" sz="4400" dirty="0">
                <a:solidFill>
                  <a:schemeClr val="tx1"/>
                </a:solidFill>
              </a:rPr>
              <a:t>THE EFFECT OF THE CHURCH’S REJECTION OF THE WORD</a:t>
            </a:r>
            <a:br>
              <a:rPr lang="en-US" sz="4400" dirty="0">
                <a:solidFill>
                  <a:schemeClr val="tx1"/>
                </a:solidFill>
              </a:rPr>
            </a:br>
            <a:br>
              <a:rPr lang="en-US" sz="6600" dirty="0">
                <a:solidFill>
                  <a:schemeClr val="tx1"/>
                </a:solidFill>
              </a:rPr>
            </a:br>
            <a:endParaRPr lang="en-US" sz="4400" dirty="0">
              <a:solidFill>
                <a:schemeClr val="tx1"/>
              </a:solidFill>
            </a:endParaRPr>
          </a:p>
        </p:txBody>
      </p:sp>
    </p:spTree>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304800"/>
            <a:ext cx="7467600" cy="6186309"/>
          </a:xfrm>
          <a:prstGeom prst="rect">
            <a:avLst/>
          </a:prstGeom>
        </p:spPr>
        <p:txBody>
          <a:bodyPr wrap="square">
            <a:spAutoFit/>
          </a:bodyPr>
          <a:lstStyle/>
          <a:p>
            <a:r>
              <a:rPr lang="en-US" sz="3600" dirty="0">
                <a:solidFill>
                  <a:srgbClr val="FF0000"/>
                </a:solidFill>
              </a:rPr>
              <a:t>1962</a:t>
            </a:r>
            <a:br>
              <a:rPr lang="en-US" dirty="0"/>
            </a:br>
            <a:r>
              <a:rPr lang="en-US" dirty="0"/>
              <a:t>Sept - Timothy Leary founds International Foundation for Internal 	Freedom (IFIF) to promote LSD research &amp; publish The 	Psychedelic Review.</a:t>
            </a:r>
            <a:br>
              <a:rPr lang="en-US" dirty="0"/>
            </a:br>
            <a:r>
              <a:rPr lang="en-US" dirty="0"/>
              <a:t>Oct 22 - Cuban Missile Crisis - Soviet missile bases in Cuba, Kennedy 	orders naval blockade. </a:t>
            </a:r>
          </a:p>
          <a:p>
            <a:endParaRPr lang="en-US" dirty="0"/>
          </a:p>
          <a:p>
            <a:r>
              <a:rPr lang="en-US" sz="3600" dirty="0">
                <a:solidFill>
                  <a:srgbClr val="FF0000"/>
                </a:solidFill>
              </a:rPr>
              <a:t>1963</a:t>
            </a:r>
            <a:br>
              <a:rPr lang="en-US" sz="3600" dirty="0">
                <a:solidFill>
                  <a:srgbClr val="FFFF00"/>
                </a:solidFill>
              </a:rPr>
            </a:br>
            <a:r>
              <a:rPr lang="en-US" dirty="0"/>
              <a:t>July - Newport Folk Festival July 26-28, includes Bob Dylan, Joan Baez, 	Phil Ochs and Pete Seeger</a:t>
            </a:r>
            <a:br>
              <a:rPr lang="en-US" dirty="0"/>
            </a:br>
            <a:r>
              <a:rPr lang="en-US" dirty="0"/>
              <a:t>Aug 28 - Martin Luther King's I Have a Dream speech, Wash DC Civil 	Rights: 200,000 attend</a:t>
            </a:r>
            <a:br>
              <a:rPr lang="en-US" dirty="0"/>
            </a:br>
            <a:r>
              <a:rPr lang="en-US" dirty="0"/>
              <a:t>Oct 13 - Beatles on TV at London Palladium.  15 million get to see them 	perform 	"She Loves You" and "Twist and Shout".</a:t>
            </a:r>
            <a:br>
              <a:rPr lang="en-US" dirty="0"/>
            </a:br>
            <a:r>
              <a:rPr lang="en-US" dirty="0"/>
              <a:t>Nov 22 - JFK Assassinated in Dallas, Texas, LBJ sworn in</a:t>
            </a:r>
            <a:br>
              <a:rPr lang="en-US" dirty="0"/>
            </a:br>
            <a:r>
              <a:rPr lang="en-US" dirty="0"/>
              <a:t>Nov 22 - </a:t>
            </a:r>
            <a:r>
              <a:rPr lang="en-US" dirty="0" err="1"/>
              <a:t>Aldous</a:t>
            </a:r>
            <a:r>
              <a:rPr lang="en-US" dirty="0"/>
              <a:t> Huxley dies while tripping on LSD (intentionally!)</a:t>
            </a:r>
            <a:br>
              <a:rPr lang="en-US" dirty="0"/>
            </a:br>
            <a:r>
              <a:rPr lang="en-US" dirty="0"/>
              <a:t>Nov 24 -  LBJ escalates the Vietnam War</a:t>
            </a:r>
            <a:br>
              <a:rPr lang="en-US" dirty="0"/>
            </a:br>
            <a:r>
              <a:rPr lang="en-US" dirty="0"/>
              <a:t>Nov 29 - Beatles "I Want to Hold Your Hand" Released</a:t>
            </a:r>
            <a:br>
              <a:rPr lang="en-US" dirty="0"/>
            </a:br>
            <a:endParaRPr lang="en-US" dirty="0"/>
          </a:p>
          <a:p>
            <a:endParaRPr lang="en-US" dirty="0"/>
          </a:p>
        </p:txBody>
      </p:sp>
      <p:sp>
        <p:nvSpPr>
          <p:cNvPr id="3" name="Date Placeholder 2">
            <a:extLst>
              <a:ext uri="{FF2B5EF4-FFF2-40B4-BE49-F238E27FC236}">
                <a16:creationId xmlns:a16="http://schemas.microsoft.com/office/drawing/2014/main" id="{D1C1DAD9-8EF8-4E84-A1D2-2837FDCBEF62}"/>
              </a:ext>
            </a:extLst>
          </p:cNvPr>
          <p:cNvSpPr>
            <a:spLocks noGrp="1"/>
          </p:cNvSpPr>
          <p:nvPr>
            <p:ph type="dt" sz="half" idx="10"/>
          </p:nvPr>
        </p:nvSpPr>
        <p:spPr/>
        <p:txBody>
          <a:bodyPr/>
          <a:lstStyle/>
          <a:p>
            <a:r>
              <a:rPr lang="en-US"/>
              <a:t>03/03/2019</a:t>
            </a:r>
          </a:p>
        </p:txBody>
      </p:sp>
      <p:sp>
        <p:nvSpPr>
          <p:cNvPr id="4" name="Footer Placeholder 3">
            <a:extLst>
              <a:ext uri="{FF2B5EF4-FFF2-40B4-BE49-F238E27FC236}">
                <a16:creationId xmlns:a16="http://schemas.microsoft.com/office/drawing/2014/main" id="{DD022170-80ED-4E15-B6AE-EB7CDF78D9F1}"/>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05D181D4-8302-4E24-A008-FCEEA20D765D}"/>
              </a:ext>
            </a:extLst>
          </p:cNvPr>
          <p:cNvSpPr>
            <a:spLocks noGrp="1"/>
          </p:cNvSpPr>
          <p:nvPr>
            <p:ph type="sldNum" sz="quarter" idx="12"/>
          </p:nvPr>
        </p:nvSpPr>
        <p:spPr/>
        <p:txBody>
          <a:bodyPr/>
          <a:lstStyle/>
          <a:p>
            <a:fld id="{AC4DAC86-D943-45DC-86D6-56CCD16C63DC}" type="slidenum">
              <a:rPr lang="en-US" smtClean="0"/>
              <a:pPr/>
              <a:t>85</a:t>
            </a:fld>
            <a:endParaRPr lang="en-US"/>
          </a:p>
        </p:txBody>
      </p:sp>
    </p:spTree>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ap0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58000"/>
          </a:xfrm>
          <a:prstGeom prst="rect">
            <a:avLst/>
          </a:prstGeom>
          <a:noFill/>
        </p:spPr>
      </p:pic>
      <p:sp>
        <p:nvSpPr>
          <p:cNvPr id="3" name="TextBox 2"/>
          <p:cNvSpPr txBox="1"/>
          <p:nvPr/>
        </p:nvSpPr>
        <p:spPr>
          <a:xfrm>
            <a:off x="5105400" y="228600"/>
            <a:ext cx="3657600" cy="6555641"/>
          </a:xfrm>
          <a:prstGeom prst="rect">
            <a:avLst/>
          </a:prstGeom>
          <a:noFill/>
        </p:spPr>
        <p:txBody>
          <a:bodyPr wrap="square" rtlCol="0">
            <a:spAutoFit/>
          </a:bodyPr>
          <a:lstStyle/>
          <a:p>
            <a:r>
              <a:rPr lang="en-US" sz="2800" dirty="0">
                <a:latin typeface="+mn-lt"/>
              </a:rPr>
              <a:t>JEZEBEL.RELIGION   61-0319</a:t>
            </a:r>
          </a:p>
          <a:p>
            <a:r>
              <a:rPr lang="en-US" sz="2800" dirty="0">
                <a:latin typeface="+mn-lt"/>
              </a:rPr>
              <a:t>…You just watch the wave of sin happen now. You watch go plumb to the core. You watch modernistic; watch ungodly things happen in the churches. "And, finally, there'll come a persecution," the Bible says so, THUS SAITH THE LORD. Certainly there will be.</a:t>
            </a:r>
          </a:p>
          <a:p>
            <a:endParaRPr lang="en-US" sz="2800" dirty="0">
              <a:latin typeface="+mn-lt"/>
            </a:endParaRPr>
          </a:p>
        </p:txBody>
      </p:sp>
      <p:sp>
        <p:nvSpPr>
          <p:cNvPr id="2" name="Date Placeholder 1">
            <a:extLst>
              <a:ext uri="{FF2B5EF4-FFF2-40B4-BE49-F238E27FC236}">
                <a16:creationId xmlns:a16="http://schemas.microsoft.com/office/drawing/2014/main" id="{64DEDDC4-7E04-40C8-BD9B-837460D29129}"/>
              </a:ext>
            </a:extLst>
          </p:cNvPr>
          <p:cNvSpPr>
            <a:spLocks noGrp="1"/>
          </p:cNvSpPr>
          <p:nvPr>
            <p:ph type="dt" sz="half" idx="10"/>
          </p:nvPr>
        </p:nvSpPr>
        <p:spPr/>
        <p:txBody>
          <a:bodyPr/>
          <a:lstStyle/>
          <a:p>
            <a:r>
              <a:rPr lang="en-US"/>
              <a:t>03/03/2019</a:t>
            </a:r>
          </a:p>
        </p:txBody>
      </p:sp>
      <p:sp>
        <p:nvSpPr>
          <p:cNvPr id="4" name="Footer Placeholder 3">
            <a:extLst>
              <a:ext uri="{FF2B5EF4-FFF2-40B4-BE49-F238E27FC236}">
                <a16:creationId xmlns:a16="http://schemas.microsoft.com/office/drawing/2014/main" id="{8A10B52C-A4BC-4367-B2F5-B47CADAD249F}"/>
              </a:ext>
            </a:extLst>
          </p:cNvPr>
          <p:cNvSpPr>
            <a:spLocks noGrp="1"/>
          </p:cNvSpPr>
          <p:nvPr>
            <p:ph type="ftr" sz="quarter" idx="11"/>
          </p:nvPr>
        </p:nvSpPr>
        <p:spPr/>
        <p:txBody>
          <a:bodyPr/>
          <a:lstStyle/>
          <a:p>
            <a:r>
              <a:rPr lang="en-US"/>
              <a:t>The Mystery of God 4</a:t>
            </a:r>
          </a:p>
        </p:txBody>
      </p:sp>
      <p:sp>
        <p:nvSpPr>
          <p:cNvPr id="5" name="Slide Number Placeholder 4">
            <a:extLst>
              <a:ext uri="{FF2B5EF4-FFF2-40B4-BE49-F238E27FC236}">
                <a16:creationId xmlns:a16="http://schemas.microsoft.com/office/drawing/2014/main" id="{74B652DC-0BDA-4CB8-A2B2-2255650E5180}"/>
              </a:ext>
            </a:extLst>
          </p:cNvPr>
          <p:cNvSpPr>
            <a:spLocks noGrp="1"/>
          </p:cNvSpPr>
          <p:nvPr>
            <p:ph type="sldNum" sz="quarter" idx="12"/>
          </p:nvPr>
        </p:nvSpPr>
        <p:spPr/>
        <p:txBody>
          <a:bodyPr/>
          <a:lstStyle/>
          <a:p>
            <a:fld id="{AC4DAC86-D943-45DC-86D6-56CCD16C63DC}" type="slidenum">
              <a:rPr lang="en-US" smtClean="0"/>
              <a:pPr/>
              <a:t>86</a:t>
            </a:fld>
            <a:endParaRPr lang="en-US"/>
          </a:p>
        </p:txBody>
      </p:sp>
    </p:spTree>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ap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p:spPr>
      </p:pic>
      <p:sp>
        <p:nvSpPr>
          <p:cNvPr id="2" name="Date Placeholder 1">
            <a:extLst>
              <a:ext uri="{FF2B5EF4-FFF2-40B4-BE49-F238E27FC236}">
                <a16:creationId xmlns:a16="http://schemas.microsoft.com/office/drawing/2014/main" id="{5DC75866-5A29-4EAC-AF30-0B8D6983129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49B74DBC-2214-4DDB-B51E-A5D0E4BBCE10}"/>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ADF06EF9-E475-41BF-A66C-6FD96C1107C8}"/>
              </a:ext>
            </a:extLst>
          </p:cNvPr>
          <p:cNvSpPr>
            <a:spLocks noGrp="1"/>
          </p:cNvSpPr>
          <p:nvPr>
            <p:ph type="sldNum" sz="quarter" idx="12"/>
          </p:nvPr>
        </p:nvSpPr>
        <p:spPr/>
        <p:txBody>
          <a:bodyPr/>
          <a:lstStyle/>
          <a:p>
            <a:fld id="{AC4DAC86-D943-45DC-86D6-56CCD16C63DC}" type="slidenum">
              <a:rPr lang="en-US" smtClean="0"/>
              <a:pPr/>
              <a:t>87</a:t>
            </a:fld>
            <a:endParaRPr lang="en-US"/>
          </a:p>
        </p:txBody>
      </p:sp>
    </p:spTree>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ap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715CAE5B-AA62-4E3B-BCA5-667C8084CB6A}"/>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44A5FBA6-9C68-4E0F-BFA6-A08CF71A1B39}"/>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8B218C10-95F8-4DCA-B458-5BCE1F1B2EF9}"/>
              </a:ext>
            </a:extLst>
          </p:cNvPr>
          <p:cNvSpPr>
            <a:spLocks noGrp="1"/>
          </p:cNvSpPr>
          <p:nvPr>
            <p:ph type="sldNum" sz="quarter" idx="12"/>
          </p:nvPr>
        </p:nvSpPr>
        <p:spPr/>
        <p:txBody>
          <a:bodyPr/>
          <a:lstStyle/>
          <a:p>
            <a:fld id="{AC4DAC86-D943-45DC-86D6-56CCD16C63DC}" type="slidenum">
              <a:rPr lang="en-US" smtClean="0"/>
              <a:pPr/>
              <a:t>88</a:t>
            </a:fld>
            <a:endParaRPr lang="en-US"/>
          </a:p>
        </p:txBody>
      </p:sp>
    </p:spTree>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ap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2C21D614-5310-46FA-9C40-54A9C021FFB4}"/>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4C00D96-BA08-4F2C-BDEB-7B42E882AFA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8CDCB359-94FA-43B6-A251-899631E8D508}"/>
              </a:ext>
            </a:extLst>
          </p:cNvPr>
          <p:cNvSpPr>
            <a:spLocks noGrp="1"/>
          </p:cNvSpPr>
          <p:nvPr>
            <p:ph type="sldNum" sz="quarter" idx="12"/>
          </p:nvPr>
        </p:nvSpPr>
        <p:spPr/>
        <p:txBody>
          <a:bodyPr/>
          <a:lstStyle/>
          <a:p>
            <a:fld id="{AC4DAC86-D943-45DC-86D6-56CCD16C63DC}" type="slidenum">
              <a:rPr lang="en-US" smtClean="0"/>
              <a:pPr/>
              <a:t>89</a:t>
            </a:fld>
            <a:endParaRPr lang="en-US"/>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9637A-A78B-4DB7-B9D8-9132607665AF}"/>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3C0CECD2-5451-48E8-8490-A41CF355BD43}"/>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609C008D-5EC8-4FFD-B90E-AE78AC4671F2}"/>
              </a:ext>
            </a:extLst>
          </p:cNvPr>
          <p:cNvSpPr>
            <a:spLocks noGrp="1"/>
          </p:cNvSpPr>
          <p:nvPr>
            <p:ph type="sldNum" sz="quarter" idx="12"/>
          </p:nvPr>
        </p:nvSpPr>
        <p:spPr/>
        <p:txBody>
          <a:bodyPr/>
          <a:lstStyle/>
          <a:p>
            <a:fld id="{AC4DAC86-D943-45DC-86D6-56CCD16C63DC}" type="slidenum">
              <a:rPr lang="en-US" smtClean="0"/>
              <a:pPr/>
              <a:t>9</a:t>
            </a:fld>
            <a:endParaRPr lang="en-US"/>
          </a:p>
        </p:txBody>
      </p:sp>
      <p:pic>
        <p:nvPicPr>
          <p:cNvPr id="6" name="Picture 5" descr="A group of people standing in front of a crowd&#10;&#10;Description automatically generated">
            <a:extLst>
              <a:ext uri="{FF2B5EF4-FFF2-40B4-BE49-F238E27FC236}">
                <a16:creationId xmlns:a16="http://schemas.microsoft.com/office/drawing/2014/main" id="{CD222928-C610-4B30-BC6D-90190803D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54167"/>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ap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6594E325-B579-4E9D-9EF7-11E7BFFAF3A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59D2E35A-D063-4063-9835-1407964D0437}"/>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8525D4A1-E17E-4096-B189-285235B662DD}"/>
              </a:ext>
            </a:extLst>
          </p:cNvPr>
          <p:cNvSpPr>
            <a:spLocks noGrp="1"/>
          </p:cNvSpPr>
          <p:nvPr>
            <p:ph type="sldNum" sz="quarter" idx="12"/>
          </p:nvPr>
        </p:nvSpPr>
        <p:spPr/>
        <p:txBody>
          <a:bodyPr/>
          <a:lstStyle/>
          <a:p>
            <a:fld id="{AC4DAC86-D943-45DC-86D6-56CCD16C63DC}" type="slidenum">
              <a:rPr lang="en-US" smtClean="0"/>
              <a:pPr/>
              <a:t>90</a:t>
            </a:fld>
            <a:endParaRPr lang="en-US"/>
          </a:p>
        </p:txBody>
      </p:sp>
    </p:spTree>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ap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215121D9-B54C-4EEF-ABCA-7DF3CD56502D}"/>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DD782E7B-19A0-4718-ACCE-A152175CE5E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9C29ADD4-BC5A-4CDE-8AD2-DC425A9A1F98}"/>
              </a:ext>
            </a:extLst>
          </p:cNvPr>
          <p:cNvSpPr>
            <a:spLocks noGrp="1"/>
          </p:cNvSpPr>
          <p:nvPr>
            <p:ph type="sldNum" sz="quarter" idx="12"/>
          </p:nvPr>
        </p:nvSpPr>
        <p:spPr/>
        <p:txBody>
          <a:bodyPr/>
          <a:lstStyle/>
          <a:p>
            <a:fld id="{AC4DAC86-D943-45DC-86D6-56CCD16C63DC}" type="slidenum">
              <a:rPr lang="en-US" smtClean="0"/>
              <a:pPr/>
              <a:t>91</a:t>
            </a:fld>
            <a:endParaRPr lang="en-US"/>
          </a:p>
        </p:txBody>
      </p:sp>
    </p:spTree>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e Marital S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p:spPr>
      </p:pic>
      <p:sp>
        <p:nvSpPr>
          <p:cNvPr id="2" name="Date Placeholder 1">
            <a:extLst>
              <a:ext uri="{FF2B5EF4-FFF2-40B4-BE49-F238E27FC236}">
                <a16:creationId xmlns:a16="http://schemas.microsoft.com/office/drawing/2014/main" id="{40DB7166-EF31-4A14-839B-489AD4EC185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149FDA1E-D2B6-492A-A824-67EE3E5A5CD6}"/>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C95493CC-55E5-4D90-8416-B0DF1B566268}"/>
              </a:ext>
            </a:extLst>
          </p:cNvPr>
          <p:cNvSpPr>
            <a:spLocks noGrp="1"/>
          </p:cNvSpPr>
          <p:nvPr>
            <p:ph type="sldNum" sz="quarter" idx="12"/>
          </p:nvPr>
        </p:nvSpPr>
        <p:spPr/>
        <p:txBody>
          <a:bodyPr/>
          <a:lstStyle/>
          <a:p>
            <a:fld id="{AC4DAC86-D943-45DC-86D6-56CCD16C63DC}" type="slidenum">
              <a:rPr lang="en-US" smtClean="0"/>
              <a:pPr/>
              <a:t>92</a:t>
            </a:fld>
            <a:endParaRPr lang="en-US"/>
          </a:p>
        </p:txBody>
      </p:sp>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ap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EAA6DC61-9BC5-45A6-9BB2-8ED5AB71FAAB}"/>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0733C56D-1340-4DDF-B7E8-2EDB0A0E5C41}"/>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B8C4B839-1D29-4455-95BA-27E8434B2DB2}"/>
              </a:ext>
            </a:extLst>
          </p:cNvPr>
          <p:cNvSpPr>
            <a:spLocks noGrp="1"/>
          </p:cNvSpPr>
          <p:nvPr>
            <p:ph type="sldNum" sz="quarter" idx="12"/>
          </p:nvPr>
        </p:nvSpPr>
        <p:spPr/>
        <p:txBody>
          <a:bodyPr/>
          <a:lstStyle/>
          <a:p>
            <a:fld id="{AC4DAC86-D943-45DC-86D6-56CCD16C63DC}" type="slidenum">
              <a:rPr lang="en-US" smtClean="0"/>
              <a:pPr/>
              <a:t>93</a:t>
            </a:fld>
            <a:endParaRPr lang="en-US"/>
          </a:p>
        </p:txBody>
      </p:sp>
    </p:spTree>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xually Transmitted Dise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FDD4B996-D62B-49C8-8D17-2B8745D4246C}"/>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F7698C41-E16C-490E-BC3B-8C325B8FE4FD}"/>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22AF98DE-6787-490E-9DF6-4ADEC8D0A18A}"/>
              </a:ext>
            </a:extLst>
          </p:cNvPr>
          <p:cNvSpPr>
            <a:spLocks noGrp="1"/>
          </p:cNvSpPr>
          <p:nvPr>
            <p:ph type="sldNum" sz="quarter" idx="12"/>
          </p:nvPr>
        </p:nvSpPr>
        <p:spPr/>
        <p:txBody>
          <a:bodyPr/>
          <a:lstStyle/>
          <a:p>
            <a:fld id="{AC4DAC86-D943-45DC-86D6-56CCD16C63DC}" type="slidenum">
              <a:rPr lang="en-US" smtClean="0"/>
              <a:pPr/>
              <a:t>94</a:t>
            </a:fld>
            <a:endParaRPr lang="en-US"/>
          </a:p>
        </p:txBody>
      </p:sp>
    </p:spTree>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cap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E433F5F5-9DB5-4C2F-8CB1-2C640E7E7124}"/>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B488C62E-0A20-4B96-9DED-D01E4DA23B66}"/>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A78E2F63-1737-40C9-9445-F0A12DB68D7A}"/>
              </a:ext>
            </a:extLst>
          </p:cNvPr>
          <p:cNvSpPr>
            <a:spLocks noGrp="1"/>
          </p:cNvSpPr>
          <p:nvPr>
            <p:ph type="sldNum" sz="quarter" idx="12"/>
          </p:nvPr>
        </p:nvSpPr>
        <p:spPr/>
        <p:txBody>
          <a:bodyPr/>
          <a:lstStyle/>
          <a:p>
            <a:fld id="{AC4DAC86-D943-45DC-86D6-56CCD16C63DC}" type="slidenum">
              <a:rPr lang="en-US" smtClean="0"/>
              <a:pPr/>
              <a:t>95</a:t>
            </a:fld>
            <a:endParaRPr lang="en-US"/>
          </a:p>
        </p:txBody>
      </p:sp>
    </p:spTree>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cap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Date Placeholder 1">
            <a:extLst>
              <a:ext uri="{FF2B5EF4-FFF2-40B4-BE49-F238E27FC236}">
                <a16:creationId xmlns:a16="http://schemas.microsoft.com/office/drawing/2014/main" id="{FB2FFC3A-498F-4BF7-A095-17D1F52F2221}"/>
              </a:ext>
            </a:extLst>
          </p:cNvPr>
          <p:cNvSpPr>
            <a:spLocks noGrp="1"/>
          </p:cNvSpPr>
          <p:nvPr>
            <p:ph type="dt" sz="half" idx="10"/>
          </p:nvPr>
        </p:nvSpPr>
        <p:spPr/>
        <p:txBody>
          <a:bodyPr/>
          <a:lstStyle/>
          <a:p>
            <a:r>
              <a:rPr lang="en-US"/>
              <a:t>03/03/2019</a:t>
            </a:r>
          </a:p>
        </p:txBody>
      </p:sp>
      <p:sp>
        <p:nvSpPr>
          <p:cNvPr id="3" name="Footer Placeholder 2">
            <a:extLst>
              <a:ext uri="{FF2B5EF4-FFF2-40B4-BE49-F238E27FC236}">
                <a16:creationId xmlns:a16="http://schemas.microsoft.com/office/drawing/2014/main" id="{3BF0B1A9-E08E-44FE-9846-4662FD50F4C8}"/>
              </a:ext>
            </a:extLst>
          </p:cNvPr>
          <p:cNvSpPr>
            <a:spLocks noGrp="1"/>
          </p:cNvSpPr>
          <p:nvPr>
            <p:ph type="ftr" sz="quarter" idx="11"/>
          </p:nvPr>
        </p:nvSpPr>
        <p:spPr/>
        <p:txBody>
          <a:bodyPr/>
          <a:lstStyle/>
          <a:p>
            <a:r>
              <a:rPr lang="en-US"/>
              <a:t>The Mystery of God 4</a:t>
            </a:r>
          </a:p>
        </p:txBody>
      </p:sp>
      <p:sp>
        <p:nvSpPr>
          <p:cNvPr id="4" name="Slide Number Placeholder 3">
            <a:extLst>
              <a:ext uri="{FF2B5EF4-FFF2-40B4-BE49-F238E27FC236}">
                <a16:creationId xmlns:a16="http://schemas.microsoft.com/office/drawing/2014/main" id="{12FDC022-F6C7-401E-B122-B5F70A8287B0}"/>
              </a:ext>
            </a:extLst>
          </p:cNvPr>
          <p:cNvSpPr>
            <a:spLocks noGrp="1"/>
          </p:cNvSpPr>
          <p:nvPr>
            <p:ph type="sldNum" sz="quarter" idx="12"/>
          </p:nvPr>
        </p:nvSpPr>
        <p:spPr/>
        <p:txBody>
          <a:bodyPr/>
          <a:lstStyle/>
          <a:p>
            <a:fld id="{AC4DAC86-D943-45DC-86D6-56CCD16C63DC}" type="slidenum">
              <a:rPr lang="en-US" smtClean="0"/>
              <a:pPr/>
              <a:t>96</a:t>
            </a:fld>
            <a:endParaRPr lang="en-US"/>
          </a:p>
        </p:txBody>
      </p:sp>
    </p:spTree>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1143000" y="228600"/>
            <a:ext cx="7467600" cy="6324600"/>
          </a:xfrm>
        </p:spPr>
        <p:txBody>
          <a:bodyPr>
            <a:normAutofit/>
          </a:bodyPr>
          <a:lstStyle/>
          <a:p>
            <a:pPr eaLnBrk="1" hangingPunct="1">
              <a:lnSpc>
                <a:spcPct val="90000"/>
              </a:lnSpc>
              <a:buFont typeface="Wingdings" pitchFamily="2" charset="2"/>
              <a:buNone/>
              <a:defRPr/>
            </a:pPr>
            <a:r>
              <a:rPr lang="en-US" sz="3600" b="1" dirty="0"/>
              <a:t>DESPERATIONS   </a:t>
            </a:r>
            <a:r>
              <a:rPr lang="en-US" sz="2400" b="1" dirty="0"/>
              <a:t>63-0901E</a:t>
            </a:r>
          </a:p>
          <a:p>
            <a:pPr eaLnBrk="1" hangingPunct="1">
              <a:lnSpc>
                <a:spcPct val="90000"/>
              </a:lnSpc>
              <a:buFont typeface="Wingdings" pitchFamily="2" charset="2"/>
              <a:buNone/>
              <a:defRPr/>
            </a:pPr>
            <a:r>
              <a:rPr lang="en-US" dirty="0"/>
              <a:t> 	 22    And all the things that He hasn't done down through the ages, in the church ages, He is now doing. Back to the Word,… And in the last days, </a:t>
            </a:r>
            <a:r>
              <a:rPr lang="en-US" i="1" dirty="0">
                <a:solidFill>
                  <a:schemeClr val="tx2"/>
                </a:solidFill>
              </a:rPr>
              <a:t>the</a:t>
            </a:r>
            <a:r>
              <a:rPr lang="en-US" dirty="0"/>
              <a:t> Seven Seals </a:t>
            </a:r>
            <a:r>
              <a:rPr lang="en-US" dirty="0">
                <a:solidFill>
                  <a:schemeClr val="tx1">
                    <a:lumMod val="95000"/>
                    <a:lumOff val="5000"/>
                  </a:schemeClr>
                </a:solidFill>
              </a:rPr>
              <a:t>being opened, </a:t>
            </a:r>
            <a:r>
              <a:rPr lang="en-US" dirty="0"/>
              <a:t>was to pick up every straggle that's been left off in it, and make the whole thing in one great big body of the Bride, that them who lived back there was not perfect until this Church be perfected, this Bride group in the last days, to bring them in, and all together be taken up. </a:t>
            </a:r>
          </a:p>
        </p:txBody>
      </p:sp>
      <p:sp>
        <p:nvSpPr>
          <p:cNvPr id="2" name="Date Placeholder 1">
            <a:extLst>
              <a:ext uri="{FF2B5EF4-FFF2-40B4-BE49-F238E27FC236}">
                <a16:creationId xmlns:a16="http://schemas.microsoft.com/office/drawing/2014/main" id="{AB6D3653-EE75-4526-ACBB-0B3A27BFAB5E}"/>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DF5D1A80-7B18-4249-AC17-E498BFAA23CF}"/>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5FB61384-3E40-4259-A72E-1A0E2FE2B121}"/>
              </a:ext>
            </a:extLst>
          </p:cNvPr>
          <p:cNvSpPr>
            <a:spLocks noGrp="1"/>
          </p:cNvSpPr>
          <p:nvPr>
            <p:ph type="sldNum" sz="quarter" idx="12"/>
          </p:nvPr>
        </p:nvSpPr>
        <p:spPr/>
        <p:txBody>
          <a:bodyPr/>
          <a:lstStyle/>
          <a:p>
            <a:pPr>
              <a:defRPr/>
            </a:pPr>
            <a:fld id="{D8530651-21A1-43F1-95AF-6DF2B6468398}" type="slidenum">
              <a:rPr lang="en-US" smtClean="0"/>
              <a:pPr>
                <a:defRPr/>
              </a:pPr>
              <a:t>97</a:t>
            </a:fld>
            <a:endParaRPr lang="en-US"/>
          </a:p>
        </p:txBody>
      </p:sp>
    </p:spTree>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1219200" y="304800"/>
            <a:ext cx="7467600" cy="6400800"/>
          </a:xfrm>
        </p:spPr>
        <p:txBody>
          <a:bodyPr>
            <a:normAutofit/>
          </a:bodyPr>
          <a:lstStyle/>
          <a:p>
            <a:pPr eaLnBrk="1" hangingPunct="1">
              <a:lnSpc>
                <a:spcPct val="80000"/>
              </a:lnSpc>
              <a:buFont typeface="Wingdings" pitchFamily="2" charset="2"/>
              <a:buNone/>
              <a:defRPr/>
            </a:pPr>
            <a:r>
              <a:rPr lang="en-US" b="1" dirty="0" err="1">
                <a:effectLst/>
                <a:latin typeface="+mj-lt"/>
              </a:rPr>
              <a:t>Souls.That.Are.In.Prison.Now</a:t>
            </a:r>
            <a:r>
              <a:rPr lang="en-US" dirty="0">
                <a:effectLst/>
                <a:latin typeface="+mj-lt"/>
              </a:rPr>
              <a:t> 63-1110</a:t>
            </a:r>
          </a:p>
          <a:p>
            <a:pPr eaLnBrk="1" hangingPunct="1">
              <a:lnSpc>
                <a:spcPct val="80000"/>
              </a:lnSpc>
              <a:buFont typeface="Wingdings" pitchFamily="2" charset="2"/>
              <a:buNone/>
              <a:defRPr/>
            </a:pPr>
            <a:r>
              <a:rPr lang="en-US" dirty="0">
                <a:effectLst/>
                <a:latin typeface="+mj-lt"/>
              </a:rPr>
              <a:t>	140    …but one day he rose from there, come forth. Where was the book at? It was still in the abstract owner, God </a:t>
            </a:r>
            <a:r>
              <a:rPr lang="en-US" dirty="0">
                <a:latin typeface="+mj-lt"/>
              </a:rPr>
              <a:t>A</a:t>
            </a:r>
            <a:r>
              <a:rPr lang="en-US" dirty="0">
                <a:effectLst/>
                <a:latin typeface="+mj-lt"/>
              </a:rPr>
              <a:t>lmighty. And John looked around, and he wept, because there was no man even worthy to look on the book and, especially, open the seals, to reveal what the hidden mystery was.</a:t>
            </a:r>
          </a:p>
          <a:p>
            <a:pPr eaLnBrk="1" hangingPunct="1">
              <a:lnSpc>
                <a:spcPct val="80000"/>
              </a:lnSpc>
              <a:buFont typeface="Wingdings" pitchFamily="2" charset="2"/>
              <a:buNone/>
              <a:defRPr/>
            </a:pPr>
            <a:r>
              <a:rPr lang="en-US" dirty="0">
                <a:effectLst/>
                <a:latin typeface="+mj-lt"/>
              </a:rPr>
              <a:t>	141    </a:t>
            </a:r>
            <a:r>
              <a:rPr lang="en-US" b="1" dirty="0">
                <a:effectLst/>
                <a:latin typeface="+mj-lt"/>
              </a:rPr>
              <a:t>the mysteries was in the seven seals. When these Seven Seals was opened, that opened up the entire Bible</a:t>
            </a:r>
            <a:r>
              <a:rPr lang="en-US" dirty="0">
                <a:effectLst/>
                <a:latin typeface="+mj-lt"/>
              </a:rPr>
              <a:t>… And it was the book of redemption, </a:t>
            </a:r>
            <a:r>
              <a:rPr lang="en-US" dirty="0">
                <a:latin typeface="+mj-lt"/>
              </a:rPr>
              <a:t>N</a:t>
            </a:r>
            <a:r>
              <a:rPr lang="en-US" dirty="0">
                <a:effectLst/>
                <a:latin typeface="+mj-lt"/>
              </a:rPr>
              <a:t>ew Testament.</a:t>
            </a:r>
          </a:p>
          <a:p>
            <a:pPr eaLnBrk="1" hangingPunct="1">
              <a:lnSpc>
                <a:spcPct val="80000"/>
              </a:lnSpc>
              <a:buFont typeface="Wingdings" pitchFamily="2" charset="2"/>
              <a:buNone/>
              <a:defRPr/>
            </a:pPr>
            <a:endParaRPr lang="en-US" dirty="0">
              <a:effectLst/>
              <a:latin typeface="+mj-lt"/>
            </a:endParaRPr>
          </a:p>
        </p:txBody>
      </p:sp>
      <p:sp>
        <p:nvSpPr>
          <p:cNvPr id="2" name="Date Placeholder 1">
            <a:extLst>
              <a:ext uri="{FF2B5EF4-FFF2-40B4-BE49-F238E27FC236}">
                <a16:creationId xmlns:a16="http://schemas.microsoft.com/office/drawing/2014/main" id="{DDA979FF-5FD9-4099-9EEF-2C9FDBFA4480}"/>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B1B5D25E-BEF7-49EB-9BC2-549474FBE179}"/>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EA5494D5-F235-4669-94A8-93081B48DFB9}"/>
              </a:ext>
            </a:extLst>
          </p:cNvPr>
          <p:cNvSpPr>
            <a:spLocks noGrp="1"/>
          </p:cNvSpPr>
          <p:nvPr>
            <p:ph type="sldNum" sz="quarter" idx="12"/>
          </p:nvPr>
        </p:nvSpPr>
        <p:spPr/>
        <p:txBody>
          <a:bodyPr/>
          <a:lstStyle/>
          <a:p>
            <a:pPr>
              <a:defRPr/>
            </a:pPr>
            <a:fld id="{D8530651-21A1-43F1-95AF-6DF2B6468398}" type="slidenum">
              <a:rPr lang="en-US" smtClean="0"/>
              <a:pPr>
                <a:defRPr/>
              </a:pPr>
              <a:t>98</a:t>
            </a:fld>
            <a:endParaRPr lang="en-US"/>
          </a:p>
        </p:txBody>
      </p:sp>
    </p:spTree>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1219200" y="304800"/>
            <a:ext cx="7620000" cy="5715000"/>
          </a:xfrm>
        </p:spPr>
        <p:txBody>
          <a:bodyPr/>
          <a:lstStyle/>
          <a:p>
            <a:pPr eaLnBrk="1" hangingPunct="1">
              <a:lnSpc>
                <a:spcPct val="80000"/>
              </a:lnSpc>
              <a:buFont typeface="Wingdings" pitchFamily="2" charset="2"/>
              <a:buNone/>
              <a:defRPr/>
            </a:pPr>
            <a:r>
              <a:rPr lang="en-US" sz="2800" b="1" dirty="0" err="1">
                <a:effectLst/>
                <a:latin typeface="+mj-lt"/>
              </a:rPr>
              <a:t>The.Feast.Of.The.Trumpets</a:t>
            </a:r>
            <a:r>
              <a:rPr lang="en-US" sz="2800" b="1" dirty="0">
                <a:effectLst/>
                <a:latin typeface="+mj-lt"/>
              </a:rPr>
              <a:t>  64-0719</a:t>
            </a:r>
          </a:p>
          <a:p>
            <a:pPr eaLnBrk="1" hangingPunct="1">
              <a:lnSpc>
                <a:spcPct val="80000"/>
              </a:lnSpc>
              <a:buFont typeface="Wingdings" pitchFamily="2" charset="2"/>
              <a:buNone/>
              <a:defRPr/>
            </a:pPr>
            <a:r>
              <a:rPr lang="en-US" sz="2800" dirty="0">
                <a:effectLst/>
                <a:latin typeface="+mj-lt"/>
              </a:rPr>
              <a:t>	57  …He has </a:t>
            </a:r>
            <a:r>
              <a:rPr lang="en-US" sz="2800" dirty="0" err="1">
                <a:effectLst/>
                <a:latin typeface="+mj-lt"/>
              </a:rPr>
              <a:t>lotted</a:t>
            </a:r>
            <a:r>
              <a:rPr lang="en-US" sz="2800" dirty="0">
                <a:effectLst/>
                <a:latin typeface="+mj-lt"/>
              </a:rPr>
              <a:t> the word for each age that would be on the earth. He </a:t>
            </a:r>
            <a:r>
              <a:rPr lang="en-US" sz="2800" dirty="0" err="1">
                <a:effectLst/>
                <a:latin typeface="+mj-lt"/>
              </a:rPr>
              <a:t>lotted</a:t>
            </a:r>
            <a:r>
              <a:rPr lang="en-US" sz="2800" dirty="0">
                <a:effectLst/>
                <a:latin typeface="+mj-lt"/>
              </a:rPr>
              <a:t> it in the church age, and the Seven Seals revealed every bit of it.</a:t>
            </a:r>
          </a:p>
          <a:p>
            <a:pPr eaLnBrk="1" hangingPunct="1">
              <a:lnSpc>
                <a:spcPct val="80000"/>
              </a:lnSpc>
              <a:buFont typeface="Wingdings" pitchFamily="2" charset="2"/>
              <a:buNone/>
              <a:defRPr/>
            </a:pPr>
            <a:r>
              <a:rPr lang="en-US" sz="2800" dirty="0">
                <a:effectLst/>
                <a:latin typeface="+mj-lt"/>
              </a:rPr>
              <a:t>	58 Revelations 10, we find, at the end of the seventh angel's message, that, these mysteries that had been hid would be revealed… Notice, the reason is because there had been no prophets during this age. The Bible said, that, “God does nothing till he reveals it to his servants, the prophets." And the Word of the Lord in all ages has always come to the prophets, never to a system, never to a group.</a:t>
            </a:r>
          </a:p>
          <a:p>
            <a:pPr eaLnBrk="1" hangingPunct="1">
              <a:lnSpc>
                <a:spcPct val="80000"/>
              </a:lnSpc>
              <a:buFont typeface="Wingdings" pitchFamily="2" charset="2"/>
              <a:buNone/>
              <a:defRPr/>
            </a:pPr>
            <a:endParaRPr lang="en-US" sz="2800" dirty="0">
              <a:effectLst/>
              <a:latin typeface="+mj-lt"/>
            </a:endParaRPr>
          </a:p>
        </p:txBody>
      </p:sp>
      <p:sp>
        <p:nvSpPr>
          <p:cNvPr id="2" name="Date Placeholder 1">
            <a:extLst>
              <a:ext uri="{FF2B5EF4-FFF2-40B4-BE49-F238E27FC236}">
                <a16:creationId xmlns:a16="http://schemas.microsoft.com/office/drawing/2014/main" id="{F93812B3-0602-4343-9675-B4733AA77A26}"/>
              </a:ext>
            </a:extLst>
          </p:cNvPr>
          <p:cNvSpPr>
            <a:spLocks noGrp="1"/>
          </p:cNvSpPr>
          <p:nvPr>
            <p:ph type="dt" sz="half" idx="10"/>
          </p:nvPr>
        </p:nvSpPr>
        <p:spPr/>
        <p:txBody>
          <a:bodyPr/>
          <a:lstStyle/>
          <a:p>
            <a:pPr>
              <a:defRPr/>
            </a:pPr>
            <a:r>
              <a:rPr lang="en-US"/>
              <a:t>03/03/2019</a:t>
            </a:r>
          </a:p>
        </p:txBody>
      </p:sp>
      <p:sp>
        <p:nvSpPr>
          <p:cNvPr id="3" name="Footer Placeholder 2">
            <a:extLst>
              <a:ext uri="{FF2B5EF4-FFF2-40B4-BE49-F238E27FC236}">
                <a16:creationId xmlns:a16="http://schemas.microsoft.com/office/drawing/2014/main" id="{724E5CF8-5049-4E91-8557-26BEF9F9ECC6}"/>
              </a:ext>
            </a:extLst>
          </p:cNvPr>
          <p:cNvSpPr>
            <a:spLocks noGrp="1"/>
          </p:cNvSpPr>
          <p:nvPr>
            <p:ph type="ftr" sz="quarter" idx="11"/>
          </p:nvPr>
        </p:nvSpPr>
        <p:spPr/>
        <p:txBody>
          <a:bodyPr/>
          <a:lstStyle/>
          <a:p>
            <a:pPr>
              <a:defRPr/>
            </a:pPr>
            <a:r>
              <a:rPr lang="en-US"/>
              <a:t>The Mystery of God 4</a:t>
            </a:r>
          </a:p>
        </p:txBody>
      </p:sp>
      <p:sp>
        <p:nvSpPr>
          <p:cNvPr id="4" name="Slide Number Placeholder 3">
            <a:extLst>
              <a:ext uri="{FF2B5EF4-FFF2-40B4-BE49-F238E27FC236}">
                <a16:creationId xmlns:a16="http://schemas.microsoft.com/office/drawing/2014/main" id="{3DC46C2D-7C08-4A44-969B-DE27BBBFBC90}"/>
              </a:ext>
            </a:extLst>
          </p:cNvPr>
          <p:cNvSpPr>
            <a:spLocks noGrp="1"/>
          </p:cNvSpPr>
          <p:nvPr>
            <p:ph type="sldNum" sz="quarter" idx="12"/>
          </p:nvPr>
        </p:nvSpPr>
        <p:spPr/>
        <p:txBody>
          <a:bodyPr/>
          <a:lstStyle/>
          <a:p>
            <a:pPr>
              <a:defRPr/>
            </a:pPr>
            <a:fld id="{D8530651-21A1-43F1-95AF-6DF2B6468398}" type="slidenum">
              <a:rPr lang="en-US" smtClean="0"/>
              <a:pPr>
                <a:defRPr/>
              </a:pPr>
              <a:t>99</a:t>
            </a:fld>
            <a:endParaRPr lang="en-US"/>
          </a:p>
        </p:txBody>
      </p:sp>
    </p:spTree>
  </p:cSld>
  <p:clrMapOvr>
    <a:masterClrMapping/>
  </p:clrMapOvr>
  <p:transition spd="slow">
    <p:push dir="u"/>
  </p:transition>
</p:sld>
</file>

<file path=ppt/theme/theme1.xml><?xml version="1.0" encoding="utf-8"?>
<a:theme xmlns:a="http://schemas.openxmlformats.org/drawingml/2006/main" name="Horizon">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8863</TotalTime>
  <Words>3810</Words>
  <Application>Microsoft Office PowerPoint</Application>
  <PresentationFormat>On-screen Show (4:3)</PresentationFormat>
  <Paragraphs>899</Paragraphs>
  <Slides>146</Slides>
  <Notes>86</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146</vt:i4>
      </vt:variant>
    </vt:vector>
  </HeadingPairs>
  <TitlesOfParts>
    <vt:vector size="154" baseType="lpstr">
      <vt:lpstr>Arial</vt:lpstr>
      <vt:lpstr>Berlin Sans FB Demi</vt:lpstr>
      <vt:lpstr>Blackadder ITC</vt:lpstr>
      <vt:lpstr>Calibri</vt:lpstr>
      <vt:lpstr>Californian FB</vt:lpstr>
      <vt:lpstr>Cambria</vt:lpstr>
      <vt:lpstr>Wingdings</vt:lpstr>
      <vt:lpstr>Horizon</vt:lpstr>
      <vt:lpstr>The Ministry of the  Mystery of God</vt:lpstr>
      <vt:lpstr>BIrthdays &amp; Anniversaries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Ministry of the  Mystery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Ages &amp; The Seals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1963   THE EFFECT OF THE CHURCH’S REJECTION OF THE WORD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Coffey</dc:creator>
  <cp:lastModifiedBy>Barry Coffey</cp:lastModifiedBy>
  <cp:revision>564</cp:revision>
  <dcterms:created xsi:type="dcterms:W3CDTF">2009-06-03T16:35:28Z</dcterms:created>
  <dcterms:modified xsi:type="dcterms:W3CDTF">2019-03-03T15:58:03Z</dcterms:modified>
</cp:coreProperties>
</file>