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2" r:id="rId1"/>
  </p:sldMasterIdLst>
  <p:notesMasterIdLst>
    <p:notesMasterId r:id="rId41"/>
  </p:notesMasterIdLst>
  <p:sldIdLst>
    <p:sldId id="285" r:id="rId2"/>
    <p:sldId id="708" r:id="rId3"/>
    <p:sldId id="692" r:id="rId4"/>
    <p:sldId id="283" r:id="rId5"/>
    <p:sldId id="717" r:id="rId6"/>
    <p:sldId id="718" r:id="rId7"/>
    <p:sldId id="256" r:id="rId8"/>
    <p:sldId id="257" r:id="rId9"/>
    <p:sldId id="260" r:id="rId10"/>
    <p:sldId id="261" r:id="rId11"/>
    <p:sldId id="262" r:id="rId12"/>
    <p:sldId id="268" r:id="rId13"/>
    <p:sldId id="265" r:id="rId14"/>
    <p:sldId id="264" r:id="rId15"/>
    <p:sldId id="266" r:id="rId16"/>
    <p:sldId id="258" r:id="rId17"/>
    <p:sldId id="282" r:id="rId18"/>
    <p:sldId id="272" r:id="rId19"/>
    <p:sldId id="278" r:id="rId20"/>
    <p:sldId id="259" r:id="rId21"/>
    <p:sldId id="280" r:id="rId22"/>
    <p:sldId id="270" r:id="rId23"/>
    <p:sldId id="269" r:id="rId24"/>
    <p:sldId id="274" r:id="rId25"/>
    <p:sldId id="275" r:id="rId26"/>
    <p:sldId id="276" r:id="rId27"/>
    <p:sldId id="273" r:id="rId28"/>
    <p:sldId id="277" r:id="rId29"/>
    <p:sldId id="279" r:id="rId30"/>
    <p:sldId id="281" r:id="rId31"/>
    <p:sldId id="719" r:id="rId32"/>
    <p:sldId id="709" r:id="rId33"/>
    <p:sldId id="710" r:id="rId34"/>
    <p:sldId id="711" r:id="rId35"/>
    <p:sldId id="712" r:id="rId36"/>
    <p:sldId id="713" r:id="rId37"/>
    <p:sldId id="714" r:id="rId38"/>
    <p:sldId id="715" r:id="rId39"/>
    <p:sldId id="71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902"/>
    <p:restoredTop sz="94634"/>
  </p:normalViewPr>
  <p:slideViewPr>
    <p:cSldViewPr snapToGrid="0" snapToObjects="1">
      <p:cViewPr varScale="1">
        <p:scale>
          <a:sx n="103" d="100"/>
          <a:sy n="103" d="100"/>
        </p:scale>
        <p:origin x="1452" y="78"/>
      </p:cViewPr>
      <p:guideLst>
        <p:guide orient="horz" pos="2160"/>
        <p:guide pos="2880"/>
      </p:guideLst>
    </p:cSldViewPr>
  </p:slideViewPr>
  <p:notesTextViewPr>
    <p:cViewPr>
      <p:scale>
        <a:sx n="1" d="1"/>
        <a:sy n="1" d="1"/>
      </p:scale>
      <p:origin x="0" y="0"/>
    </p:cViewPr>
  </p:notesTextViewPr>
  <p:sorterViewPr>
    <p:cViewPr varScale="1">
      <p:scale>
        <a:sx n="1" d="1"/>
        <a:sy n="1" d="1"/>
      </p:scale>
      <p:origin x="0" y="-2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109C-A926-6F43-8F75-F13837F19DC0}" type="datetimeFigureOut">
              <a:rPr lang="en-US" smtClean="0"/>
              <a:t>5/25/2019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07C19-6114-1C45-8A6A-F70188E605FC}" type="slidenum">
              <a:rPr lang="en-US" smtClean="0"/>
              <a:t>‹#›</a:t>
            </a:fld>
            <a:endParaRPr lang="en-US"/>
          </a:p>
        </p:txBody>
      </p:sp>
    </p:spTree>
    <p:extLst>
      <p:ext uri="{BB962C8B-B14F-4D97-AF65-F5344CB8AC3E}">
        <p14:creationId xmlns:p14="http://schemas.microsoft.com/office/powerpoint/2010/main" val="97445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807C19-6114-1C45-8A6A-F70188E605FC}" type="slidenum">
              <a:rPr lang="en-US" smtClean="0"/>
              <a:t>27</a:t>
            </a:fld>
            <a:endParaRPr lang="en-US"/>
          </a:p>
        </p:txBody>
      </p:sp>
    </p:spTree>
    <p:extLst>
      <p:ext uri="{BB962C8B-B14F-4D97-AF65-F5344CB8AC3E}">
        <p14:creationId xmlns:p14="http://schemas.microsoft.com/office/powerpoint/2010/main" val="6714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r>
              <a:rPr lang="en-US"/>
              <a:t>5/26/19</a:t>
            </a:r>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r>
              <a:rPr lang="en-US"/>
              <a:t>The Balanced Memorial</a:t>
            </a:r>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A89E-076E-497A-A4CE-93C75C166880}"/>
              </a:ext>
            </a:extLst>
          </p:cNvPr>
          <p:cNvSpPr>
            <a:spLocks noGrp="1"/>
          </p:cNvSpPr>
          <p:nvPr>
            <p:ph type="title"/>
          </p:nvPr>
        </p:nvSpPr>
        <p:spPr>
          <a:xfrm>
            <a:off x="271462" y="3825024"/>
            <a:ext cx="8543624" cy="2096880"/>
          </a:xfrm>
        </p:spPr>
        <p:txBody>
          <a:bodyPr/>
          <a:lstStyle>
            <a:lvl1pPr algn="r">
              <a:defRPr/>
            </a:lvl1pPr>
          </a:lstStyle>
          <a:p>
            <a:r>
              <a:rPr lang="en-US"/>
              <a:t>Click to edit Master title style</a:t>
            </a:r>
          </a:p>
        </p:txBody>
      </p:sp>
      <p:sp>
        <p:nvSpPr>
          <p:cNvPr id="3" name="Date Placeholder 2">
            <a:extLst>
              <a:ext uri="{FF2B5EF4-FFF2-40B4-BE49-F238E27FC236}">
                <a16:creationId xmlns:a16="http://schemas.microsoft.com/office/drawing/2014/main" id="{5710B449-15E4-41C1-A0BD-6916BD2B1CAF}"/>
              </a:ext>
            </a:extLst>
          </p:cNvPr>
          <p:cNvSpPr>
            <a:spLocks noGrp="1"/>
          </p:cNvSpPr>
          <p:nvPr>
            <p:ph type="dt" sz="half" idx="10"/>
          </p:nvPr>
        </p:nvSpPr>
        <p:spPr/>
        <p:txBody>
          <a:bodyPr/>
          <a:lstStyle/>
          <a:p>
            <a:r>
              <a:rPr lang="en-US"/>
              <a:t>5/19/2019</a:t>
            </a:r>
          </a:p>
        </p:txBody>
      </p:sp>
      <p:sp>
        <p:nvSpPr>
          <p:cNvPr id="4" name="Footer Placeholder 3">
            <a:extLst>
              <a:ext uri="{FF2B5EF4-FFF2-40B4-BE49-F238E27FC236}">
                <a16:creationId xmlns:a16="http://schemas.microsoft.com/office/drawing/2014/main" id="{300FF690-36F7-4631-8284-EB23B592E5BB}"/>
              </a:ext>
            </a:extLst>
          </p:cNvPr>
          <p:cNvSpPr>
            <a:spLocks noGrp="1"/>
          </p:cNvSpPr>
          <p:nvPr>
            <p:ph type="ftr" sz="quarter" idx="11"/>
          </p:nvPr>
        </p:nvSpPr>
        <p:spPr/>
        <p:txBody>
          <a:bodyPr/>
          <a:lstStyle/>
          <a:p>
            <a:r>
              <a:rPr lang="en-ZA"/>
              <a:t>End Time Faith 6</a:t>
            </a:r>
            <a:endParaRPr lang="en-US" dirty="0"/>
          </a:p>
        </p:txBody>
      </p:sp>
      <p:sp>
        <p:nvSpPr>
          <p:cNvPr id="5" name="Slide Number Placeholder 4">
            <a:extLst>
              <a:ext uri="{FF2B5EF4-FFF2-40B4-BE49-F238E27FC236}">
                <a16:creationId xmlns:a16="http://schemas.microsoft.com/office/drawing/2014/main" id="{74050B4F-6E15-4AA2-9669-EE44D3A5B44A}"/>
              </a:ext>
            </a:extLst>
          </p:cNvPr>
          <p:cNvSpPr>
            <a:spLocks noGrp="1"/>
          </p:cNvSpPr>
          <p:nvPr>
            <p:ph type="sldNum" sz="quarter" idx="12"/>
          </p:nvPr>
        </p:nvSpPr>
        <p:spPr/>
        <p:txBody>
          <a:bodyPr/>
          <a:lstStyle/>
          <a:p>
            <a:fld id="{9D164B4E-BB64-4235-AA14-F42088F189EC}" type="slidenum">
              <a:rPr lang="en-US" smtClean="0"/>
              <a:t>‹#›</a:t>
            </a:fld>
            <a:endParaRPr lang="en-US"/>
          </a:p>
        </p:txBody>
      </p:sp>
      <p:sp>
        <p:nvSpPr>
          <p:cNvPr id="6" name="Content Placeholder 1">
            <a:extLst>
              <a:ext uri="{FF2B5EF4-FFF2-40B4-BE49-F238E27FC236}">
                <a16:creationId xmlns:a16="http://schemas.microsoft.com/office/drawing/2014/main" id="{73C8662D-2189-4802-AEE5-20470C02D13E}"/>
              </a:ext>
            </a:extLst>
          </p:cNvPr>
          <p:cNvSpPr>
            <a:spLocks noGrp="1"/>
          </p:cNvSpPr>
          <p:nvPr>
            <p:ph idx="1"/>
          </p:nvPr>
        </p:nvSpPr>
        <p:spPr bwMode="white">
          <a:xfrm>
            <a:off x="1649906" y="5927196"/>
            <a:ext cx="7115175" cy="474294"/>
          </a:xfrm>
          <a:ln>
            <a:noFill/>
          </a:ln>
        </p:spPr>
        <p:txBody>
          <a:bodyPr>
            <a:normAutofit/>
          </a:bodyPr>
          <a:lstStyle>
            <a:lvl1pPr algn="r">
              <a:defRPr/>
            </a:lvl1pPr>
          </a:lstStyle>
          <a:p>
            <a:pPr lvl="0" algn="r"/>
            <a:r>
              <a:rPr lang="en-US" sz="1500">
                <a:solidFill>
                  <a:schemeClr val="bg1"/>
                </a:solidFill>
              </a:rPr>
              <a:t>Click to edit Master text styles</a:t>
            </a:r>
          </a:p>
          <a:p>
            <a:pPr lvl="1" algn="r"/>
            <a:r>
              <a:rPr lang="en-US" sz="1500">
                <a:solidFill>
                  <a:schemeClr val="bg1"/>
                </a:solidFill>
              </a:rPr>
              <a:t>Second level</a:t>
            </a:r>
          </a:p>
        </p:txBody>
      </p:sp>
    </p:spTree>
    <p:extLst>
      <p:ext uri="{BB962C8B-B14F-4D97-AF65-F5344CB8AC3E}">
        <p14:creationId xmlns:p14="http://schemas.microsoft.com/office/powerpoint/2010/main" val="2256729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5/26/19</a:t>
            </a:r>
            <a:endParaRPr lang="en-US" dirty="0"/>
          </a:p>
        </p:txBody>
      </p:sp>
      <p:sp>
        <p:nvSpPr>
          <p:cNvPr id="6" name="Footer Placeholder 5"/>
          <p:cNvSpPr>
            <a:spLocks noGrp="1"/>
          </p:cNvSpPr>
          <p:nvPr>
            <p:ph type="ftr" sz="quarter" idx="11"/>
          </p:nvPr>
        </p:nvSpPr>
        <p:spPr/>
        <p:txBody>
          <a:bodyPr/>
          <a:lstStyle/>
          <a:p>
            <a:r>
              <a:rPr lang="en-US"/>
              <a:t>The Balanced Memorial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5/26/19</a:t>
            </a:r>
            <a:endParaRPr lang="en-US" dirty="0"/>
          </a:p>
        </p:txBody>
      </p:sp>
      <p:sp>
        <p:nvSpPr>
          <p:cNvPr id="8" name="Footer Placeholder 7"/>
          <p:cNvSpPr>
            <a:spLocks noGrp="1"/>
          </p:cNvSpPr>
          <p:nvPr>
            <p:ph type="ftr" sz="quarter" idx="11"/>
          </p:nvPr>
        </p:nvSpPr>
        <p:spPr/>
        <p:txBody>
          <a:bodyPr/>
          <a:lstStyle/>
          <a:p>
            <a:r>
              <a:rPr lang="en-US"/>
              <a:t>The Balanced Memorial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5/26/19</a:t>
            </a:r>
            <a:endParaRPr lang="en-US" dirty="0"/>
          </a:p>
        </p:txBody>
      </p:sp>
      <p:sp>
        <p:nvSpPr>
          <p:cNvPr id="6" name="Footer Placeholder 5"/>
          <p:cNvSpPr>
            <a:spLocks noGrp="1"/>
          </p:cNvSpPr>
          <p:nvPr>
            <p:ph type="ftr" sz="quarter" idx="11"/>
          </p:nvPr>
        </p:nvSpPr>
        <p:spPr/>
        <p:txBody>
          <a:bodyPr/>
          <a:lstStyle/>
          <a:p>
            <a:r>
              <a:rPr lang="en-US"/>
              <a:t>The Balanced Memorial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5/26/19</a:t>
            </a:r>
            <a:endParaRPr lang="en-US" dirty="0"/>
          </a:p>
        </p:txBody>
      </p:sp>
      <p:sp>
        <p:nvSpPr>
          <p:cNvPr id="6" name="Footer Placeholder 5"/>
          <p:cNvSpPr>
            <a:spLocks noGrp="1"/>
          </p:cNvSpPr>
          <p:nvPr>
            <p:ph type="ftr" sz="quarter" idx="11"/>
          </p:nvPr>
        </p:nvSpPr>
        <p:spPr/>
        <p:txBody>
          <a:bodyPr/>
          <a:lstStyle/>
          <a:p>
            <a:r>
              <a:rPr lang="en-US"/>
              <a:t>The Balanced Memorial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r>
              <a:rPr lang="en-US"/>
              <a:t>5/26/19</a:t>
            </a:r>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The Balanced Memorial</a:t>
            </a:r>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853021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ting ">
            <a:extLst>
              <a:ext uri="{FF2B5EF4-FFF2-40B4-BE49-F238E27FC236}">
                <a16:creationId xmlns:a16="http://schemas.microsoft.com/office/drawing/2014/main" id="{CE1293AF-DFA5-4882-8DAC-72FBB3B37524}"/>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ln>
            <a:noFill/>
          </a:ln>
          <a:effectLst>
            <a:softEdge rad="112500"/>
          </a:effectLst>
        </p:spPr>
      </p:pic>
      <p:sp>
        <p:nvSpPr>
          <p:cNvPr id="2" name="Title 1">
            <a:extLst>
              <a:ext uri="{FF2B5EF4-FFF2-40B4-BE49-F238E27FC236}">
                <a16:creationId xmlns:a16="http://schemas.microsoft.com/office/drawing/2014/main" id="{D0B417D1-E745-44E0-B2CA-BB184EC46CFC}"/>
              </a:ext>
            </a:extLst>
          </p:cNvPr>
          <p:cNvSpPr>
            <a:spLocks noGrp="1"/>
          </p:cNvSpPr>
          <p:nvPr>
            <p:ph type="title"/>
          </p:nvPr>
        </p:nvSpPr>
        <p:spPr bwMode="white">
          <a:xfrm>
            <a:off x="1711788" y="2775389"/>
            <a:ext cx="6877651" cy="1572660"/>
          </a:xfrm>
        </p:spPr>
        <p:txBody>
          <a:bodyPr>
            <a:noAutofit/>
          </a:bodyPr>
          <a:lstStyle/>
          <a:p>
            <a:pPr>
              <a:lnSpc>
                <a:spcPct val="50000"/>
              </a:lnSpc>
            </a:pPr>
            <a:r>
              <a:rPr lang="en-US" sz="12450" dirty="0">
                <a:solidFill>
                  <a:prstClr val="white"/>
                </a:solidFill>
                <a:latin typeface="Edwardian Script ITC" panose="030303020407070D0804" pitchFamily="66" charset="0"/>
              </a:rPr>
              <a:t>                  </a:t>
            </a:r>
            <a:r>
              <a:rPr lang="en-US" sz="14900" dirty="0" err="1">
                <a:solidFill>
                  <a:srgbClr val="133A61"/>
                </a:solidFill>
                <a:latin typeface="Edwardian Script ITC" panose="030303020407070D0804" pitchFamily="66" charset="0"/>
              </a:rPr>
              <a:t>Endtime</a:t>
            </a:r>
            <a:r>
              <a:rPr lang="en-US" sz="14900" dirty="0">
                <a:solidFill>
                  <a:srgbClr val="133A61"/>
                </a:solidFill>
                <a:latin typeface="Edwardian Script ITC" panose="030303020407070D0804" pitchFamily="66" charset="0"/>
              </a:rPr>
              <a:t> </a:t>
            </a:r>
            <a:br>
              <a:rPr lang="en-US" sz="14900" dirty="0">
                <a:solidFill>
                  <a:srgbClr val="133A61"/>
                </a:solidFill>
                <a:latin typeface="Edwardian Script ITC" panose="030303020407070D0804" pitchFamily="66" charset="0"/>
              </a:rPr>
            </a:br>
            <a:r>
              <a:rPr lang="en-US" sz="14900" dirty="0">
                <a:solidFill>
                  <a:srgbClr val="133A61"/>
                </a:solidFill>
                <a:latin typeface="Edwardian Script ITC" panose="030303020407070D0804" pitchFamily="66" charset="0"/>
              </a:rPr>
              <a:t>Faith</a:t>
            </a:r>
            <a:endParaRPr lang="en-US" dirty="0">
              <a:solidFill>
                <a:srgbClr val="133A61"/>
              </a:solidFill>
            </a:endParaRPr>
          </a:p>
        </p:txBody>
      </p:sp>
      <p:sp>
        <p:nvSpPr>
          <p:cNvPr id="3" name="Content Placeholder 2">
            <a:extLst>
              <a:ext uri="{FF2B5EF4-FFF2-40B4-BE49-F238E27FC236}">
                <a16:creationId xmlns:a16="http://schemas.microsoft.com/office/drawing/2014/main" id="{77A69C07-E345-4689-9860-2FCD3A595308}"/>
              </a:ext>
            </a:extLst>
          </p:cNvPr>
          <p:cNvSpPr>
            <a:spLocks noGrp="1"/>
          </p:cNvSpPr>
          <p:nvPr>
            <p:ph idx="1"/>
          </p:nvPr>
        </p:nvSpPr>
        <p:spPr>
          <a:xfrm>
            <a:off x="1711788" y="5185554"/>
            <a:ext cx="7057533" cy="1353359"/>
          </a:xfrm>
          <a:solidFill>
            <a:schemeClr val="tx1">
              <a:lumMod val="85000"/>
              <a:lumOff val="15000"/>
              <a:alpha val="46000"/>
            </a:schemeClr>
          </a:solidFill>
        </p:spPr>
        <p:txBody>
          <a:bodyPr>
            <a:normAutofit/>
          </a:bodyPr>
          <a:lstStyle/>
          <a:p>
            <a:pPr marL="0" indent="0">
              <a:buNone/>
            </a:pPr>
            <a:r>
              <a:rPr lang="en-US" sz="3200" b="1" dirty="0">
                <a:solidFill>
                  <a:schemeClr val="bg1"/>
                </a:solidFill>
              </a:rPr>
              <a:t>Part 7  LUKE 1:37</a:t>
            </a:r>
          </a:p>
          <a:p>
            <a:pPr marL="0" indent="0">
              <a:buNone/>
            </a:pPr>
            <a:r>
              <a:rPr lang="en-US" sz="2600" i="1" dirty="0">
                <a:solidFill>
                  <a:schemeClr val="bg1"/>
                </a:solidFill>
              </a:rPr>
              <a:t>For with God nothing shall be impossible. </a:t>
            </a:r>
          </a:p>
        </p:txBody>
      </p:sp>
      <p:sp>
        <p:nvSpPr>
          <p:cNvPr id="5" name="Date Placeholder 4">
            <a:extLst>
              <a:ext uri="{FF2B5EF4-FFF2-40B4-BE49-F238E27FC236}">
                <a16:creationId xmlns:a16="http://schemas.microsoft.com/office/drawing/2014/main" id="{49571B08-A68F-4997-94C4-08780EC5AB12}"/>
              </a:ext>
            </a:extLst>
          </p:cNvPr>
          <p:cNvSpPr>
            <a:spLocks noGrp="1"/>
          </p:cNvSpPr>
          <p:nvPr>
            <p:ph type="dt" sz="half" idx="10"/>
          </p:nvPr>
        </p:nvSpPr>
        <p:spPr>
          <a:xfrm>
            <a:off x="628650" y="6356351"/>
            <a:ext cx="2057400" cy="365125"/>
          </a:xfrm>
        </p:spPr>
        <p:txBody>
          <a:bodyPr/>
          <a:lstStyle/>
          <a:p>
            <a:r>
              <a:rPr lang="en-US"/>
              <a:t>5/19/2019</a:t>
            </a:r>
            <a:endParaRPr lang="en-US" dirty="0"/>
          </a:p>
        </p:txBody>
      </p:sp>
      <p:sp>
        <p:nvSpPr>
          <p:cNvPr id="7" name="Slide Number Placeholder 6">
            <a:extLst>
              <a:ext uri="{FF2B5EF4-FFF2-40B4-BE49-F238E27FC236}">
                <a16:creationId xmlns:a16="http://schemas.microsoft.com/office/drawing/2014/main" id="{388CB370-ECF9-4838-B180-4A6996A92499}"/>
              </a:ext>
            </a:extLst>
          </p:cNvPr>
          <p:cNvSpPr>
            <a:spLocks noGrp="1"/>
          </p:cNvSpPr>
          <p:nvPr>
            <p:ph type="sldNum" sz="quarter" idx="12"/>
          </p:nvPr>
        </p:nvSpPr>
        <p:spPr>
          <a:xfrm>
            <a:off x="6457950" y="6356351"/>
            <a:ext cx="2057400" cy="365125"/>
          </a:xfrm>
        </p:spPr>
        <p:txBody>
          <a:bodyPr>
            <a:normAutofit fontScale="70000" lnSpcReduction="20000"/>
          </a:bodyPr>
          <a:lstStyle/>
          <a:p>
            <a:fld id="{9D164B4E-BB64-4235-AA14-F42088F189EC}" type="slidenum">
              <a:rPr lang="en-US" smtClean="0"/>
              <a:t>1</a:t>
            </a:fld>
            <a:endParaRPr lang="en-US"/>
          </a:p>
        </p:txBody>
      </p:sp>
      <p:sp>
        <p:nvSpPr>
          <p:cNvPr id="6" name="Footer Placeholder 5">
            <a:extLst>
              <a:ext uri="{FF2B5EF4-FFF2-40B4-BE49-F238E27FC236}">
                <a16:creationId xmlns:a16="http://schemas.microsoft.com/office/drawing/2014/main" id="{69ED4AFE-9BB8-45E5-8D2F-396ED3AF9968}"/>
              </a:ext>
            </a:extLst>
          </p:cNvPr>
          <p:cNvSpPr>
            <a:spLocks noGrp="1"/>
          </p:cNvSpPr>
          <p:nvPr>
            <p:ph type="ftr" sz="quarter" idx="11"/>
          </p:nvPr>
        </p:nvSpPr>
        <p:spPr>
          <a:xfrm>
            <a:off x="3028950" y="6356351"/>
            <a:ext cx="3086100" cy="365125"/>
          </a:xfrm>
        </p:spPr>
        <p:txBody>
          <a:bodyPr/>
          <a:lstStyle/>
          <a:p>
            <a:r>
              <a:rPr lang="en-ZA"/>
              <a:t>End Time Faith 6</a:t>
            </a:r>
            <a:endParaRPr lang="en-US" dirty="0"/>
          </a:p>
        </p:txBody>
      </p:sp>
    </p:spTree>
    <p:extLst>
      <p:ext uri="{BB962C8B-B14F-4D97-AF65-F5344CB8AC3E}">
        <p14:creationId xmlns:p14="http://schemas.microsoft.com/office/powerpoint/2010/main" val="170158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769" y="0"/>
            <a:ext cx="7072231" cy="6858000"/>
          </a:xfrm>
          <a:prstGeom prst="rect">
            <a:avLst/>
          </a:prstGeom>
        </p:spPr>
      </p:pic>
      <p:sp>
        <p:nvSpPr>
          <p:cNvPr id="3" name="TextBox 2"/>
          <p:cNvSpPr txBox="1"/>
          <p:nvPr/>
        </p:nvSpPr>
        <p:spPr>
          <a:xfrm>
            <a:off x="128860" y="923827"/>
            <a:ext cx="1895775" cy="1692771"/>
          </a:xfrm>
          <a:prstGeom prst="rect">
            <a:avLst/>
          </a:prstGeom>
          <a:noFill/>
        </p:spPr>
        <p:txBody>
          <a:bodyPr wrap="none" rtlCol="0">
            <a:spAutoFit/>
          </a:bodyPr>
          <a:lstStyle/>
          <a:p>
            <a:pPr algn="r"/>
            <a:r>
              <a:rPr lang="en-US" sz="4000" dirty="0" err="1"/>
              <a:t>Yad</a:t>
            </a:r>
            <a:endParaRPr lang="en-US" sz="4000" dirty="0"/>
          </a:p>
          <a:p>
            <a:pPr algn="r"/>
            <a:r>
              <a:rPr lang="en-US" sz="4000" dirty="0" err="1"/>
              <a:t>Vashem</a:t>
            </a:r>
            <a:endParaRPr lang="en-US" sz="4000" dirty="0"/>
          </a:p>
          <a:p>
            <a:pPr algn="r"/>
            <a:r>
              <a:rPr lang="en-US" sz="2000" dirty="0"/>
              <a:t>Jerusalem</a:t>
            </a:r>
            <a:endParaRPr lang="en-US" sz="4000" dirty="0"/>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90863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99" y="0"/>
            <a:ext cx="5286166" cy="6858000"/>
          </a:xfrm>
          <a:prstGeom prst="rect">
            <a:avLst/>
          </a:prstGeom>
        </p:spPr>
      </p:pic>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280660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75218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098" y="831653"/>
            <a:ext cx="6985000" cy="5232400"/>
          </a:xfrm>
          <a:prstGeom prst="rect">
            <a:avLst/>
          </a:prstGeom>
        </p:spPr>
      </p:pic>
      <p:sp>
        <p:nvSpPr>
          <p:cNvPr id="3" name="TextBox 2"/>
          <p:cNvSpPr txBox="1"/>
          <p:nvPr/>
        </p:nvSpPr>
        <p:spPr>
          <a:xfrm>
            <a:off x="829559" y="169682"/>
            <a:ext cx="6973127" cy="646331"/>
          </a:xfrm>
          <a:prstGeom prst="rect">
            <a:avLst/>
          </a:prstGeom>
          <a:noFill/>
        </p:spPr>
        <p:txBody>
          <a:bodyPr wrap="none" rtlCol="0">
            <a:spAutoFit/>
          </a:bodyPr>
          <a:lstStyle/>
          <a:p>
            <a:r>
              <a:rPr lang="en-US" sz="3600" dirty="0"/>
              <a:t>Children’s Memorial (</a:t>
            </a:r>
            <a:r>
              <a:rPr lang="en-US" sz="3600" dirty="0" err="1"/>
              <a:t>Yad</a:t>
            </a:r>
            <a:r>
              <a:rPr lang="en-US" sz="3600" dirty="0"/>
              <a:t> </a:t>
            </a:r>
            <a:r>
              <a:rPr lang="en-US" sz="3600" dirty="0" err="1"/>
              <a:t>Vashem</a:t>
            </a:r>
            <a:r>
              <a:rPr lang="en-US" sz="3600" dirty="0"/>
              <a:t>)</a:t>
            </a:r>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104650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080760"/>
          </a:xfrm>
          <a:prstGeom prst="rect">
            <a:avLst/>
          </a:prstGeom>
        </p:spPr>
      </p:pic>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14</a:t>
            </a:fld>
            <a:endParaRPr lang="en-US" dirty="0"/>
          </a:p>
        </p:txBody>
      </p:sp>
    </p:spTree>
    <p:extLst>
      <p:ext uri="{BB962C8B-B14F-4D97-AF65-F5344CB8AC3E}">
        <p14:creationId xmlns:p14="http://schemas.microsoft.com/office/powerpoint/2010/main" val="549870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3" y="-541175"/>
            <a:ext cx="9155098" cy="6858000"/>
          </a:xfrm>
          <a:prstGeom prst="rect">
            <a:avLst/>
          </a:prstGeom>
        </p:spPr>
      </p:pic>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15</a:t>
            </a:fld>
            <a:endParaRPr lang="en-US" dirty="0"/>
          </a:p>
        </p:txBody>
      </p:sp>
      <p:sp>
        <p:nvSpPr>
          <p:cNvPr id="6" name="TextBox 5">
            <a:extLst>
              <a:ext uri="{FF2B5EF4-FFF2-40B4-BE49-F238E27FC236}">
                <a16:creationId xmlns:a16="http://schemas.microsoft.com/office/drawing/2014/main" id="{6D02656A-20CC-40C8-B2DB-CAC1C00D6CAF}"/>
              </a:ext>
            </a:extLst>
          </p:cNvPr>
          <p:cNvSpPr txBox="1"/>
          <p:nvPr/>
        </p:nvSpPr>
        <p:spPr>
          <a:xfrm>
            <a:off x="90848" y="3635983"/>
            <a:ext cx="8025138" cy="2831544"/>
          </a:xfrm>
          <a:prstGeom prst="rect">
            <a:avLst/>
          </a:prstGeom>
          <a:noFill/>
        </p:spPr>
        <p:txBody>
          <a:bodyPr wrap="square" rtlCol="0">
            <a:spAutoFit/>
          </a:bodyPr>
          <a:lstStyle/>
          <a:p>
            <a:r>
              <a:rPr lang="en-US" sz="3200" dirty="0">
                <a:solidFill>
                  <a:schemeClr val="bg1"/>
                </a:solidFill>
              </a:rPr>
              <a:t>“Has the like of this happened in your days or in the days of your Fathers? Tell your children about it, and let your children tell theirs, And their children the next generation!”</a:t>
            </a:r>
          </a:p>
          <a:p>
            <a:endParaRPr lang="en-US" dirty="0"/>
          </a:p>
        </p:txBody>
      </p:sp>
    </p:spTree>
    <p:extLst>
      <p:ext uri="{BB962C8B-B14F-4D97-AF65-F5344CB8AC3E}">
        <p14:creationId xmlns:p14="http://schemas.microsoft.com/office/powerpoint/2010/main" val="68881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109" y="197963"/>
            <a:ext cx="7909089" cy="4647426"/>
          </a:xfrm>
          <a:prstGeom prst="rect">
            <a:avLst/>
          </a:prstGeom>
        </p:spPr>
        <p:txBody>
          <a:bodyPr wrap="square">
            <a:spAutoFit/>
          </a:bodyPr>
          <a:lstStyle/>
          <a:p>
            <a:r>
              <a:rPr lang="en-US" sz="4000" b="1" dirty="0"/>
              <a:t>DEUTERONOMY 4:8-9</a:t>
            </a:r>
          </a:p>
          <a:p>
            <a:r>
              <a:rPr lang="en-US" sz="3200" dirty="0"/>
              <a:t>	</a:t>
            </a:r>
            <a:r>
              <a:rPr lang="en-US" sz="3200" i="1" dirty="0"/>
              <a:t>And what nation is there so great, that hath statutes and judgments so righteous as all this law, which I set before you this day? 9 Only take heed to thyself, and keep thy soul diligently, </a:t>
            </a:r>
            <a:r>
              <a:rPr lang="en-US" sz="3200" b="1" i="1" dirty="0"/>
              <a:t>lest thou forget </a:t>
            </a:r>
            <a:r>
              <a:rPr lang="en-US" sz="3200" i="1" dirty="0"/>
              <a:t>the things which thine eyes have seen, and lest they depart from thy heart all the days of thy life: but teach them thy sons, and thy sons' sons;</a:t>
            </a:r>
          </a:p>
        </p:txBody>
      </p:sp>
      <p:sp>
        <p:nvSpPr>
          <p:cNvPr id="5" name="Date Placeholder 4"/>
          <p:cNvSpPr>
            <a:spLocks noGrp="1"/>
          </p:cNvSpPr>
          <p:nvPr>
            <p:ph type="dt" sz="half" idx="10"/>
          </p:nvPr>
        </p:nvSpPr>
        <p:spPr/>
        <p:txBody>
          <a:bodyPr/>
          <a:lstStyle/>
          <a:p>
            <a:r>
              <a:rPr lang="en-US"/>
              <a:t>5/26/19</a:t>
            </a:r>
            <a:endParaRPr lang="en-US" dirty="0"/>
          </a:p>
        </p:txBody>
      </p:sp>
      <p:sp>
        <p:nvSpPr>
          <p:cNvPr id="6" name="Footer Placeholder 5"/>
          <p:cNvSpPr>
            <a:spLocks noGrp="1"/>
          </p:cNvSpPr>
          <p:nvPr>
            <p:ph type="ftr" sz="quarter" idx="11"/>
          </p:nvPr>
        </p:nvSpPr>
        <p:spPr/>
        <p:txBody>
          <a:bodyPr/>
          <a:lstStyle/>
          <a:p>
            <a:r>
              <a:rPr lang="en-US"/>
              <a:t>The Balanced Memorial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62043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56F31-E92D-4932-A441-DF2118E73DAA}"/>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75594DDF-0D71-47C6-97D4-97AEF8E8181D}"/>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F2EEDF28-947B-400B-B359-DBE45F3AA928}"/>
              </a:ext>
            </a:extLst>
          </p:cNvPr>
          <p:cNvSpPr>
            <a:spLocks noGrp="1"/>
          </p:cNvSpPr>
          <p:nvPr>
            <p:ph type="sldNum" sz="quarter" idx="12"/>
          </p:nvPr>
        </p:nvSpPr>
        <p:spPr/>
        <p:txBody>
          <a:bodyPr/>
          <a:lstStyle/>
          <a:p>
            <a:fld id="{4FAB73BC-B049-4115-A692-8D63A059BFB8}" type="slidenum">
              <a:rPr lang="en-US" smtClean="0"/>
              <a:t>17</a:t>
            </a:fld>
            <a:endParaRPr lang="en-US" dirty="0"/>
          </a:p>
        </p:txBody>
      </p:sp>
      <p:sp>
        <p:nvSpPr>
          <p:cNvPr id="5" name="Rectangle 4">
            <a:extLst>
              <a:ext uri="{FF2B5EF4-FFF2-40B4-BE49-F238E27FC236}">
                <a16:creationId xmlns:a16="http://schemas.microsoft.com/office/drawing/2014/main" id="{4821E86A-64A7-4249-AE91-FBDEAB5C0DC5}"/>
              </a:ext>
            </a:extLst>
          </p:cNvPr>
          <p:cNvSpPr/>
          <p:nvPr/>
        </p:nvSpPr>
        <p:spPr>
          <a:xfrm>
            <a:off x="294198" y="166977"/>
            <a:ext cx="8038769" cy="5262979"/>
          </a:xfrm>
          <a:prstGeom prst="rect">
            <a:avLst/>
          </a:prstGeom>
        </p:spPr>
        <p:txBody>
          <a:bodyPr wrap="square">
            <a:spAutoFit/>
          </a:bodyPr>
          <a:lstStyle/>
          <a:p>
            <a:r>
              <a:rPr lang="en-US" sz="4400" b="1" dirty="0"/>
              <a:t>ABRAHAM'S.SEED</a:t>
            </a:r>
          </a:p>
          <a:p>
            <a:r>
              <a:rPr lang="en-US" sz="3600" dirty="0"/>
              <a:t>	47 Way back a long time ago, the old flapper of long ago. Her daughter today is a chorus girl. What's her daughter going to be? </a:t>
            </a:r>
            <a:r>
              <a:rPr lang="en-US" sz="3600" b="1" dirty="0"/>
              <a:t>See what you do, bears something upon your generations to follow you. </a:t>
            </a:r>
            <a:r>
              <a:rPr lang="en-US" sz="3600" dirty="0"/>
              <a:t>Sin's does to three or four generations, and righteousness does.  </a:t>
            </a:r>
          </a:p>
          <a:p>
            <a:pPr algn="r"/>
            <a:r>
              <a:rPr lang="en-US" sz="3600" dirty="0"/>
              <a:t>59-0423</a:t>
            </a:r>
          </a:p>
        </p:txBody>
      </p:sp>
    </p:spTree>
    <p:extLst>
      <p:ext uri="{BB962C8B-B14F-4D97-AF65-F5344CB8AC3E}">
        <p14:creationId xmlns:p14="http://schemas.microsoft.com/office/powerpoint/2010/main" val="1814131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85834"/>
          </a:xfrm>
          <a:prstGeom prst="rect">
            <a:avLst/>
          </a:prstGeom>
        </p:spPr>
      </p:pic>
      <p:sp>
        <p:nvSpPr>
          <p:cNvPr id="4" name="Rectangle 3"/>
          <p:cNvSpPr/>
          <p:nvPr/>
        </p:nvSpPr>
        <p:spPr>
          <a:xfrm>
            <a:off x="3982824" y="736085"/>
            <a:ext cx="4572000" cy="1631216"/>
          </a:xfrm>
          <a:prstGeom prst="rect">
            <a:avLst/>
          </a:prstGeom>
        </p:spPr>
        <p:txBody>
          <a:bodyPr>
            <a:spAutoFit/>
          </a:bodyPr>
          <a:lstStyle/>
          <a:p>
            <a:pPr algn="r"/>
            <a:r>
              <a:rPr lang="en-US" sz="2800" b="1" dirty="0">
                <a:solidFill>
                  <a:schemeClr val="bg1"/>
                </a:solidFill>
              </a:rPr>
              <a:t>GENESIS 9:13</a:t>
            </a:r>
          </a:p>
          <a:p>
            <a:pPr algn="r"/>
            <a:r>
              <a:rPr lang="en-US" sz="2400" i="1" dirty="0">
                <a:solidFill>
                  <a:schemeClr val="bg1"/>
                </a:solidFill>
              </a:rPr>
              <a:t>I do set my bow in the cloud, and it shall be for a token of a covenant between me and the earth.</a:t>
            </a:r>
          </a:p>
        </p:txBody>
      </p:sp>
      <p:sp>
        <p:nvSpPr>
          <p:cNvPr id="5" name="Date Placeholder 4"/>
          <p:cNvSpPr>
            <a:spLocks noGrp="1"/>
          </p:cNvSpPr>
          <p:nvPr>
            <p:ph type="dt" sz="half" idx="10"/>
          </p:nvPr>
        </p:nvSpPr>
        <p:spPr/>
        <p:txBody>
          <a:bodyPr/>
          <a:lstStyle/>
          <a:p>
            <a:r>
              <a:rPr lang="en-US"/>
              <a:t>5/26/19</a:t>
            </a:r>
            <a:endParaRPr lang="en-US" dirty="0"/>
          </a:p>
        </p:txBody>
      </p:sp>
      <p:sp>
        <p:nvSpPr>
          <p:cNvPr id="6" name="Footer Placeholder 5"/>
          <p:cNvSpPr>
            <a:spLocks noGrp="1"/>
          </p:cNvSpPr>
          <p:nvPr>
            <p:ph type="ftr" sz="quarter" idx="11"/>
          </p:nvPr>
        </p:nvSpPr>
        <p:spPr/>
        <p:txBody>
          <a:bodyPr/>
          <a:lstStyle/>
          <a:p>
            <a:r>
              <a:rPr lang="en-US"/>
              <a:t>The Balanced Memorial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211059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19</a:t>
            </a:fld>
            <a:endParaRPr lang="en-US" dirty="0"/>
          </a:p>
        </p:txBody>
      </p:sp>
      <p:sp>
        <p:nvSpPr>
          <p:cNvPr id="5" name="Rectangle 4"/>
          <p:cNvSpPr/>
          <p:nvPr/>
        </p:nvSpPr>
        <p:spPr>
          <a:xfrm>
            <a:off x="172993" y="0"/>
            <a:ext cx="8268061" cy="6740307"/>
          </a:xfrm>
          <a:prstGeom prst="rect">
            <a:avLst/>
          </a:prstGeom>
        </p:spPr>
        <p:txBody>
          <a:bodyPr wrap="square">
            <a:spAutoFit/>
          </a:bodyPr>
          <a:lstStyle/>
          <a:p>
            <a:r>
              <a:rPr lang="en-US" sz="3600" b="1" dirty="0">
                <a:solidFill>
                  <a:srgbClr val="000000"/>
                </a:solidFill>
                <a:latin typeface="+mj-lt"/>
              </a:rPr>
              <a:t>Matthew 26:6-13 </a:t>
            </a:r>
          </a:p>
          <a:p>
            <a:r>
              <a:rPr lang="en-US" sz="3600" i="1" dirty="0">
                <a:solidFill>
                  <a:srgbClr val="000000"/>
                </a:solidFill>
                <a:latin typeface="+mj-lt"/>
              </a:rPr>
              <a:t>	</a:t>
            </a:r>
            <a:r>
              <a:rPr lang="en-US" sz="3000" i="1" dirty="0">
                <a:solidFill>
                  <a:srgbClr val="000000"/>
                </a:solidFill>
                <a:latin typeface="+mj-lt"/>
              </a:rPr>
              <a:t>And when Jesus was in Bethany at the house of Simon the leper, a woman came to Him having an alabaster flask of very costly fragrant oil, and she poured it on His head as He sat at the table… But when Jesus was aware of it, He said to them, “Why do you trouble the woman? For she has done a good work for Me. For you have the poor with you always, but Me you do not have always. For in pouring this fragrant oil on My body, she did it for My burial. </a:t>
            </a:r>
            <a:r>
              <a:rPr lang="en-US" sz="3000" b="1" i="1" spc="-150" dirty="0">
                <a:solidFill>
                  <a:srgbClr val="000000"/>
                </a:solidFill>
                <a:latin typeface="+mj-lt"/>
              </a:rPr>
              <a:t>Assuredly, I say to you, wherever this gospel is preached in the whole world, what this woman has done will also be told as a memorial to her.” </a:t>
            </a:r>
          </a:p>
        </p:txBody>
      </p:sp>
    </p:spTree>
    <p:extLst>
      <p:ext uri="{BB962C8B-B14F-4D97-AF65-F5344CB8AC3E}">
        <p14:creationId xmlns:p14="http://schemas.microsoft.com/office/powerpoint/2010/main" val="135736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21780-AAA2-40A6-8AC1-884D63A1C51E}"/>
              </a:ext>
            </a:extLst>
          </p:cNvPr>
          <p:cNvSpPr>
            <a:spLocks noGrp="1"/>
          </p:cNvSpPr>
          <p:nvPr>
            <p:ph type="dt" sz="half" idx="10"/>
          </p:nvPr>
        </p:nvSpPr>
        <p:spPr/>
        <p:txBody>
          <a:bodyPr/>
          <a:lstStyle/>
          <a:p>
            <a:r>
              <a:rPr lang="en-US"/>
              <a:t>5/19/2019</a:t>
            </a:r>
          </a:p>
        </p:txBody>
      </p:sp>
      <p:sp>
        <p:nvSpPr>
          <p:cNvPr id="3" name="Footer Placeholder 2">
            <a:extLst>
              <a:ext uri="{FF2B5EF4-FFF2-40B4-BE49-F238E27FC236}">
                <a16:creationId xmlns:a16="http://schemas.microsoft.com/office/drawing/2014/main" id="{589654AF-43C4-4403-B40E-D002C7D84D26}"/>
              </a:ext>
            </a:extLst>
          </p:cNvPr>
          <p:cNvSpPr>
            <a:spLocks noGrp="1"/>
          </p:cNvSpPr>
          <p:nvPr>
            <p:ph type="ftr" sz="quarter" idx="11"/>
          </p:nvPr>
        </p:nvSpPr>
        <p:spPr/>
        <p:txBody>
          <a:bodyPr/>
          <a:lstStyle/>
          <a:p>
            <a:r>
              <a:rPr lang="en-US"/>
              <a:t>End Time Faith 6</a:t>
            </a:r>
          </a:p>
        </p:txBody>
      </p:sp>
      <p:sp>
        <p:nvSpPr>
          <p:cNvPr id="4" name="Slide Number Placeholder 3">
            <a:extLst>
              <a:ext uri="{FF2B5EF4-FFF2-40B4-BE49-F238E27FC236}">
                <a16:creationId xmlns:a16="http://schemas.microsoft.com/office/drawing/2014/main" id="{93732496-AB52-416C-B089-FBBDB8B7CC44}"/>
              </a:ext>
            </a:extLst>
          </p:cNvPr>
          <p:cNvSpPr>
            <a:spLocks noGrp="1"/>
          </p:cNvSpPr>
          <p:nvPr>
            <p:ph type="sldNum" sz="quarter" idx="12"/>
          </p:nvPr>
        </p:nvSpPr>
        <p:spPr/>
        <p:txBody>
          <a:bodyPr/>
          <a:lstStyle/>
          <a:p>
            <a:fld id="{5B62FEA9-4F7B-4CB1-BC6A-C4E0A24432EA}" type="slidenum">
              <a:rPr lang="en-US" smtClean="0"/>
              <a:pPr/>
              <a:t>2</a:t>
            </a:fld>
            <a:endParaRPr lang="en-US"/>
          </a:p>
        </p:txBody>
      </p:sp>
      <p:pic>
        <p:nvPicPr>
          <p:cNvPr id="5" name="Picture 4">
            <a:extLst>
              <a:ext uri="{FF2B5EF4-FFF2-40B4-BE49-F238E27FC236}">
                <a16:creationId xmlns:a16="http://schemas.microsoft.com/office/drawing/2014/main" id="{E5F7BBE6-9EF0-4900-9C34-9DB2C7BD8994}"/>
              </a:ext>
            </a:extLst>
          </p:cNvPr>
          <p:cNvPicPr>
            <a:picLocks noChangeAspect="1"/>
          </p:cNvPicPr>
          <p:nvPr/>
        </p:nvPicPr>
        <p:blipFill>
          <a:blip r:embed="rId2"/>
          <a:stretch>
            <a:fillRect/>
          </a:stretch>
        </p:blipFill>
        <p:spPr>
          <a:xfrm>
            <a:off x="97148" y="1164139"/>
            <a:ext cx="8949704" cy="4529721"/>
          </a:xfrm>
          <a:prstGeom prst="rect">
            <a:avLst/>
          </a:prstGeom>
          <a:ln>
            <a:noFill/>
          </a:ln>
          <a:effectLst>
            <a:softEdge rad="112500"/>
          </a:effectLst>
        </p:spPr>
      </p:pic>
      <p:sp>
        <p:nvSpPr>
          <p:cNvPr id="6" name="Rectangle 5">
            <a:extLst>
              <a:ext uri="{FF2B5EF4-FFF2-40B4-BE49-F238E27FC236}">
                <a16:creationId xmlns:a16="http://schemas.microsoft.com/office/drawing/2014/main" id="{3313BA72-C204-4A43-BE1C-BDA6E0AD09B6}"/>
              </a:ext>
            </a:extLst>
          </p:cNvPr>
          <p:cNvSpPr/>
          <p:nvPr/>
        </p:nvSpPr>
        <p:spPr>
          <a:xfrm>
            <a:off x="742950" y="-36190"/>
            <a:ext cx="4572000" cy="1200329"/>
          </a:xfrm>
          <a:prstGeom prst="rect">
            <a:avLst/>
          </a:prstGeom>
        </p:spPr>
        <p:txBody>
          <a:bodyPr>
            <a:spAutoFit/>
          </a:bodyPr>
          <a:lstStyle/>
          <a:p>
            <a:r>
              <a:rPr lang="en-US" sz="5400" i="1" dirty="0">
                <a:solidFill>
                  <a:schemeClr val="bg1"/>
                </a:solidFill>
              </a:rPr>
              <a:t>Israel </a:t>
            </a:r>
          </a:p>
          <a:p>
            <a:r>
              <a:rPr lang="en-US" dirty="0">
                <a:solidFill>
                  <a:schemeClr val="bg1"/>
                </a:solidFill>
              </a:rPr>
              <a:t>Oct. 31</a:t>
            </a:r>
            <a:r>
              <a:rPr lang="en-US" baseline="30000" dirty="0">
                <a:solidFill>
                  <a:schemeClr val="bg1"/>
                </a:solidFill>
              </a:rPr>
              <a:t>st</a:t>
            </a:r>
            <a:r>
              <a:rPr lang="en-US" dirty="0">
                <a:solidFill>
                  <a:schemeClr val="bg1"/>
                </a:solidFill>
              </a:rPr>
              <a:t> 2019</a:t>
            </a:r>
          </a:p>
        </p:txBody>
      </p:sp>
    </p:spTree>
    <p:extLst>
      <p:ext uri="{BB962C8B-B14F-4D97-AF65-F5344CB8AC3E}">
        <p14:creationId xmlns:p14="http://schemas.microsoft.com/office/powerpoint/2010/main" val="1337378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075"/>
            <a:ext cx="8429684" cy="5546196"/>
          </a:xfrm>
          <a:prstGeom prst="rect">
            <a:avLst/>
          </a:prstGeom>
        </p:spPr>
      </p:pic>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20</a:t>
            </a:fld>
            <a:endParaRPr lang="en-US" dirty="0"/>
          </a:p>
        </p:txBody>
      </p:sp>
      <p:sp>
        <p:nvSpPr>
          <p:cNvPr id="7" name="Rectangle 6"/>
          <p:cNvSpPr/>
          <p:nvPr/>
        </p:nvSpPr>
        <p:spPr>
          <a:xfrm>
            <a:off x="2" y="5037221"/>
            <a:ext cx="8540684" cy="1631216"/>
          </a:xfrm>
          <a:prstGeom prst="rect">
            <a:avLst/>
          </a:prstGeom>
          <a:solidFill>
            <a:schemeClr val="tx1"/>
          </a:solidFill>
        </p:spPr>
        <p:txBody>
          <a:bodyPr wrap="square">
            <a:spAutoFit/>
          </a:bodyPr>
          <a:lstStyle/>
          <a:p>
            <a:r>
              <a:rPr lang="en-US" sz="2000" b="1" dirty="0">
                <a:solidFill>
                  <a:schemeClr val="bg1"/>
                </a:solidFill>
              </a:rPr>
              <a:t>LUKE 22:19-20</a:t>
            </a:r>
          </a:p>
          <a:p>
            <a:r>
              <a:rPr lang="en-US" sz="2000" dirty="0">
                <a:solidFill>
                  <a:schemeClr val="bg1"/>
                </a:solidFill>
              </a:rPr>
              <a:t>	</a:t>
            </a:r>
            <a:r>
              <a:rPr lang="en-US" sz="2000" i="1" dirty="0">
                <a:solidFill>
                  <a:schemeClr val="bg1"/>
                </a:solidFill>
              </a:rPr>
              <a:t>And he took bread, and gave thanks, and brake it, and gave unto them, saying, This is my body which is given for you: this do in remembrance of me. 20 Likewise also the cup after supper, saying, This cup is the new testament in my blood, which is shed for you.</a:t>
            </a:r>
          </a:p>
        </p:txBody>
      </p:sp>
    </p:spTree>
    <p:extLst>
      <p:ext uri="{BB962C8B-B14F-4D97-AF65-F5344CB8AC3E}">
        <p14:creationId xmlns:p14="http://schemas.microsoft.com/office/powerpoint/2010/main" val="29123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21</a:t>
            </a:fld>
            <a:endParaRPr lang="en-US" dirty="0"/>
          </a:p>
        </p:txBody>
      </p:sp>
      <p:sp>
        <p:nvSpPr>
          <p:cNvPr id="5" name="Rectangle 4"/>
          <p:cNvSpPr/>
          <p:nvPr/>
        </p:nvSpPr>
        <p:spPr>
          <a:xfrm>
            <a:off x="234778" y="6178"/>
            <a:ext cx="8007179" cy="5632311"/>
          </a:xfrm>
          <a:prstGeom prst="rect">
            <a:avLst/>
          </a:prstGeom>
        </p:spPr>
        <p:txBody>
          <a:bodyPr wrap="square">
            <a:spAutoFit/>
          </a:bodyPr>
          <a:lstStyle/>
          <a:p>
            <a:r>
              <a:rPr lang="en-US" sz="4000" b="1" dirty="0"/>
              <a:t>QUESTIONS.AND.ANSWERS.2</a:t>
            </a:r>
          </a:p>
          <a:p>
            <a:r>
              <a:rPr lang="en-US" sz="3200" dirty="0"/>
              <a:t>	257 Now, you say, "Brother Branham, you hunt. Didn't you ever hunt on Sunday?" Let me tell you something. I'm not patting myself to the back of this, I'm not a Sabbatarian now; I believe the Holy Spirit is our Sabbath. </a:t>
            </a:r>
            <a:r>
              <a:rPr lang="en-US" sz="3200" b="1" dirty="0"/>
              <a:t>I believe that, but I believe we should honor that resurrection as a memorial. </a:t>
            </a:r>
            <a:r>
              <a:rPr lang="en-US" sz="3200" dirty="0"/>
              <a:t>That's a memorial... If you honor any day, honor that resurrection.</a:t>
            </a:r>
          </a:p>
          <a:p>
            <a:pPr algn="r"/>
            <a:r>
              <a:rPr lang="en-US" sz="3200" dirty="0"/>
              <a:t>64-0823</a:t>
            </a:r>
          </a:p>
        </p:txBody>
      </p:sp>
    </p:spTree>
    <p:extLst>
      <p:ext uri="{BB962C8B-B14F-4D97-AF65-F5344CB8AC3E}">
        <p14:creationId xmlns:p14="http://schemas.microsoft.com/office/powerpoint/2010/main" val="2077646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22</a:t>
            </a:fld>
            <a:endParaRPr lang="en-US" dirty="0"/>
          </a:p>
        </p:txBody>
      </p:sp>
      <p:sp>
        <p:nvSpPr>
          <p:cNvPr id="7" name="Rectangle 6"/>
          <p:cNvSpPr/>
          <p:nvPr/>
        </p:nvSpPr>
        <p:spPr>
          <a:xfrm>
            <a:off x="4496586" y="153115"/>
            <a:ext cx="4496585" cy="6186309"/>
          </a:xfrm>
          <a:prstGeom prst="rect">
            <a:avLst/>
          </a:prstGeom>
          <a:solidFill>
            <a:schemeClr val="tx1">
              <a:alpha val="69000"/>
            </a:schemeClr>
          </a:solidFill>
        </p:spPr>
        <p:txBody>
          <a:bodyPr wrap="square">
            <a:spAutoFit/>
          </a:bodyPr>
          <a:lstStyle/>
          <a:p>
            <a:r>
              <a:rPr lang="en-US" sz="3200" b="1" spc="-150" dirty="0">
                <a:solidFill>
                  <a:schemeClr val="bg1"/>
                </a:solidFill>
              </a:rPr>
              <a:t>HEBREWS.CHAP.1</a:t>
            </a:r>
          </a:p>
          <a:p>
            <a:r>
              <a:rPr lang="en-US" sz="2800" dirty="0">
                <a:solidFill>
                  <a:schemeClr val="bg1"/>
                </a:solidFill>
              </a:rPr>
              <a:t>	95    Jesus left a memorial, an empty tomb. Someday when we go over to the grave, and our loved ones, and hear the little old clods, when they say, </a:t>
            </a:r>
            <a:r>
              <a:rPr lang="en-US" sz="2800" i="1" dirty="0">
                <a:solidFill>
                  <a:schemeClr val="bg1"/>
                </a:solidFill>
              </a:rPr>
              <a:t>"Ashes to ashes, and dust to dust, and earth to earth."</a:t>
            </a:r>
            <a:r>
              <a:rPr lang="en-US" sz="2800" dirty="0">
                <a:solidFill>
                  <a:schemeClr val="bg1"/>
                </a:solidFill>
              </a:rPr>
              <a:t> But, brother, we can look across the sea, to an empty tomb. Someday, we're going out of here. We're going home. </a:t>
            </a:r>
          </a:p>
          <a:p>
            <a:pPr algn="r"/>
            <a:r>
              <a:rPr lang="en-US" sz="2800" dirty="0">
                <a:solidFill>
                  <a:schemeClr val="bg1"/>
                </a:solidFill>
              </a:rPr>
              <a:t>57-0821</a:t>
            </a:r>
          </a:p>
        </p:txBody>
      </p:sp>
    </p:spTree>
    <p:extLst>
      <p:ext uri="{BB962C8B-B14F-4D97-AF65-F5344CB8AC3E}">
        <p14:creationId xmlns:p14="http://schemas.microsoft.com/office/powerpoint/2010/main" val="67722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69" y="75414"/>
            <a:ext cx="8322144" cy="6124754"/>
          </a:xfrm>
          <a:prstGeom prst="rect">
            <a:avLst/>
          </a:prstGeom>
        </p:spPr>
        <p:txBody>
          <a:bodyPr wrap="square">
            <a:spAutoFit/>
          </a:bodyPr>
          <a:lstStyle/>
          <a:p>
            <a:r>
              <a:rPr lang="en-US" sz="4000" b="1" dirty="0"/>
              <a:t>JEREMIAH 31:33-34</a:t>
            </a:r>
          </a:p>
          <a:p>
            <a:r>
              <a:rPr lang="en-US" sz="3200" i="1" dirty="0"/>
              <a:t>	But this shall be the covenant that I will make with the house of Israel; After those days, </a:t>
            </a:r>
            <a:r>
              <a:rPr lang="en-US" sz="3200" i="1" dirty="0" err="1"/>
              <a:t>saith</a:t>
            </a:r>
            <a:r>
              <a:rPr lang="en-US" sz="3200" i="1" dirty="0"/>
              <a:t> the LORD, I will put my law in their inward parts, and write it in their hearts; and will be their God, and they shall be my people. 34 And they shall teach no more every man his neigh-</a:t>
            </a:r>
            <a:r>
              <a:rPr lang="en-US" sz="3200" i="1" dirty="0" err="1"/>
              <a:t>bour</a:t>
            </a:r>
            <a:r>
              <a:rPr lang="en-US" sz="3200" i="1" dirty="0"/>
              <a:t>, and every man his brother, saying, Know the LORD: for they shall all know me, from the least of them unto the greatest of them, </a:t>
            </a:r>
            <a:r>
              <a:rPr lang="en-US" sz="3200" i="1" dirty="0" err="1"/>
              <a:t>saith</a:t>
            </a:r>
            <a:r>
              <a:rPr lang="en-US" sz="3200" i="1" dirty="0"/>
              <a:t> the LORD: </a:t>
            </a:r>
            <a:r>
              <a:rPr lang="en-US" sz="3200" b="1" i="1" dirty="0"/>
              <a:t>for I will forgive their iniquity, and I will remember their sin no more.</a:t>
            </a:r>
          </a:p>
        </p:txBody>
      </p:sp>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23</a:t>
            </a:fld>
            <a:endParaRPr lang="en-US" dirty="0"/>
          </a:p>
        </p:txBody>
      </p:sp>
    </p:spTree>
    <p:extLst>
      <p:ext uri="{BB962C8B-B14F-4D97-AF65-F5344CB8AC3E}">
        <p14:creationId xmlns:p14="http://schemas.microsoft.com/office/powerpoint/2010/main" val="53626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24</a:t>
            </a:fld>
            <a:endParaRPr lang="en-US" dirty="0"/>
          </a:p>
        </p:txBody>
      </p:sp>
      <p:sp>
        <p:nvSpPr>
          <p:cNvPr id="5" name="Rectangle 4"/>
          <p:cNvSpPr/>
          <p:nvPr/>
        </p:nvSpPr>
        <p:spPr>
          <a:xfrm>
            <a:off x="247135" y="228600"/>
            <a:ext cx="8044249" cy="5201424"/>
          </a:xfrm>
          <a:prstGeom prst="rect">
            <a:avLst/>
          </a:prstGeom>
        </p:spPr>
        <p:txBody>
          <a:bodyPr wrap="square">
            <a:spAutoFit/>
          </a:bodyPr>
          <a:lstStyle/>
          <a:p>
            <a:r>
              <a:rPr lang="en-US" sz="4400" b="1" dirty="0"/>
              <a:t>EXODUS 12:13-14</a:t>
            </a:r>
          </a:p>
          <a:p>
            <a:r>
              <a:rPr lang="en-US" sz="3200" dirty="0"/>
              <a:t>	</a:t>
            </a:r>
            <a:r>
              <a:rPr lang="en-US" sz="3200" i="1" dirty="0"/>
              <a:t>And the blood shall be to you for a token upon the houses where ye are: and when I see the blood, I will pass over you, and the plague shall not be upon you to destroy you, when I smite the land of Egypt. 14 And this day shall be unto you for </a:t>
            </a:r>
            <a:r>
              <a:rPr lang="en-US" sz="3200" b="1" i="1" dirty="0"/>
              <a:t>a memorial; </a:t>
            </a:r>
            <a:r>
              <a:rPr lang="en-US" sz="3200" i="1" dirty="0"/>
              <a:t>and ye shall keep it a feast to the LORD throughout your generations; ye shall keep it a feast by an ordinance for ever.</a:t>
            </a:r>
          </a:p>
        </p:txBody>
      </p:sp>
    </p:spTree>
    <p:extLst>
      <p:ext uri="{BB962C8B-B14F-4D97-AF65-F5344CB8AC3E}">
        <p14:creationId xmlns:p14="http://schemas.microsoft.com/office/powerpoint/2010/main" val="88674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25</a:t>
            </a:fld>
            <a:endParaRPr lang="en-US" dirty="0"/>
          </a:p>
        </p:txBody>
      </p:sp>
      <p:sp>
        <p:nvSpPr>
          <p:cNvPr id="5" name="Rectangle 4"/>
          <p:cNvSpPr/>
          <p:nvPr/>
        </p:nvSpPr>
        <p:spPr>
          <a:xfrm>
            <a:off x="136177" y="26623"/>
            <a:ext cx="8304877" cy="6370975"/>
          </a:xfrm>
          <a:prstGeom prst="rect">
            <a:avLst/>
          </a:prstGeom>
        </p:spPr>
        <p:txBody>
          <a:bodyPr wrap="square">
            <a:spAutoFit/>
          </a:bodyPr>
          <a:lstStyle/>
          <a:p>
            <a:r>
              <a:rPr lang="en-US" sz="3600" b="1" dirty="0"/>
              <a:t>EXODUS 12:24-27</a:t>
            </a:r>
          </a:p>
          <a:p>
            <a:r>
              <a:rPr lang="en-US" sz="3100" i="1" dirty="0"/>
              <a:t>	And </a:t>
            </a:r>
            <a:r>
              <a:rPr lang="en-US" sz="3100" b="1" i="1" dirty="0"/>
              <a:t>ye shall observe this thing for an ordinance to thee and to thy sons for ever.</a:t>
            </a:r>
            <a:r>
              <a:rPr lang="en-US" sz="3100" i="1" dirty="0"/>
              <a:t> 25 And it shall come to pass, when ye be come to the land which the LORD will give you, according as he hath promised, that ye shall keep this service. 26 And it shall come to pass, when your children shall say unto you, What mean ye by this service? 27 That ye shall say, It is the sacrifice of the LORD'S </a:t>
            </a:r>
            <a:r>
              <a:rPr lang="en-US" sz="3100" i="1" dirty="0" err="1"/>
              <a:t>passover</a:t>
            </a:r>
            <a:r>
              <a:rPr lang="en-US" sz="3100" i="1" dirty="0"/>
              <a:t>, who passed over the houses of the children of Israel in Egypt, when he smote the Egyptians, and delivered our houses. And the people bowed the head and worshipped.</a:t>
            </a:r>
          </a:p>
        </p:txBody>
      </p:sp>
    </p:spTree>
    <p:extLst>
      <p:ext uri="{BB962C8B-B14F-4D97-AF65-F5344CB8AC3E}">
        <p14:creationId xmlns:p14="http://schemas.microsoft.com/office/powerpoint/2010/main" val="31461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26</a:t>
            </a:fld>
            <a:endParaRPr lang="en-US" dirty="0"/>
          </a:p>
        </p:txBody>
      </p:sp>
      <p:sp>
        <p:nvSpPr>
          <p:cNvPr id="5" name="Rectangle 4"/>
          <p:cNvSpPr/>
          <p:nvPr/>
        </p:nvSpPr>
        <p:spPr>
          <a:xfrm>
            <a:off x="216816" y="160257"/>
            <a:ext cx="8074568" cy="5693866"/>
          </a:xfrm>
          <a:prstGeom prst="rect">
            <a:avLst/>
          </a:prstGeom>
        </p:spPr>
        <p:txBody>
          <a:bodyPr wrap="square">
            <a:spAutoFit/>
          </a:bodyPr>
          <a:lstStyle/>
          <a:p>
            <a:r>
              <a:rPr lang="en-US" sz="4400" b="1" dirty="0"/>
              <a:t>LUKE 22:17-20</a:t>
            </a:r>
          </a:p>
          <a:p>
            <a:r>
              <a:rPr lang="en-US" sz="3200" dirty="0"/>
              <a:t>	</a:t>
            </a:r>
            <a:r>
              <a:rPr lang="en-US" sz="3200" i="1" dirty="0"/>
              <a:t>And he took the cup, and gave thanks, and said, Take this, and divide it among yourselves: 18 For I say unto you, I will not drink of the fruit of the vine, until the kingdom of God shall come. 19 And he took bread, and gave thanks, and brake it, and gave unto them, saying, This is my body which is given for you: </a:t>
            </a:r>
            <a:r>
              <a:rPr lang="en-US" sz="3200" b="1" i="1" dirty="0"/>
              <a:t>this do in remembrance of me. </a:t>
            </a:r>
            <a:r>
              <a:rPr lang="en-US" sz="3200" i="1" dirty="0"/>
              <a:t>20 Likewise also the cup after supper, saying, This cup is the new testament in my blood, which is shed for you.</a:t>
            </a:r>
          </a:p>
        </p:txBody>
      </p:sp>
    </p:spTree>
    <p:extLst>
      <p:ext uri="{BB962C8B-B14F-4D97-AF65-F5344CB8AC3E}">
        <p14:creationId xmlns:p14="http://schemas.microsoft.com/office/powerpoint/2010/main" val="498520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35"/>
          <a:stretch/>
        </p:blipFill>
        <p:spPr>
          <a:xfrm>
            <a:off x="-761539" y="0"/>
            <a:ext cx="10412638" cy="6845695"/>
          </a:xfrm>
          <a:prstGeom prst="rect">
            <a:avLst/>
          </a:prstGeom>
        </p:spPr>
      </p:pic>
      <p:sp>
        <p:nvSpPr>
          <p:cNvPr id="3" name="Rectangle 2"/>
          <p:cNvSpPr/>
          <p:nvPr/>
        </p:nvSpPr>
        <p:spPr>
          <a:xfrm>
            <a:off x="227003" y="134363"/>
            <a:ext cx="4979311" cy="5970865"/>
          </a:xfrm>
          <a:prstGeom prst="rect">
            <a:avLst/>
          </a:prstGeom>
          <a:solidFill>
            <a:schemeClr val="accent1">
              <a:alpha val="42000"/>
            </a:schemeClr>
          </a:solidFill>
        </p:spPr>
        <p:txBody>
          <a:bodyPr wrap="square">
            <a:spAutoFit/>
          </a:bodyPr>
          <a:lstStyle/>
          <a:p>
            <a:r>
              <a:rPr lang="en-US" sz="2800" i="1" dirty="0">
                <a:solidFill>
                  <a:schemeClr val="bg1"/>
                </a:solidFill>
              </a:rPr>
              <a:t>	That this may be a sign among you, that when your children ask their fathers in time to come, saying, What mean ye by these stones? 7 Then ye shall answer them, That the waters of Jordan were cut off before the ark of the covenant of the LORD; when it passed over Jordan, the waters of Jordan were cut off: and </a:t>
            </a:r>
            <a:r>
              <a:rPr lang="en-US" sz="2800" b="1" i="1" dirty="0">
                <a:solidFill>
                  <a:schemeClr val="bg1"/>
                </a:solidFill>
              </a:rPr>
              <a:t>these stones shall be for a memorial unto the children of Israel for ever. </a:t>
            </a:r>
          </a:p>
          <a:p>
            <a:r>
              <a:rPr lang="en-US" b="1" dirty="0">
                <a:solidFill>
                  <a:schemeClr val="bg1"/>
                </a:solidFill>
              </a:rPr>
              <a:t>JOSHUA 4:6-7</a:t>
            </a:r>
          </a:p>
        </p:txBody>
      </p:sp>
      <p:sp>
        <p:nvSpPr>
          <p:cNvPr id="4" name="Date Placeholder 3"/>
          <p:cNvSpPr>
            <a:spLocks noGrp="1"/>
          </p:cNvSpPr>
          <p:nvPr>
            <p:ph type="dt" sz="half" idx="10"/>
          </p:nvPr>
        </p:nvSpPr>
        <p:spPr/>
        <p:txBody>
          <a:bodyPr/>
          <a:lstStyle/>
          <a:p>
            <a:r>
              <a:rPr lang="en-US"/>
              <a:t>5/26/19</a:t>
            </a:r>
            <a:endParaRPr lang="en-US" dirty="0"/>
          </a:p>
        </p:txBody>
      </p:sp>
      <p:sp>
        <p:nvSpPr>
          <p:cNvPr id="5" name="Footer Placeholder 4"/>
          <p:cNvSpPr>
            <a:spLocks noGrp="1"/>
          </p:cNvSpPr>
          <p:nvPr>
            <p:ph type="ftr" sz="quarter" idx="11"/>
          </p:nvPr>
        </p:nvSpPr>
        <p:spPr/>
        <p:txBody>
          <a:bodyPr/>
          <a:lstStyle/>
          <a:p>
            <a:r>
              <a:rPr lang="en-US"/>
              <a:t>The Balanced Memorial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27</a:t>
            </a:fld>
            <a:endParaRPr lang="en-US" dirty="0"/>
          </a:p>
        </p:txBody>
      </p:sp>
    </p:spTree>
    <p:extLst>
      <p:ext uri="{BB962C8B-B14F-4D97-AF65-F5344CB8AC3E}">
        <p14:creationId xmlns:p14="http://schemas.microsoft.com/office/powerpoint/2010/main" val="472253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28</a:t>
            </a:fld>
            <a:endParaRPr lang="en-US" dirty="0"/>
          </a:p>
        </p:txBody>
      </p:sp>
      <p:sp>
        <p:nvSpPr>
          <p:cNvPr id="5" name="Rectangle 4"/>
          <p:cNvSpPr/>
          <p:nvPr/>
        </p:nvSpPr>
        <p:spPr>
          <a:xfrm>
            <a:off x="108535" y="0"/>
            <a:ext cx="8233665" cy="6093976"/>
          </a:xfrm>
          <a:prstGeom prst="rect">
            <a:avLst/>
          </a:prstGeom>
        </p:spPr>
        <p:txBody>
          <a:bodyPr wrap="square">
            <a:spAutoFit/>
          </a:bodyPr>
          <a:lstStyle/>
          <a:p>
            <a:r>
              <a:rPr lang="en-US" sz="3600" b="1" dirty="0"/>
              <a:t>TIME.TESTED.MEMORIALS.OF.GOD</a:t>
            </a:r>
          </a:p>
          <a:p>
            <a:r>
              <a:rPr lang="en-US" sz="2800" dirty="0"/>
              <a:t>	23 And as the priests' feet touched Jordan, she just rolled back from side to side and the water stayed</a:t>
            </a:r>
            <a:r>
              <a:rPr lang="mr-IN" sz="2800" dirty="0"/>
              <a:t>…</a:t>
            </a:r>
            <a:r>
              <a:rPr lang="en-US" sz="2800" dirty="0"/>
              <a:t> God stayed the stream (Amen), and she laid there until they passed over.</a:t>
            </a:r>
          </a:p>
          <a:p>
            <a:r>
              <a:rPr lang="en-US" sz="2800" dirty="0"/>
              <a:t>	Then God said to Joshua, </a:t>
            </a:r>
            <a:r>
              <a:rPr lang="en-US" sz="2800" b="1" dirty="0"/>
              <a:t>"We want to make a memorial unto this. </a:t>
            </a:r>
            <a:r>
              <a:rPr lang="en-US" sz="2800" dirty="0"/>
              <a:t>Go out there and send each Israelite, one out of a tribe, and pick up twelve stones and make a memorial. And this memorial shall be, that when your children are passing through this way, they will ask, </a:t>
            </a:r>
            <a:r>
              <a:rPr lang="en-US" sz="2800" i="1" dirty="0"/>
              <a:t>'What caused these stones to be here?'</a:t>
            </a:r>
            <a:r>
              <a:rPr lang="en-US" sz="2800" dirty="0"/>
              <a:t> And you shall give them the story of how God stayed the Jordan." That's a wonderful memory. 	</a:t>
            </a:r>
          </a:p>
          <a:p>
            <a:r>
              <a:rPr lang="en-US" dirty="0"/>
              <a:t>57-0818</a:t>
            </a:r>
            <a:endParaRPr lang="en-US" sz="2800" dirty="0"/>
          </a:p>
        </p:txBody>
      </p:sp>
    </p:spTree>
    <p:extLst>
      <p:ext uri="{BB962C8B-B14F-4D97-AF65-F5344CB8AC3E}">
        <p14:creationId xmlns:p14="http://schemas.microsoft.com/office/powerpoint/2010/main" val="1303109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29</a:t>
            </a:fld>
            <a:endParaRPr lang="en-US" dirty="0"/>
          </a:p>
        </p:txBody>
      </p:sp>
      <p:sp>
        <p:nvSpPr>
          <p:cNvPr id="5" name="Rectangle 4"/>
          <p:cNvSpPr/>
          <p:nvPr/>
        </p:nvSpPr>
        <p:spPr>
          <a:xfrm>
            <a:off x="247135" y="228600"/>
            <a:ext cx="8106033" cy="6124754"/>
          </a:xfrm>
          <a:prstGeom prst="rect">
            <a:avLst/>
          </a:prstGeom>
        </p:spPr>
        <p:txBody>
          <a:bodyPr wrap="square">
            <a:spAutoFit/>
          </a:bodyPr>
          <a:lstStyle/>
          <a:p>
            <a:r>
              <a:rPr lang="en-US" sz="4000" b="1" spc="-150" dirty="0"/>
              <a:t>TIME.TESTED.MEMORIALS.OF.GOD</a:t>
            </a:r>
            <a:r>
              <a:rPr lang="en-US" sz="3200" spc="-150" dirty="0"/>
              <a:t> </a:t>
            </a:r>
            <a:r>
              <a:rPr lang="en-US" sz="3200" dirty="0"/>
              <a:t>	</a:t>
            </a:r>
          </a:p>
          <a:p>
            <a:r>
              <a:rPr lang="en-US" sz="3200" dirty="0"/>
              <a:t>	</a:t>
            </a:r>
            <a:r>
              <a:rPr lang="en-US" sz="3200" b="1" dirty="0"/>
              <a:t>God's building a church as a memorial, </a:t>
            </a:r>
            <a:r>
              <a:rPr lang="en-US" sz="3200" dirty="0"/>
              <a:t>a memorial of His sacrifice. Christ never come to earth to die in vain. His death will not be in vain. God's able of these stones to rise children to Abraham. </a:t>
            </a:r>
          </a:p>
          <a:p>
            <a:r>
              <a:rPr lang="en-US" sz="3200" dirty="0"/>
              <a:t>	If people won't live in it, they won't take it under consideration and realize what a great gift that God's give them, God's able of the stones to rise children to Abraham. Truly, He will do it.</a:t>
            </a:r>
          </a:p>
          <a:p>
            <a:pPr algn="r"/>
            <a:r>
              <a:rPr lang="en-US" sz="3200" dirty="0"/>
              <a:t>57-0818</a:t>
            </a:r>
          </a:p>
        </p:txBody>
      </p:sp>
    </p:spTree>
    <p:extLst>
      <p:ext uri="{BB962C8B-B14F-4D97-AF65-F5344CB8AC3E}">
        <p14:creationId xmlns:p14="http://schemas.microsoft.com/office/powerpoint/2010/main" val="153039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D5030-1743-4B7F-A594-AD98B4CA611F}"/>
              </a:ext>
            </a:extLst>
          </p:cNvPr>
          <p:cNvSpPr>
            <a:spLocks noGrp="1"/>
          </p:cNvSpPr>
          <p:nvPr>
            <p:ph type="dt" sz="half" idx="10"/>
          </p:nvPr>
        </p:nvSpPr>
        <p:spPr/>
        <p:txBody>
          <a:bodyPr/>
          <a:lstStyle/>
          <a:p>
            <a:r>
              <a:rPr lang="en-US"/>
              <a:t>5/19/2019</a:t>
            </a:r>
          </a:p>
        </p:txBody>
      </p:sp>
      <p:sp>
        <p:nvSpPr>
          <p:cNvPr id="3" name="Footer Placeholder 2">
            <a:extLst>
              <a:ext uri="{FF2B5EF4-FFF2-40B4-BE49-F238E27FC236}">
                <a16:creationId xmlns:a16="http://schemas.microsoft.com/office/drawing/2014/main" id="{C5DD66B3-A02F-466E-B061-5E2A6F15CE5B}"/>
              </a:ext>
            </a:extLst>
          </p:cNvPr>
          <p:cNvSpPr>
            <a:spLocks noGrp="1"/>
          </p:cNvSpPr>
          <p:nvPr>
            <p:ph type="ftr" sz="quarter" idx="11"/>
          </p:nvPr>
        </p:nvSpPr>
        <p:spPr/>
        <p:txBody>
          <a:bodyPr/>
          <a:lstStyle/>
          <a:p>
            <a:r>
              <a:rPr lang="en-US"/>
              <a:t>End Time Faith 6</a:t>
            </a:r>
          </a:p>
        </p:txBody>
      </p:sp>
      <p:sp>
        <p:nvSpPr>
          <p:cNvPr id="4" name="Slide Number Placeholder 3">
            <a:extLst>
              <a:ext uri="{FF2B5EF4-FFF2-40B4-BE49-F238E27FC236}">
                <a16:creationId xmlns:a16="http://schemas.microsoft.com/office/drawing/2014/main" id="{EF533EC3-DAC0-42DA-BF21-514FA5564414}"/>
              </a:ext>
            </a:extLst>
          </p:cNvPr>
          <p:cNvSpPr>
            <a:spLocks noGrp="1"/>
          </p:cNvSpPr>
          <p:nvPr>
            <p:ph type="sldNum" sz="quarter" idx="12"/>
          </p:nvPr>
        </p:nvSpPr>
        <p:spPr/>
        <p:txBody>
          <a:bodyPr/>
          <a:lstStyle/>
          <a:p>
            <a:fld id="{5B62FEA9-4F7B-4CB1-BC6A-C4E0A24432EA}" type="slidenum">
              <a:rPr lang="en-US" smtClean="0"/>
              <a:pPr/>
              <a:t>3</a:t>
            </a:fld>
            <a:endParaRPr lang="en-US"/>
          </a:p>
        </p:txBody>
      </p:sp>
      <p:sp>
        <p:nvSpPr>
          <p:cNvPr id="5" name="Title 4">
            <a:extLst>
              <a:ext uri="{FF2B5EF4-FFF2-40B4-BE49-F238E27FC236}">
                <a16:creationId xmlns:a16="http://schemas.microsoft.com/office/drawing/2014/main" id="{FC0CF1E6-0867-41D1-9F4E-679447A4806A}"/>
              </a:ext>
            </a:extLst>
          </p:cNvPr>
          <p:cNvSpPr>
            <a:spLocks noGrp="1"/>
          </p:cNvSpPr>
          <p:nvPr>
            <p:ph type="title"/>
          </p:nvPr>
        </p:nvSpPr>
        <p:spPr>
          <a:xfrm>
            <a:off x="294543" y="1637833"/>
            <a:ext cx="8706550" cy="1325563"/>
          </a:xfrm>
        </p:spPr>
        <p:txBody>
          <a:bodyPr>
            <a:normAutofit fontScale="90000"/>
          </a:bodyPr>
          <a:lstStyle/>
          <a:p>
            <a:r>
              <a:rPr lang="en-US" sz="7200" dirty="0"/>
              <a:t>Notices</a:t>
            </a:r>
            <a:br>
              <a:rPr lang="en-US" sz="7200" i="1" dirty="0"/>
            </a:br>
            <a:r>
              <a:rPr lang="en-US" sz="3100" i="1" dirty="0"/>
              <a:t>(w)</a:t>
            </a:r>
            <a:r>
              <a:rPr lang="en-US" sz="3100" i="1" spc="-150" dirty="0"/>
              <a:t> the fact of observing or paying attention to something.</a:t>
            </a:r>
            <a:br>
              <a:rPr lang="en-US" dirty="0"/>
            </a:br>
            <a:br>
              <a:rPr lang="en-US" dirty="0"/>
            </a:br>
            <a:endParaRPr lang="en-US" sz="7200" i="1" dirty="0"/>
          </a:p>
        </p:txBody>
      </p:sp>
      <p:sp>
        <p:nvSpPr>
          <p:cNvPr id="6" name="TextBox 5">
            <a:extLst>
              <a:ext uri="{FF2B5EF4-FFF2-40B4-BE49-F238E27FC236}">
                <a16:creationId xmlns:a16="http://schemas.microsoft.com/office/drawing/2014/main" id="{2C04136B-7975-4D4F-9B37-81A954064A07}"/>
              </a:ext>
            </a:extLst>
          </p:cNvPr>
          <p:cNvSpPr txBox="1"/>
          <p:nvPr/>
        </p:nvSpPr>
        <p:spPr>
          <a:xfrm>
            <a:off x="380861" y="1997839"/>
            <a:ext cx="7946406" cy="2862322"/>
          </a:xfrm>
          <a:prstGeom prst="rect">
            <a:avLst/>
          </a:prstGeom>
          <a:noFill/>
        </p:spPr>
        <p:txBody>
          <a:bodyPr wrap="none" rtlCol="0">
            <a:spAutoFit/>
          </a:bodyPr>
          <a:lstStyle/>
          <a:p>
            <a:r>
              <a:rPr lang="en-US" sz="3600" dirty="0"/>
              <a:t>June 1</a:t>
            </a:r>
            <a:r>
              <a:rPr lang="en-US" sz="3600" baseline="30000" dirty="0"/>
              <a:t>st</a:t>
            </a:r>
            <a:r>
              <a:rPr lang="en-US" sz="3600" dirty="0"/>
              <a:t> Work Day</a:t>
            </a:r>
          </a:p>
          <a:p>
            <a:r>
              <a:rPr lang="en-US" sz="3600" dirty="0"/>
              <a:t>June 2</a:t>
            </a:r>
            <a:r>
              <a:rPr lang="en-US" sz="3600" baseline="30000" dirty="0"/>
              <a:t>nd</a:t>
            </a:r>
            <a:r>
              <a:rPr lang="en-US" sz="3600" dirty="0"/>
              <a:t> Bro. Danny </a:t>
            </a:r>
            <a:r>
              <a:rPr lang="en-US" sz="3600" dirty="0" err="1"/>
              <a:t>Stemen</a:t>
            </a:r>
            <a:endParaRPr lang="en-US" sz="3600" dirty="0"/>
          </a:p>
          <a:p>
            <a:r>
              <a:rPr lang="en-US" sz="3600" dirty="0"/>
              <a:t>June 28</a:t>
            </a:r>
            <a:r>
              <a:rPr lang="en-US" sz="3600" baseline="30000" dirty="0"/>
              <a:t>th</a:t>
            </a:r>
            <a:r>
              <a:rPr lang="en-US" sz="3600" dirty="0"/>
              <a:t> Adventures Through the Bible</a:t>
            </a:r>
          </a:p>
          <a:p>
            <a:r>
              <a:rPr lang="en-US" sz="3600" dirty="0"/>
              <a:t>Sept 27</a:t>
            </a:r>
            <a:r>
              <a:rPr lang="en-US" sz="3600" baseline="30000" dirty="0"/>
              <a:t>th</a:t>
            </a:r>
            <a:r>
              <a:rPr lang="en-US" sz="3600" dirty="0"/>
              <a:t> Men’s Meeting @HBT</a:t>
            </a:r>
          </a:p>
          <a:p>
            <a:endParaRPr lang="en-US" dirty="0"/>
          </a:p>
          <a:p>
            <a:endParaRPr lang="en-US" dirty="0"/>
          </a:p>
        </p:txBody>
      </p:sp>
    </p:spTree>
    <p:extLst>
      <p:ext uri="{BB962C8B-B14F-4D97-AF65-F5344CB8AC3E}">
        <p14:creationId xmlns:p14="http://schemas.microsoft.com/office/powerpoint/2010/main" val="3901165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5/26/19</a:t>
            </a:r>
            <a:endParaRPr lang="en-US" dirty="0"/>
          </a:p>
        </p:txBody>
      </p:sp>
      <p:sp>
        <p:nvSpPr>
          <p:cNvPr id="3" name="Footer Placeholder 2"/>
          <p:cNvSpPr>
            <a:spLocks noGrp="1"/>
          </p:cNvSpPr>
          <p:nvPr>
            <p:ph type="ftr" sz="quarter" idx="11"/>
          </p:nvPr>
        </p:nvSpPr>
        <p:spPr/>
        <p:txBody>
          <a:bodyPr/>
          <a:lstStyle/>
          <a:p>
            <a:r>
              <a:rPr lang="en-US"/>
              <a:t>The Balanced Memorial</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30</a:t>
            </a:fld>
            <a:endParaRPr lang="en-US" dirty="0"/>
          </a:p>
        </p:txBody>
      </p:sp>
      <p:sp>
        <p:nvSpPr>
          <p:cNvPr id="5" name="Rectangle 4"/>
          <p:cNvSpPr/>
          <p:nvPr/>
        </p:nvSpPr>
        <p:spPr>
          <a:xfrm>
            <a:off x="148281" y="111212"/>
            <a:ext cx="8292774" cy="6678751"/>
          </a:xfrm>
          <a:prstGeom prst="rect">
            <a:avLst/>
          </a:prstGeom>
        </p:spPr>
        <p:txBody>
          <a:bodyPr wrap="square">
            <a:spAutoFit/>
          </a:bodyPr>
          <a:lstStyle/>
          <a:p>
            <a:r>
              <a:rPr lang="en-US" sz="3600" b="1" dirty="0"/>
              <a:t>CALLING.JESUS.ON.THE.SCENE</a:t>
            </a:r>
          </a:p>
          <a:p>
            <a:r>
              <a:rPr lang="en-US" sz="2800" dirty="0"/>
              <a:t>	163  I was preaching just like now, the Shekinah Glory present, and all of a sudden, in a heart attack, his eyes went back</a:t>
            </a:r>
            <a:r>
              <a:rPr lang="mr-IN" sz="2800" dirty="0"/>
              <a:t>…</a:t>
            </a:r>
            <a:r>
              <a:rPr lang="en-US" sz="2800" dirty="0"/>
              <a:t> His wife there is a registered nurse, she screamed when she caught his heart and seen he was gone. I quietened the audience, went down. Laid my hands upon him, and felt. I looked up at her, she said, "He's gone." And I tried his eyes, I seen his eyes way... turned back like that. He had no more pulse than this has.</a:t>
            </a:r>
          </a:p>
          <a:p>
            <a:r>
              <a:rPr lang="en-US" sz="2800" dirty="0"/>
              <a:t>	164 I said, "Lord Jesus," and He come on the scene. I laid my hand upon him. And he said, tried to speak, "Bro. Branham..." </a:t>
            </a:r>
            <a:r>
              <a:rPr lang="en-US" sz="2800" b="1" dirty="0"/>
              <a:t>And here he stands, tonight, trophy of the grace of God.</a:t>
            </a:r>
          </a:p>
          <a:p>
            <a:pPr algn="r"/>
            <a:r>
              <a:rPr lang="en-US" sz="2800" dirty="0"/>
              <a:t>63-0804</a:t>
            </a:r>
            <a:endParaRPr lang="en-US" sz="2800" b="1" dirty="0"/>
          </a:p>
        </p:txBody>
      </p:sp>
    </p:spTree>
    <p:extLst>
      <p:ext uri="{BB962C8B-B14F-4D97-AF65-F5344CB8AC3E}">
        <p14:creationId xmlns:p14="http://schemas.microsoft.com/office/powerpoint/2010/main" val="1777594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ting ">
            <a:extLst>
              <a:ext uri="{FF2B5EF4-FFF2-40B4-BE49-F238E27FC236}">
                <a16:creationId xmlns:a16="http://schemas.microsoft.com/office/drawing/2014/main" id="{CE1293AF-DFA5-4882-8DAC-72FBB3B37524}"/>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ln>
            <a:noFill/>
          </a:ln>
          <a:effectLst>
            <a:softEdge rad="112500"/>
          </a:effectLst>
        </p:spPr>
      </p:pic>
      <p:sp>
        <p:nvSpPr>
          <p:cNvPr id="2" name="Title 1">
            <a:extLst>
              <a:ext uri="{FF2B5EF4-FFF2-40B4-BE49-F238E27FC236}">
                <a16:creationId xmlns:a16="http://schemas.microsoft.com/office/drawing/2014/main" id="{D0B417D1-E745-44E0-B2CA-BB184EC46CFC}"/>
              </a:ext>
            </a:extLst>
          </p:cNvPr>
          <p:cNvSpPr>
            <a:spLocks noGrp="1"/>
          </p:cNvSpPr>
          <p:nvPr>
            <p:ph type="title"/>
          </p:nvPr>
        </p:nvSpPr>
        <p:spPr bwMode="white">
          <a:xfrm>
            <a:off x="1711788" y="2775389"/>
            <a:ext cx="6877651" cy="1572660"/>
          </a:xfrm>
        </p:spPr>
        <p:txBody>
          <a:bodyPr>
            <a:noAutofit/>
          </a:bodyPr>
          <a:lstStyle/>
          <a:p>
            <a:pPr>
              <a:lnSpc>
                <a:spcPct val="50000"/>
              </a:lnSpc>
            </a:pPr>
            <a:r>
              <a:rPr lang="en-US" sz="12450" dirty="0">
                <a:solidFill>
                  <a:prstClr val="white"/>
                </a:solidFill>
                <a:latin typeface="Edwardian Script ITC" panose="030303020407070D0804" pitchFamily="66" charset="0"/>
              </a:rPr>
              <a:t>                  </a:t>
            </a:r>
            <a:r>
              <a:rPr lang="en-US" sz="14900" dirty="0" err="1">
                <a:solidFill>
                  <a:srgbClr val="133A61"/>
                </a:solidFill>
                <a:latin typeface="Edwardian Script ITC" panose="030303020407070D0804" pitchFamily="66" charset="0"/>
              </a:rPr>
              <a:t>Endtime</a:t>
            </a:r>
            <a:r>
              <a:rPr lang="en-US" sz="14900" dirty="0">
                <a:solidFill>
                  <a:srgbClr val="133A61"/>
                </a:solidFill>
                <a:latin typeface="Edwardian Script ITC" panose="030303020407070D0804" pitchFamily="66" charset="0"/>
              </a:rPr>
              <a:t> </a:t>
            </a:r>
            <a:br>
              <a:rPr lang="en-US" sz="14900" dirty="0">
                <a:solidFill>
                  <a:srgbClr val="133A61"/>
                </a:solidFill>
                <a:latin typeface="Edwardian Script ITC" panose="030303020407070D0804" pitchFamily="66" charset="0"/>
              </a:rPr>
            </a:br>
            <a:r>
              <a:rPr lang="en-US" sz="14900" dirty="0">
                <a:solidFill>
                  <a:srgbClr val="133A61"/>
                </a:solidFill>
                <a:latin typeface="Edwardian Script ITC" panose="030303020407070D0804" pitchFamily="66" charset="0"/>
              </a:rPr>
              <a:t>Faith</a:t>
            </a:r>
            <a:endParaRPr lang="en-US" dirty="0">
              <a:solidFill>
                <a:srgbClr val="133A61"/>
              </a:solidFill>
            </a:endParaRPr>
          </a:p>
        </p:txBody>
      </p:sp>
      <p:sp>
        <p:nvSpPr>
          <p:cNvPr id="3" name="Content Placeholder 2">
            <a:extLst>
              <a:ext uri="{FF2B5EF4-FFF2-40B4-BE49-F238E27FC236}">
                <a16:creationId xmlns:a16="http://schemas.microsoft.com/office/drawing/2014/main" id="{77A69C07-E345-4689-9860-2FCD3A595308}"/>
              </a:ext>
            </a:extLst>
          </p:cNvPr>
          <p:cNvSpPr>
            <a:spLocks noGrp="1"/>
          </p:cNvSpPr>
          <p:nvPr>
            <p:ph idx="1"/>
          </p:nvPr>
        </p:nvSpPr>
        <p:spPr>
          <a:xfrm>
            <a:off x="1711788" y="5185554"/>
            <a:ext cx="7057533" cy="1353359"/>
          </a:xfrm>
          <a:solidFill>
            <a:schemeClr val="tx1">
              <a:lumMod val="85000"/>
              <a:lumOff val="15000"/>
              <a:alpha val="46000"/>
            </a:schemeClr>
          </a:solidFill>
        </p:spPr>
        <p:txBody>
          <a:bodyPr>
            <a:normAutofit/>
          </a:bodyPr>
          <a:lstStyle/>
          <a:p>
            <a:pPr marL="0" indent="0">
              <a:buNone/>
            </a:pPr>
            <a:r>
              <a:rPr lang="en-US" sz="3200" b="1" dirty="0">
                <a:solidFill>
                  <a:schemeClr val="bg1"/>
                </a:solidFill>
              </a:rPr>
              <a:t>Part 7  LUKE 1:37</a:t>
            </a:r>
          </a:p>
          <a:p>
            <a:pPr marL="0" indent="0">
              <a:buNone/>
            </a:pPr>
            <a:r>
              <a:rPr lang="en-US" sz="2600" i="1" dirty="0">
                <a:solidFill>
                  <a:schemeClr val="bg1"/>
                </a:solidFill>
              </a:rPr>
              <a:t>For with God nothing shall be impossible. </a:t>
            </a:r>
          </a:p>
        </p:txBody>
      </p:sp>
      <p:sp>
        <p:nvSpPr>
          <p:cNvPr id="5" name="Date Placeholder 4">
            <a:extLst>
              <a:ext uri="{FF2B5EF4-FFF2-40B4-BE49-F238E27FC236}">
                <a16:creationId xmlns:a16="http://schemas.microsoft.com/office/drawing/2014/main" id="{49571B08-A68F-4997-94C4-08780EC5AB12}"/>
              </a:ext>
            </a:extLst>
          </p:cNvPr>
          <p:cNvSpPr>
            <a:spLocks noGrp="1"/>
          </p:cNvSpPr>
          <p:nvPr>
            <p:ph type="dt" sz="half" idx="10"/>
          </p:nvPr>
        </p:nvSpPr>
        <p:spPr>
          <a:xfrm>
            <a:off x="6286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46464A">
                    <a:lumMod val="20000"/>
                    <a:lumOff val="80000"/>
                  </a:srgbClr>
                </a:solidFill>
                <a:effectLst/>
                <a:uLnTx/>
                <a:uFillTx/>
                <a:latin typeface="Cambria" panose="02040503050406030204"/>
                <a:ea typeface="+mn-ea"/>
                <a:cs typeface="+mn-cs"/>
              </a:rPr>
              <a:t>5/19/2019</a:t>
            </a:r>
            <a:endParaRPr kumimoji="0" lang="en-US" sz="1050" b="0" i="0" u="none" strike="noStrike" kern="1200" cap="none" spc="0" normalizeH="0" baseline="0" noProof="0" dirty="0">
              <a:ln>
                <a:noFill/>
              </a:ln>
              <a:solidFill>
                <a:srgbClr val="46464A">
                  <a:lumMod val="20000"/>
                  <a:lumOff val="80000"/>
                </a:srgbClr>
              </a:solidFill>
              <a:effectLst/>
              <a:uLnTx/>
              <a:uFillTx/>
              <a:latin typeface="Cambria" panose="02040503050406030204"/>
              <a:ea typeface="+mn-ea"/>
              <a:cs typeface="+mn-cs"/>
            </a:endParaRPr>
          </a:p>
        </p:txBody>
      </p:sp>
      <p:sp>
        <p:nvSpPr>
          <p:cNvPr id="7" name="Slide Number Placeholder 6">
            <a:extLst>
              <a:ext uri="{FF2B5EF4-FFF2-40B4-BE49-F238E27FC236}">
                <a16:creationId xmlns:a16="http://schemas.microsoft.com/office/drawing/2014/main" id="{388CB370-ECF9-4838-B180-4A6996A92499}"/>
              </a:ext>
            </a:extLst>
          </p:cNvPr>
          <p:cNvSpPr>
            <a:spLocks noGrp="1"/>
          </p:cNvSpPr>
          <p:nvPr>
            <p:ph type="sldNum" sz="quarter" idx="12"/>
          </p:nvPr>
        </p:nvSpPr>
        <p:spPr>
          <a:xfrm>
            <a:off x="6457950" y="6356351"/>
            <a:ext cx="2057400" cy="365125"/>
          </a:xfrm>
        </p:spPr>
        <p:txBody>
          <a:bodyPr>
            <a:normAutofit fontScale="7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D164B4E-BB64-4235-AA14-F42088F189EC}" type="slidenum">
              <a:rPr kumimoji="0" lang="en-US" sz="3200" b="0" i="0" u="none" strike="noStrike" kern="1200" cap="none" spc="0" normalizeH="0" baseline="0" noProof="0" smtClean="0">
                <a:ln>
                  <a:noFill/>
                </a:ln>
                <a:solidFill>
                  <a:srgbClr val="46464A">
                    <a:lumMod val="60000"/>
                    <a:lumOff val="40000"/>
                  </a:srgbClr>
                </a:solidFill>
                <a:effectLst/>
                <a:uLnTx/>
                <a:uFillTx/>
                <a:latin typeface="Cambria" panose="02040503050406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3200" b="0" i="0" u="none" strike="noStrike" kern="1200" cap="none" spc="0" normalizeH="0" baseline="0" noProof="0">
              <a:ln>
                <a:noFill/>
              </a:ln>
              <a:solidFill>
                <a:srgbClr val="46464A">
                  <a:lumMod val="60000"/>
                  <a:lumOff val="40000"/>
                </a:srgbClr>
              </a:solidFill>
              <a:effectLst/>
              <a:uLnTx/>
              <a:uFillTx/>
              <a:latin typeface="Cambria" panose="02040503050406030204"/>
              <a:ea typeface="+mn-ea"/>
              <a:cs typeface="+mn-cs"/>
            </a:endParaRPr>
          </a:p>
        </p:txBody>
      </p:sp>
      <p:sp>
        <p:nvSpPr>
          <p:cNvPr id="6" name="Footer Placeholder 5">
            <a:extLst>
              <a:ext uri="{FF2B5EF4-FFF2-40B4-BE49-F238E27FC236}">
                <a16:creationId xmlns:a16="http://schemas.microsoft.com/office/drawing/2014/main" id="{69ED4AFE-9BB8-45E5-8D2F-396ED3AF9968}"/>
              </a:ext>
            </a:extLst>
          </p:cNvPr>
          <p:cNvSpPr>
            <a:spLocks noGrp="1"/>
          </p:cNvSpPr>
          <p:nvPr>
            <p:ph type="ftr" sz="quarter" idx="11"/>
          </p:nvPr>
        </p:nvSpPr>
        <p:spPr>
          <a:xfrm>
            <a:off x="3028950" y="6356351"/>
            <a:ext cx="30861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srgbClr val="46464A">
                    <a:lumMod val="20000"/>
                    <a:lumOff val="80000"/>
                  </a:srgbClr>
                </a:solidFill>
                <a:effectLst/>
                <a:uLnTx/>
                <a:uFillTx/>
                <a:latin typeface="Cambria" panose="02040503050406030204"/>
                <a:ea typeface="+mn-ea"/>
                <a:cs typeface="+mn-cs"/>
              </a:rPr>
              <a:t>End Time Faith 6</a:t>
            </a:r>
            <a:endParaRPr kumimoji="0" lang="en-US" sz="1050" b="0" i="0" u="none" strike="noStrike" kern="1200" cap="none" spc="0" normalizeH="0" baseline="0" noProof="0" dirty="0">
              <a:ln>
                <a:noFill/>
              </a:ln>
              <a:solidFill>
                <a:srgbClr val="46464A">
                  <a:lumMod val="20000"/>
                  <a:lumOff val="80000"/>
                </a:srgbClr>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184451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3491FA-94A5-42FD-8313-9E5F9CBB5DDA}"/>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41422FDF-5B9E-4CFF-95F9-30C8440D3FC8}"/>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45FD1B83-8163-4953-BBC5-C6220DE769AB}"/>
              </a:ext>
            </a:extLst>
          </p:cNvPr>
          <p:cNvSpPr>
            <a:spLocks noGrp="1"/>
          </p:cNvSpPr>
          <p:nvPr>
            <p:ph type="sldNum" sz="quarter" idx="12"/>
          </p:nvPr>
        </p:nvSpPr>
        <p:spPr/>
        <p:txBody>
          <a:bodyPr/>
          <a:lstStyle/>
          <a:p>
            <a:fld id="{4FAB73BC-B049-4115-A692-8D63A059BFB8}" type="slidenum">
              <a:rPr lang="en-US" smtClean="0"/>
              <a:t>32</a:t>
            </a:fld>
            <a:endParaRPr lang="en-US" dirty="0"/>
          </a:p>
        </p:txBody>
      </p:sp>
      <p:sp>
        <p:nvSpPr>
          <p:cNvPr id="5" name="Rectangle 4">
            <a:extLst>
              <a:ext uri="{FF2B5EF4-FFF2-40B4-BE49-F238E27FC236}">
                <a16:creationId xmlns:a16="http://schemas.microsoft.com/office/drawing/2014/main" id="{9E67870C-3D85-4F70-86C1-342BFDF8EAA2}"/>
              </a:ext>
            </a:extLst>
          </p:cNvPr>
          <p:cNvSpPr/>
          <p:nvPr/>
        </p:nvSpPr>
        <p:spPr>
          <a:xfrm>
            <a:off x="157807" y="82774"/>
            <a:ext cx="8283247" cy="4955203"/>
          </a:xfrm>
          <a:prstGeom prst="rect">
            <a:avLst/>
          </a:prstGeom>
        </p:spPr>
        <p:txBody>
          <a:bodyPr wrap="square">
            <a:spAutoFit/>
          </a:bodyPr>
          <a:lstStyle/>
          <a:p>
            <a:r>
              <a:rPr lang="en-US" sz="3600" b="1" dirty="0"/>
              <a:t>JEREMIAH 29:8-13</a:t>
            </a:r>
          </a:p>
          <a:p>
            <a:r>
              <a:rPr lang="en-US" sz="2800" dirty="0"/>
              <a:t>	</a:t>
            </a:r>
            <a:r>
              <a:rPr lang="en-US" sz="2800" i="1" dirty="0"/>
              <a:t>10 For thus saith the LORD, That after seventy years be accomplished at Babylon I will visit you, and </a:t>
            </a:r>
            <a:r>
              <a:rPr lang="en-US" sz="2800" b="1" i="1" dirty="0"/>
              <a:t>perform</a:t>
            </a:r>
            <a:r>
              <a:rPr lang="en-US" sz="2800" i="1" dirty="0"/>
              <a:t> my good word toward you, in causing you to return to this place. 11For I know the thoughts that I think toward you, saith the LORD, thoughts of peace, and not of evil, to give you an expected end. 12 Then shall ye call upon me, and ye shall go and pray unto me, and I will hearken unto you.13 And ye shall seek me, and find me, when ye shall search for me with all your heart.</a:t>
            </a:r>
          </a:p>
        </p:txBody>
      </p:sp>
    </p:spTree>
    <p:extLst>
      <p:ext uri="{BB962C8B-B14F-4D97-AF65-F5344CB8AC3E}">
        <p14:creationId xmlns:p14="http://schemas.microsoft.com/office/powerpoint/2010/main" val="295995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A8264B-345E-465D-9DB4-FC8A5B0BC2ED}"/>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AB45BA7A-673B-42D4-80F0-5B6EE5F97666}"/>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A0629441-9316-403E-BF26-0D7E8909DB9A}"/>
              </a:ext>
            </a:extLst>
          </p:cNvPr>
          <p:cNvSpPr>
            <a:spLocks noGrp="1"/>
          </p:cNvSpPr>
          <p:nvPr>
            <p:ph type="sldNum" sz="quarter" idx="12"/>
          </p:nvPr>
        </p:nvSpPr>
        <p:spPr/>
        <p:txBody>
          <a:bodyPr/>
          <a:lstStyle/>
          <a:p>
            <a:fld id="{4FAB73BC-B049-4115-A692-8D63A059BFB8}" type="slidenum">
              <a:rPr lang="en-US" smtClean="0"/>
              <a:t>33</a:t>
            </a:fld>
            <a:endParaRPr lang="en-US" dirty="0"/>
          </a:p>
        </p:txBody>
      </p:sp>
      <p:sp>
        <p:nvSpPr>
          <p:cNvPr id="5" name="Rectangle 4">
            <a:extLst>
              <a:ext uri="{FF2B5EF4-FFF2-40B4-BE49-F238E27FC236}">
                <a16:creationId xmlns:a16="http://schemas.microsoft.com/office/drawing/2014/main" id="{63A87CC0-C9F6-421E-9EB3-FF4BC65C36CD}"/>
              </a:ext>
            </a:extLst>
          </p:cNvPr>
          <p:cNvSpPr/>
          <p:nvPr/>
        </p:nvSpPr>
        <p:spPr>
          <a:xfrm>
            <a:off x="335901" y="298580"/>
            <a:ext cx="7847045" cy="3170099"/>
          </a:xfrm>
          <a:prstGeom prst="rect">
            <a:avLst/>
          </a:prstGeom>
        </p:spPr>
        <p:txBody>
          <a:bodyPr wrap="square">
            <a:spAutoFit/>
          </a:bodyPr>
          <a:lstStyle/>
          <a:p>
            <a:r>
              <a:rPr lang="en-US" sz="4000" b="1" dirty="0"/>
              <a:t>GENESIS 19:15</a:t>
            </a:r>
          </a:p>
          <a:p>
            <a:r>
              <a:rPr lang="en-US" sz="3200" dirty="0"/>
              <a:t>	</a:t>
            </a:r>
            <a:r>
              <a:rPr lang="en-US" sz="3200" i="1" dirty="0"/>
              <a:t>And when the morning arose, then the angels hastened Lot, saying, Arise, take thy wife, and thy two daughters, which are here; lest thou be consumed in the iniquity of the city.</a:t>
            </a:r>
          </a:p>
        </p:txBody>
      </p:sp>
    </p:spTree>
    <p:extLst>
      <p:ext uri="{BB962C8B-B14F-4D97-AF65-F5344CB8AC3E}">
        <p14:creationId xmlns:p14="http://schemas.microsoft.com/office/powerpoint/2010/main" val="3507580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FA7ADB-0B57-4E7F-9384-170D63904023}"/>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724697E2-7BF3-4BCA-847D-0B1ADDE52274}"/>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64CA5C5B-0367-4722-BE25-AC7E419C126C}"/>
              </a:ext>
            </a:extLst>
          </p:cNvPr>
          <p:cNvSpPr>
            <a:spLocks noGrp="1"/>
          </p:cNvSpPr>
          <p:nvPr>
            <p:ph type="sldNum" sz="quarter" idx="12"/>
          </p:nvPr>
        </p:nvSpPr>
        <p:spPr/>
        <p:txBody>
          <a:bodyPr/>
          <a:lstStyle/>
          <a:p>
            <a:fld id="{4FAB73BC-B049-4115-A692-8D63A059BFB8}" type="slidenum">
              <a:rPr lang="en-US" smtClean="0"/>
              <a:t>34</a:t>
            </a:fld>
            <a:endParaRPr lang="en-US" dirty="0"/>
          </a:p>
        </p:txBody>
      </p:sp>
      <p:sp>
        <p:nvSpPr>
          <p:cNvPr id="5" name="Rectangle 4">
            <a:extLst>
              <a:ext uri="{FF2B5EF4-FFF2-40B4-BE49-F238E27FC236}">
                <a16:creationId xmlns:a16="http://schemas.microsoft.com/office/drawing/2014/main" id="{8A07F4C2-AEAD-4F48-BA75-1A71A7804928}"/>
              </a:ext>
            </a:extLst>
          </p:cNvPr>
          <p:cNvSpPr/>
          <p:nvPr/>
        </p:nvSpPr>
        <p:spPr>
          <a:xfrm>
            <a:off x="522513" y="447869"/>
            <a:ext cx="7595119" cy="4647426"/>
          </a:xfrm>
          <a:prstGeom prst="rect">
            <a:avLst/>
          </a:prstGeom>
        </p:spPr>
        <p:txBody>
          <a:bodyPr wrap="square">
            <a:spAutoFit/>
          </a:bodyPr>
          <a:lstStyle/>
          <a:p>
            <a:r>
              <a:rPr lang="en-US" sz="4400" b="1" dirty="0"/>
              <a:t>MATTHEW 17:20</a:t>
            </a:r>
          </a:p>
          <a:p>
            <a:r>
              <a:rPr lang="en-US" sz="3600" i="1" dirty="0"/>
              <a:t>	And Jesus said unto them, Because of your unbelief: for verily I say unto you, If ye have faith as a grain of mustard seed, ye shall say unto this mountain, Remove hence to yonder place; and it shall remove; and nothing shall be impossible unto you.</a:t>
            </a:r>
          </a:p>
        </p:txBody>
      </p:sp>
    </p:spTree>
    <p:extLst>
      <p:ext uri="{BB962C8B-B14F-4D97-AF65-F5344CB8AC3E}">
        <p14:creationId xmlns:p14="http://schemas.microsoft.com/office/powerpoint/2010/main" val="345684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81A29-663F-4312-BC61-0A931E554440}"/>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26901DE0-4B0B-46D4-B996-82949D4F1395}"/>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80FCFB1A-1891-4714-A80A-BA1991EFD4B1}"/>
              </a:ext>
            </a:extLst>
          </p:cNvPr>
          <p:cNvSpPr>
            <a:spLocks noGrp="1"/>
          </p:cNvSpPr>
          <p:nvPr>
            <p:ph type="sldNum" sz="quarter" idx="12"/>
          </p:nvPr>
        </p:nvSpPr>
        <p:spPr/>
        <p:txBody>
          <a:bodyPr/>
          <a:lstStyle/>
          <a:p>
            <a:fld id="{4FAB73BC-B049-4115-A692-8D63A059BFB8}" type="slidenum">
              <a:rPr lang="en-US" smtClean="0"/>
              <a:t>35</a:t>
            </a:fld>
            <a:endParaRPr lang="en-US" dirty="0"/>
          </a:p>
        </p:txBody>
      </p:sp>
      <p:sp>
        <p:nvSpPr>
          <p:cNvPr id="7" name="Rectangle 6">
            <a:extLst>
              <a:ext uri="{FF2B5EF4-FFF2-40B4-BE49-F238E27FC236}">
                <a16:creationId xmlns:a16="http://schemas.microsoft.com/office/drawing/2014/main" id="{92293B44-4D02-4784-A134-841924034DB5}"/>
              </a:ext>
            </a:extLst>
          </p:cNvPr>
          <p:cNvSpPr/>
          <p:nvPr/>
        </p:nvSpPr>
        <p:spPr>
          <a:xfrm>
            <a:off x="223121" y="93306"/>
            <a:ext cx="8217933" cy="6617196"/>
          </a:xfrm>
          <a:prstGeom prst="rect">
            <a:avLst/>
          </a:prstGeom>
        </p:spPr>
        <p:txBody>
          <a:bodyPr wrap="square">
            <a:spAutoFit/>
          </a:bodyPr>
          <a:lstStyle/>
          <a:p>
            <a:r>
              <a:rPr lang="en-US" sz="4000" b="1" dirty="0"/>
              <a:t>LUKE 1:35</a:t>
            </a:r>
          </a:p>
          <a:p>
            <a:r>
              <a:rPr lang="en-US" sz="3200" i="1" dirty="0"/>
              <a:t>	And the angel answered and said unto her, The Holy Ghost shall come upon thee, and the power of the Highest shall overshadow thee: therefore also that holy thing which shall be born of thee shall be called the Son of God. 36     And, behold, thy cousin Elisabeth, she hath also conceived a son in her old age: and this is the sixth month with her, who was called barren. 37 For with God nothing shall be impossible. 38 And Mary said, Behold the handmaid of the Lord; be it unto me according to thy word. And the angel departed from her. </a:t>
            </a:r>
          </a:p>
        </p:txBody>
      </p:sp>
    </p:spTree>
    <p:extLst>
      <p:ext uri="{BB962C8B-B14F-4D97-AF65-F5344CB8AC3E}">
        <p14:creationId xmlns:p14="http://schemas.microsoft.com/office/powerpoint/2010/main" val="508552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4F374-117D-476A-A6FD-9ACE5877C1BE}"/>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A020A9D4-F2C1-4591-9646-543401C7D991}"/>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D2A205D6-7EC9-408F-8AFB-9313669E68FA}"/>
              </a:ext>
            </a:extLst>
          </p:cNvPr>
          <p:cNvSpPr>
            <a:spLocks noGrp="1"/>
          </p:cNvSpPr>
          <p:nvPr>
            <p:ph type="sldNum" sz="quarter" idx="12"/>
          </p:nvPr>
        </p:nvSpPr>
        <p:spPr/>
        <p:txBody>
          <a:bodyPr/>
          <a:lstStyle/>
          <a:p>
            <a:fld id="{4FAB73BC-B049-4115-A692-8D63A059BFB8}" type="slidenum">
              <a:rPr lang="en-US" smtClean="0"/>
              <a:t>36</a:t>
            </a:fld>
            <a:endParaRPr lang="en-US" dirty="0"/>
          </a:p>
        </p:txBody>
      </p:sp>
      <p:sp>
        <p:nvSpPr>
          <p:cNvPr id="5" name="Rectangle 4">
            <a:extLst>
              <a:ext uri="{FF2B5EF4-FFF2-40B4-BE49-F238E27FC236}">
                <a16:creationId xmlns:a16="http://schemas.microsoft.com/office/drawing/2014/main" id="{ACAF4F56-FF25-47A6-AFCA-2EC7FC0341E6}"/>
              </a:ext>
            </a:extLst>
          </p:cNvPr>
          <p:cNvSpPr/>
          <p:nvPr/>
        </p:nvSpPr>
        <p:spPr>
          <a:xfrm>
            <a:off x="223122" y="186630"/>
            <a:ext cx="8217933" cy="4647426"/>
          </a:xfrm>
          <a:prstGeom prst="rect">
            <a:avLst/>
          </a:prstGeom>
        </p:spPr>
        <p:txBody>
          <a:bodyPr wrap="square">
            <a:spAutoFit/>
          </a:bodyPr>
          <a:lstStyle/>
          <a:p>
            <a:r>
              <a:rPr lang="en-US" sz="4400" b="1" dirty="0"/>
              <a:t>ACTS 20:32</a:t>
            </a:r>
          </a:p>
          <a:p>
            <a:r>
              <a:rPr lang="en-US" sz="3600" dirty="0"/>
              <a:t>	</a:t>
            </a:r>
            <a:r>
              <a:rPr lang="en-US" sz="3600" i="1" dirty="0"/>
              <a:t>And now, brethren, I commend you to God, and to the word of his grace, which is able to build you up, and to give you an inheritance among all them which are sanctified. </a:t>
            </a:r>
          </a:p>
          <a:p>
            <a:endParaRPr lang="en-US" sz="3600" i="1" dirty="0"/>
          </a:p>
          <a:p>
            <a:endParaRPr lang="en-US" sz="3600" i="1" dirty="0"/>
          </a:p>
        </p:txBody>
      </p:sp>
    </p:spTree>
    <p:extLst>
      <p:ext uri="{BB962C8B-B14F-4D97-AF65-F5344CB8AC3E}">
        <p14:creationId xmlns:p14="http://schemas.microsoft.com/office/powerpoint/2010/main" val="2293014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B62C0-8442-4B51-A3EC-1787CC9F2EA2}"/>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095F94EA-8AC8-4FF1-B4BE-6293A9283C25}"/>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10814A9E-03CA-4CFC-95C2-C96A36505445}"/>
              </a:ext>
            </a:extLst>
          </p:cNvPr>
          <p:cNvSpPr>
            <a:spLocks noGrp="1"/>
          </p:cNvSpPr>
          <p:nvPr>
            <p:ph type="sldNum" sz="quarter" idx="12"/>
          </p:nvPr>
        </p:nvSpPr>
        <p:spPr/>
        <p:txBody>
          <a:bodyPr/>
          <a:lstStyle/>
          <a:p>
            <a:fld id="{4FAB73BC-B049-4115-A692-8D63A059BFB8}" type="slidenum">
              <a:rPr lang="en-US" smtClean="0"/>
              <a:t>37</a:t>
            </a:fld>
            <a:endParaRPr lang="en-US" dirty="0"/>
          </a:p>
        </p:txBody>
      </p:sp>
      <p:sp>
        <p:nvSpPr>
          <p:cNvPr id="5" name="Rectangle 4">
            <a:extLst>
              <a:ext uri="{FF2B5EF4-FFF2-40B4-BE49-F238E27FC236}">
                <a16:creationId xmlns:a16="http://schemas.microsoft.com/office/drawing/2014/main" id="{7166DC8D-5F23-4C27-BA37-326E32507DCA}"/>
              </a:ext>
            </a:extLst>
          </p:cNvPr>
          <p:cNvSpPr/>
          <p:nvPr/>
        </p:nvSpPr>
        <p:spPr>
          <a:xfrm>
            <a:off x="223121" y="158620"/>
            <a:ext cx="7997147" cy="4093428"/>
          </a:xfrm>
          <a:prstGeom prst="rect">
            <a:avLst/>
          </a:prstGeom>
        </p:spPr>
        <p:txBody>
          <a:bodyPr wrap="square">
            <a:spAutoFit/>
          </a:bodyPr>
          <a:lstStyle/>
          <a:p>
            <a:r>
              <a:rPr lang="en-US" sz="4400" b="1" dirty="0"/>
              <a:t>JAMES 1:21-22</a:t>
            </a:r>
          </a:p>
          <a:p>
            <a:r>
              <a:rPr lang="en-US" sz="3600" dirty="0"/>
              <a:t>	</a:t>
            </a:r>
            <a:r>
              <a:rPr lang="en-US" sz="3600" i="1" dirty="0"/>
              <a:t>Wherefore lay apart all filthiness and superfluity of naughtiness, and receive with meekness </a:t>
            </a:r>
            <a:r>
              <a:rPr lang="en-US" sz="3600" b="1" i="1" dirty="0"/>
              <a:t>the engrafted word, </a:t>
            </a:r>
            <a:r>
              <a:rPr lang="en-US" sz="3600" i="1" dirty="0"/>
              <a:t>which is able to save your souls. 22 But be ye doers of the word, and not hearers only, deceiving your own selves. </a:t>
            </a:r>
          </a:p>
        </p:txBody>
      </p:sp>
    </p:spTree>
    <p:extLst>
      <p:ext uri="{BB962C8B-B14F-4D97-AF65-F5344CB8AC3E}">
        <p14:creationId xmlns:p14="http://schemas.microsoft.com/office/powerpoint/2010/main" val="415945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4DE36-928A-4B85-9860-C632B04383CD}"/>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95AC38B0-81DE-42C1-89D6-7DBB53D740FD}"/>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6380A105-723A-462E-B1C0-68339FAFDA30}"/>
              </a:ext>
            </a:extLst>
          </p:cNvPr>
          <p:cNvSpPr>
            <a:spLocks noGrp="1"/>
          </p:cNvSpPr>
          <p:nvPr>
            <p:ph type="sldNum" sz="quarter" idx="12"/>
          </p:nvPr>
        </p:nvSpPr>
        <p:spPr/>
        <p:txBody>
          <a:bodyPr/>
          <a:lstStyle/>
          <a:p>
            <a:fld id="{4FAB73BC-B049-4115-A692-8D63A059BFB8}" type="slidenum">
              <a:rPr lang="en-US" smtClean="0"/>
              <a:t>38</a:t>
            </a:fld>
            <a:endParaRPr lang="en-US" dirty="0"/>
          </a:p>
        </p:txBody>
      </p:sp>
      <p:sp>
        <p:nvSpPr>
          <p:cNvPr id="5" name="Rectangle 4">
            <a:extLst>
              <a:ext uri="{FF2B5EF4-FFF2-40B4-BE49-F238E27FC236}">
                <a16:creationId xmlns:a16="http://schemas.microsoft.com/office/drawing/2014/main" id="{D4EEA7FB-0704-40AF-BFF4-34203E27FBA6}"/>
              </a:ext>
            </a:extLst>
          </p:cNvPr>
          <p:cNvSpPr/>
          <p:nvPr/>
        </p:nvSpPr>
        <p:spPr>
          <a:xfrm>
            <a:off x="223122" y="145464"/>
            <a:ext cx="8015809" cy="4585871"/>
          </a:xfrm>
          <a:prstGeom prst="rect">
            <a:avLst/>
          </a:prstGeom>
        </p:spPr>
        <p:txBody>
          <a:bodyPr wrap="square">
            <a:spAutoFit/>
          </a:bodyPr>
          <a:lstStyle/>
          <a:p>
            <a:r>
              <a:rPr lang="en-US" sz="4400" b="1" spc="-150" dirty="0"/>
              <a:t>POWER.OF.TRANSFORMATION</a:t>
            </a:r>
          </a:p>
          <a:p>
            <a:r>
              <a:rPr lang="en-US" sz="3600" dirty="0"/>
              <a:t>	52 Now that's what we are here for. That's my Message, has been all along, is the Word of God. </a:t>
            </a:r>
          </a:p>
          <a:p>
            <a:r>
              <a:rPr lang="en-US" sz="3600" b="1" dirty="0"/>
              <a:t>	We must hold to That regardless of what other things take place. </a:t>
            </a:r>
            <a:r>
              <a:rPr lang="en-US" sz="3600" dirty="0"/>
              <a:t>Always stay with that Word. </a:t>
            </a:r>
          </a:p>
          <a:p>
            <a:pPr algn="r"/>
            <a:r>
              <a:rPr lang="en-US" sz="3200" dirty="0"/>
              <a:t>65-1031</a:t>
            </a:r>
          </a:p>
        </p:txBody>
      </p:sp>
    </p:spTree>
    <p:extLst>
      <p:ext uri="{BB962C8B-B14F-4D97-AF65-F5344CB8AC3E}">
        <p14:creationId xmlns:p14="http://schemas.microsoft.com/office/powerpoint/2010/main" val="2573047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84CEE-C0F9-46DB-93C0-09EFB623FE3B}"/>
              </a:ext>
            </a:extLst>
          </p:cNvPr>
          <p:cNvSpPr>
            <a:spLocks noGrp="1"/>
          </p:cNvSpPr>
          <p:nvPr>
            <p:ph type="dt" sz="half" idx="10"/>
          </p:nvPr>
        </p:nvSpPr>
        <p:spPr/>
        <p:txBody>
          <a:bodyPr/>
          <a:lstStyle/>
          <a:p>
            <a:r>
              <a:rPr lang="en-US"/>
              <a:t>5/26/19</a:t>
            </a:r>
            <a:endParaRPr lang="en-US" dirty="0"/>
          </a:p>
        </p:txBody>
      </p:sp>
      <p:sp>
        <p:nvSpPr>
          <p:cNvPr id="3" name="Footer Placeholder 2">
            <a:extLst>
              <a:ext uri="{FF2B5EF4-FFF2-40B4-BE49-F238E27FC236}">
                <a16:creationId xmlns:a16="http://schemas.microsoft.com/office/drawing/2014/main" id="{AE9780E7-4B94-4F65-BFDD-7FB557B70CB2}"/>
              </a:ext>
            </a:extLst>
          </p:cNvPr>
          <p:cNvSpPr>
            <a:spLocks noGrp="1"/>
          </p:cNvSpPr>
          <p:nvPr>
            <p:ph type="ftr" sz="quarter" idx="11"/>
          </p:nvPr>
        </p:nvSpPr>
        <p:spPr/>
        <p:txBody>
          <a:bodyPr/>
          <a:lstStyle/>
          <a:p>
            <a:r>
              <a:rPr lang="en-US"/>
              <a:t>The Balanced Memorial</a:t>
            </a:r>
            <a:endParaRPr lang="en-US" dirty="0"/>
          </a:p>
        </p:txBody>
      </p:sp>
      <p:sp>
        <p:nvSpPr>
          <p:cNvPr id="4" name="Slide Number Placeholder 3">
            <a:extLst>
              <a:ext uri="{FF2B5EF4-FFF2-40B4-BE49-F238E27FC236}">
                <a16:creationId xmlns:a16="http://schemas.microsoft.com/office/drawing/2014/main" id="{472FDB96-DFAC-4D8E-B171-06398B221022}"/>
              </a:ext>
            </a:extLst>
          </p:cNvPr>
          <p:cNvSpPr>
            <a:spLocks noGrp="1"/>
          </p:cNvSpPr>
          <p:nvPr>
            <p:ph type="sldNum" sz="quarter" idx="12"/>
          </p:nvPr>
        </p:nvSpPr>
        <p:spPr/>
        <p:txBody>
          <a:bodyPr/>
          <a:lstStyle/>
          <a:p>
            <a:fld id="{4FAB73BC-B049-4115-A692-8D63A059BFB8}" type="slidenum">
              <a:rPr lang="en-US" smtClean="0"/>
              <a:t>39</a:t>
            </a:fld>
            <a:endParaRPr lang="en-US" dirty="0"/>
          </a:p>
        </p:txBody>
      </p:sp>
      <p:sp>
        <p:nvSpPr>
          <p:cNvPr id="5" name="Rectangle 4">
            <a:extLst>
              <a:ext uri="{FF2B5EF4-FFF2-40B4-BE49-F238E27FC236}">
                <a16:creationId xmlns:a16="http://schemas.microsoft.com/office/drawing/2014/main" id="{177F8BE6-B7F4-41D4-A6F1-32FA502685ED}"/>
              </a:ext>
            </a:extLst>
          </p:cNvPr>
          <p:cNvSpPr/>
          <p:nvPr/>
        </p:nvSpPr>
        <p:spPr>
          <a:xfrm>
            <a:off x="307909" y="158620"/>
            <a:ext cx="7996335" cy="6124754"/>
          </a:xfrm>
          <a:prstGeom prst="rect">
            <a:avLst/>
          </a:prstGeom>
        </p:spPr>
        <p:txBody>
          <a:bodyPr wrap="square">
            <a:spAutoFit/>
          </a:bodyPr>
          <a:lstStyle/>
          <a:p>
            <a:r>
              <a:rPr lang="en-US" sz="4000" b="1" dirty="0"/>
              <a:t>HEBREWS 4:1-12</a:t>
            </a:r>
          </a:p>
          <a:p>
            <a:r>
              <a:rPr lang="en-US" sz="3200" dirty="0"/>
              <a:t>	</a:t>
            </a:r>
            <a:r>
              <a:rPr lang="en-US" sz="3200" i="1" dirty="0"/>
              <a:t>Let us therefore fear, lest, a promise being left us of entering into his rest, any of you should seem to come short of it. 2 For unto us was the gospel preached, as well as unto them: but the word preached did not profit them, not being mixed with faith in them that heard it. 3 For we which have believed do enter into rest, as he said, As I have sworn in my wrath, if they shall enter into my rest: although the works were finished from the foundation of the world. </a:t>
            </a:r>
          </a:p>
        </p:txBody>
      </p:sp>
    </p:spTree>
    <p:extLst>
      <p:ext uri="{BB962C8B-B14F-4D97-AF65-F5344CB8AC3E}">
        <p14:creationId xmlns:p14="http://schemas.microsoft.com/office/powerpoint/2010/main" val="204160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B78B-0712-48BF-BDF2-A034AFA715F9}"/>
              </a:ext>
            </a:extLst>
          </p:cNvPr>
          <p:cNvSpPr>
            <a:spLocks noGrp="1"/>
          </p:cNvSpPr>
          <p:nvPr>
            <p:ph type="title"/>
          </p:nvPr>
        </p:nvSpPr>
        <p:spPr>
          <a:xfrm>
            <a:off x="429568" y="111318"/>
            <a:ext cx="8011485" cy="1325562"/>
          </a:xfrm>
        </p:spPr>
        <p:txBody>
          <a:bodyPr>
            <a:normAutofit fontScale="90000"/>
          </a:bodyPr>
          <a:lstStyle/>
          <a:p>
            <a:r>
              <a:rPr lang="en-US" sz="6000" i="1" dirty="0">
                <a:solidFill>
                  <a:srgbClr val="FFFF00"/>
                </a:solidFill>
                <a:latin typeface="+mn-lt"/>
              </a:rPr>
              <a:t>Birthdays &amp; Anniversaries</a:t>
            </a:r>
          </a:p>
        </p:txBody>
      </p:sp>
      <p:sp>
        <p:nvSpPr>
          <p:cNvPr id="3" name="Content Placeholder 2">
            <a:extLst>
              <a:ext uri="{FF2B5EF4-FFF2-40B4-BE49-F238E27FC236}">
                <a16:creationId xmlns:a16="http://schemas.microsoft.com/office/drawing/2014/main" id="{DF8D05BD-4859-4B2B-A2A1-E415ED218388}"/>
              </a:ext>
            </a:extLst>
          </p:cNvPr>
          <p:cNvSpPr>
            <a:spLocks noGrp="1"/>
          </p:cNvSpPr>
          <p:nvPr>
            <p:ph idx="1"/>
          </p:nvPr>
        </p:nvSpPr>
        <p:spPr>
          <a:xfrm>
            <a:off x="946403" y="1828801"/>
            <a:ext cx="7494651" cy="4351337"/>
          </a:xfrm>
        </p:spPr>
        <p:txBody>
          <a:bodyPr>
            <a:normAutofit/>
          </a:bodyPr>
          <a:lstStyle/>
          <a:p>
            <a:r>
              <a:rPr lang="en-US" sz="3600" dirty="0">
                <a:solidFill>
                  <a:schemeClr val="bg1"/>
                </a:solidFill>
              </a:rPr>
              <a:t>May 26</a:t>
            </a:r>
            <a:r>
              <a:rPr lang="en-US" sz="3600" baseline="30000" dirty="0">
                <a:solidFill>
                  <a:schemeClr val="bg1"/>
                </a:solidFill>
              </a:rPr>
              <a:t>th</a:t>
            </a:r>
            <a:r>
              <a:rPr lang="en-US" sz="3600" dirty="0">
                <a:solidFill>
                  <a:schemeClr val="bg1"/>
                </a:solidFill>
              </a:rPr>
              <a:t> Tina Knoblauch</a:t>
            </a:r>
          </a:p>
          <a:p>
            <a:r>
              <a:rPr lang="en-US" sz="3600" dirty="0">
                <a:solidFill>
                  <a:schemeClr val="bg1"/>
                </a:solidFill>
              </a:rPr>
              <a:t>May 28</a:t>
            </a:r>
            <a:r>
              <a:rPr lang="en-US" sz="3600" baseline="30000" dirty="0">
                <a:solidFill>
                  <a:schemeClr val="bg1"/>
                </a:solidFill>
              </a:rPr>
              <a:t>th</a:t>
            </a:r>
            <a:r>
              <a:rPr lang="en-US" sz="3600" dirty="0">
                <a:solidFill>
                  <a:schemeClr val="bg1"/>
                </a:solidFill>
              </a:rPr>
              <a:t> The Pastor</a:t>
            </a:r>
          </a:p>
          <a:p>
            <a:r>
              <a:rPr lang="en-US" sz="3600" dirty="0">
                <a:solidFill>
                  <a:schemeClr val="bg1"/>
                </a:solidFill>
              </a:rPr>
              <a:t>May 29</a:t>
            </a:r>
            <a:r>
              <a:rPr lang="en-US" sz="3600" baseline="30000" dirty="0">
                <a:solidFill>
                  <a:schemeClr val="bg1"/>
                </a:solidFill>
              </a:rPr>
              <a:t>th</a:t>
            </a:r>
            <a:r>
              <a:rPr lang="en-US" sz="3600" dirty="0">
                <a:solidFill>
                  <a:schemeClr val="bg1"/>
                </a:solidFill>
              </a:rPr>
              <a:t> Karen Buchanan</a:t>
            </a:r>
          </a:p>
          <a:p>
            <a:r>
              <a:rPr lang="en-US" sz="3600" dirty="0">
                <a:solidFill>
                  <a:schemeClr val="bg1"/>
                </a:solidFill>
              </a:rPr>
              <a:t>May 31</a:t>
            </a:r>
            <a:r>
              <a:rPr lang="en-US" sz="3600" baseline="30000" dirty="0">
                <a:solidFill>
                  <a:schemeClr val="bg1"/>
                </a:solidFill>
              </a:rPr>
              <a:t>st</a:t>
            </a:r>
            <a:r>
              <a:rPr lang="en-US" sz="3600" dirty="0">
                <a:solidFill>
                  <a:schemeClr val="bg1"/>
                </a:solidFill>
              </a:rPr>
              <a:t> David &amp;Sabrina Stevens</a:t>
            </a:r>
          </a:p>
          <a:p>
            <a:r>
              <a:rPr lang="en-US" sz="3600" dirty="0">
                <a:solidFill>
                  <a:schemeClr val="bg1"/>
                </a:solidFill>
              </a:rPr>
              <a:t>      </a:t>
            </a:r>
            <a:r>
              <a:rPr lang="en-US" sz="3200" dirty="0">
                <a:solidFill>
                  <a:schemeClr val="bg1"/>
                </a:solidFill>
              </a:rPr>
              <a:t>Anastasia </a:t>
            </a:r>
            <a:r>
              <a:rPr lang="en-US" sz="3200" dirty="0" err="1">
                <a:solidFill>
                  <a:schemeClr val="bg1"/>
                </a:solidFill>
              </a:rPr>
              <a:t>Mayl</a:t>
            </a:r>
            <a:endParaRPr lang="en-US" sz="3200" dirty="0">
              <a:solidFill>
                <a:schemeClr val="bg1"/>
              </a:solidFill>
            </a:endParaRPr>
          </a:p>
          <a:p>
            <a:r>
              <a:rPr lang="en-US" sz="3600" dirty="0">
                <a:solidFill>
                  <a:schemeClr val="bg1"/>
                </a:solidFill>
              </a:rPr>
              <a:t>June 1</a:t>
            </a:r>
            <a:r>
              <a:rPr lang="en-US" sz="3600" baseline="30000" dirty="0">
                <a:solidFill>
                  <a:schemeClr val="bg1"/>
                </a:solidFill>
              </a:rPr>
              <a:t>st</a:t>
            </a:r>
            <a:r>
              <a:rPr lang="en-US" sz="3600" dirty="0">
                <a:solidFill>
                  <a:schemeClr val="bg1"/>
                </a:solidFill>
              </a:rPr>
              <a:t> Ben &amp; Sharon McCafferty</a:t>
            </a:r>
          </a:p>
          <a:p>
            <a:endParaRPr lang="en-US" sz="3600" dirty="0">
              <a:solidFill>
                <a:schemeClr val="bg1"/>
              </a:solidFill>
            </a:endParaRPr>
          </a:p>
        </p:txBody>
      </p:sp>
      <p:sp>
        <p:nvSpPr>
          <p:cNvPr id="4" name="Date Placeholder 3">
            <a:extLst>
              <a:ext uri="{FF2B5EF4-FFF2-40B4-BE49-F238E27FC236}">
                <a16:creationId xmlns:a16="http://schemas.microsoft.com/office/drawing/2014/main" id="{8B0FD40E-E8E8-400F-9A01-CA56E06B273E}"/>
              </a:ext>
            </a:extLst>
          </p:cNvPr>
          <p:cNvSpPr>
            <a:spLocks noGrp="1"/>
          </p:cNvSpPr>
          <p:nvPr>
            <p:ph type="dt" sz="half" idx="10"/>
          </p:nvPr>
        </p:nvSpPr>
        <p:spPr/>
        <p:txBody>
          <a:bodyPr/>
          <a:lstStyle/>
          <a:p>
            <a:r>
              <a:rPr lang="en-US"/>
              <a:t>5/26/19</a:t>
            </a:r>
            <a:endParaRPr lang="en-US" dirty="0"/>
          </a:p>
        </p:txBody>
      </p:sp>
      <p:sp>
        <p:nvSpPr>
          <p:cNvPr id="5" name="Footer Placeholder 4">
            <a:extLst>
              <a:ext uri="{FF2B5EF4-FFF2-40B4-BE49-F238E27FC236}">
                <a16:creationId xmlns:a16="http://schemas.microsoft.com/office/drawing/2014/main" id="{D5E2FFD2-2617-4AF1-8F35-750B88FABB39}"/>
              </a:ext>
            </a:extLst>
          </p:cNvPr>
          <p:cNvSpPr>
            <a:spLocks noGrp="1"/>
          </p:cNvSpPr>
          <p:nvPr>
            <p:ph type="ftr" sz="quarter" idx="11"/>
          </p:nvPr>
        </p:nvSpPr>
        <p:spPr/>
        <p:txBody>
          <a:bodyPr/>
          <a:lstStyle/>
          <a:p>
            <a:r>
              <a:rPr lang="en-US"/>
              <a:t>The Balanced Memorial</a:t>
            </a:r>
            <a:endParaRPr lang="en-US" dirty="0"/>
          </a:p>
        </p:txBody>
      </p:sp>
      <p:sp>
        <p:nvSpPr>
          <p:cNvPr id="6" name="Slide Number Placeholder 5">
            <a:extLst>
              <a:ext uri="{FF2B5EF4-FFF2-40B4-BE49-F238E27FC236}">
                <a16:creationId xmlns:a16="http://schemas.microsoft.com/office/drawing/2014/main" id="{8C3C8F4B-B762-4509-9710-CA749A9FF5DB}"/>
              </a:ext>
            </a:extLst>
          </p:cNvPr>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98999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FB0247-B3BE-415F-964D-FF65CFDD6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5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66A32F-1261-477A-82C7-E9CAB4276546}"/>
              </a:ext>
            </a:extLst>
          </p:cNvPr>
          <p:cNvPicPr>
            <a:picLocks noChangeAspect="1"/>
          </p:cNvPicPr>
          <p:nvPr/>
        </p:nvPicPr>
        <p:blipFill rotWithShape="1">
          <a:blip r:embed="rId2"/>
          <a:srcRect b="9179"/>
          <a:stretch/>
        </p:blipFill>
        <p:spPr>
          <a:xfrm>
            <a:off x="482600" y="643467"/>
            <a:ext cx="8178799" cy="5571066"/>
          </a:xfrm>
          <a:prstGeom prst="rect">
            <a:avLst/>
          </a:prstGeom>
        </p:spPr>
      </p:pic>
      <p:sp>
        <p:nvSpPr>
          <p:cNvPr id="14" name="Rectangle 13">
            <a:extLst>
              <a:ext uri="{FF2B5EF4-FFF2-40B4-BE49-F238E27FC236}">
                <a16:creationId xmlns:a16="http://schemas.microsoft.com/office/drawing/2014/main" id="{68F94CD0-ECDA-4C0C-ADE1-50638BD0C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635C844-2205-4B9C-8043-57010CD83F6C}"/>
              </a:ext>
            </a:extLst>
          </p:cNvPr>
          <p:cNvSpPr>
            <a:spLocks noGrp="1"/>
          </p:cNvSpPr>
          <p:nvPr>
            <p:ph type="dt" sz="half" idx="10"/>
          </p:nvPr>
        </p:nvSpPr>
        <p:spPr/>
        <p:txBody>
          <a:bodyPr/>
          <a:lstStyle/>
          <a:p>
            <a:pPr>
              <a:spcAft>
                <a:spcPts val="600"/>
              </a:spcAft>
            </a:pPr>
            <a:r>
              <a:rPr lang="en-US"/>
              <a:t>5/26/19</a:t>
            </a:r>
          </a:p>
        </p:txBody>
      </p:sp>
      <p:sp>
        <p:nvSpPr>
          <p:cNvPr id="5" name="Footer Placeholder 4">
            <a:extLst>
              <a:ext uri="{FF2B5EF4-FFF2-40B4-BE49-F238E27FC236}">
                <a16:creationId xmlns:a16="http://schemas.microsoft.com/office/drawing/2014/main" id="{42C7B2B7-1A3B-45FA-A67A-6BE2369DBF83}"/>
              </a:ext>
            </a:extLst>
          </p:cNvPr>
          <p:cNvSpPr>
            <a:spLocks noGrp="1"/>
          </p:cNvSpPr>
          <p:nvPr>
            <p:ph type="ftr" sz="quarter" idx="11"/>
          </p:nvPr>
        </p:nvSpPr>
        <p:spPr/>
        <p:txBody>
          <a:bodyPr/>
          <a:lstStyle/>
          <a:p>
            <a:pPr>
              <a:spcAft>
                <a:spcPts val="600"/>
              </a:spcAft>
            </a:pPr>
            <a:r>
              <a:rPr lang="en-US"/>
              <a:t>The Balanced Memorial</a:t>
            </a:r>
          </a:p>
        </p:txBody>
      </p:sp>
      <p:sp>
        <p:nvSpPr>
          <p:cNvPr id="6" name="Slide Number Placeholder 5">
            <a:extLst>
              <a:ext uri="{FF2B5EF4-FFF2-40B4-BE49-F238E27FC236}">
                <a16:creationId xmlns:a16="http://schemas.microsoft.com/office/drawing/2014/main" id="{55FB23B4-1C6F-4484-96F8-1CCCD48E249C}"/>
              </a:ext>
            </a:extLst>
          </p:cNvPr>
          <p:cNvSpPr>
            <a:spLocks noGrp="1"/>
          </p:cNvSpPr>
          <p:nvPr>
            <p:ph type="sldNum" sz="quarter" idx="12"/>
          </p:nvPr>
        </p:nvSpPr>
        <p:spPr/>
        <p:txBody>
          <a:bodyPr>
            <a:normAutofit/>
          </a:bodyPr>
          <a:lstStyle/>
          <a:p>
            <a:pPr>
              <a:spcAft>
                <a:spcPts val="600"/>
              </a:spcAft>
            </a:pPr>
            <a:fld id="{4FAB73BC-B049-4115-A692-8D63A059BFB8}" type="slidenum">
              <a:rPr lang="en-US" smtClean="0"/>
              <a:pPr>
                <a:spcAft>
                  <a:spcPts val="600"/>
                </a:spcAft>
              </a:pPr>
              <a:t>5</a:t>
            </a:fld>
            <a:endParaRPr lang="en-US"/>
          </a:p>
        </p:txBody>
      </p:sp>
      <p:sp>
        <p:nvSpPr>
          <p:cNvPr id="8" name="TextBox 7">
            <a:extLst>
              <a:ext uri="{FF2B5EF4-FFF2-40B4-BE49-F238E27FC236}">
                <a16:creationId xmlns:a16="http://schemas.microsoft.com/office/drawing/2014/main" id="{35155233-8E2C-4172-9043-FB248212422B}"/>
              </a:ext>
            </a:extLst>
          </p:cNvPr>
          <p:cNvSpPr txBox="1"/>
          <p:nvPr/>
        </p:nvSpPr>
        <p:spPr>
          <a:xfrm>
            <a:off x="4766756" y="4419362"/>
            <a:ext cx="3701398" cy="1600438"/>
          </a:xfrm>
          <a:prstGeom prst="rect">
            <a:avLst/>
          </a:prstGeom>
          <a:noFill/>
        </p:spPr>
        <p:txBody>
          <a:bodyPr wrap="none" rtlCol="0">
            <a:spAutoFit/>
          </a:bodyPr>
          <a:lstStyle/>
          <a:p>
            <a:pPr algn="ctr"/>
            <a:r>
              <a:rPr lang="en-US" sz="4000" dirty="0">
                <a:solidFill>
                  <a:schemeClr val="bg1"/>
                </a:solidFill>
              </a:rPr>
              <a:t>Kenya, Tanzania</a:t>
            </a:r>
          </a:p>
          <a:p>
            <a:pPr algn="ctr"/>
            <a:r>
              <a:rPr lang="en-US" sz="4000" dirty="0">
                <a:solidFill>
                  <a:schemeClr val="bg1"/>
                </a:solidFill>
              </a:rPr>
              <a:t>May 2019</a:t>
            </a:r>
          </a:p>
          <a:p>
            <a:endParaRPr lang="en-US" dirty="0"/>
          </a:p>
        </p:txBody>
      </p:sp>
    </p:spTree>
    <p:extLst>
      <p:ext uri="{BB962C8B-B14F-4D97-AF65-F5344CB8AC3E}">
        <p14:creationId xmlns:p14="http://schemas.microsoft.com/office/powerpoint/2010/main" val="4113842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846E20-FBC1-4C08-B4B8-47EAF852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5200" cy="6858000"/>
          </a:xfrm>
          <a:prstGeom prst="rect">
            <a:avLst/>
          </a:prstGeom>
          <a:solidFill>
            <a:srgbClr val="AE4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3" name="Rectangle 12">
            <a:extLst>
              <a:ext uri="{FF2B5EF4-FFF2-40B4-BE49-F238E27FC236}">
                <a16:creationId xmlns:a16="http://schemas.microsoft.com/office/drawing/2014/main" id="{B85F2811-D998-42EB-9542-42A05DBA5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0"/>
            <a:ext cx="2525522" cy="6858000"/>
          </a:xfrm>
          <a:prstGeom prst="rect">
            <a:avLst/>
          </a:prstGeom>
          <a:solidFill>
            <a:srgbClr val="8F5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DDDDD"/>
              </a:solidFill>
              <a:effectLst/>
              <a:uLnTx/>
              <a:uFillTx/>
              <a:latin typeface="Century Schoolbook" panose="02040604050505020304"/>
              <a:ea typeface="+mn-ea"/>
              <a:cs typeface="+mn-cs"/>
            </a:endParaRPr>
          </a:p>
        </p:txBody>
      </p:sp>
      <p:sp>
        <p:nvSpPr>
          <p:cNvPr id="2" name="Date Placeholder 1">
            <a:extLst>
              <a:ext uri="{FF2B5EF4-FFF2-40B4-BE49-F238E27FC236}">
                <a16:creationId xmlns:a16="http://schemas.microsoft.com/office/drawing/2014/main" id="{73560791-941B-4F76-971E-7E33894E1176}"/>
              </a:ext>
            </a:extLst>
          </p:cNvPr>
          <p:cNvSpPr>
            <a:spLocks noGrp="1"/>
          </p:cNvSpPr>
          <p:nvPr>
            <p:ph type="dt" sz="half" idx="10"/>
          </p:nvPr>
        </p:nvSpPr>
        <p:spPr>
          <a:xfrm rot="16200000">
            <a:off x="8098156" y="998537"/>
            <a:ext cx="1428749" cy="365125"/>
          </a:xfrm>
        </p:spPr>
        <p:txBody>
          <a:bodyPr>
            <a:normAutofit/>
          </a:bodyPr>
          <a:lstStyle/>
          <a:p>
            <a:pPr>
              <a:spcAft>
                <a:spcPts val="600"/>
              </a:spcAft>
            </a:pPr>
            <a:r>
              <a:rPr lang="en-US"/>
              <a:t>5/26/19</a:t>
            </a:r>
          </a:p>
        </p:txBody>
      </p:sp>
      <p:sp>
        <p:nvSpPr>
          <p:cNvPr id="3" name="Footer Placeholder 2">
            <a:extLst>
              <a:ext uri="{FF2B5EF4-FFF2-40B4-BE49-F238E27FC236}">
                <a16:creationId xmlns:a16="http://schemas.microsoft.com/office/drawing/2014/main" id="{342F42FC-912C-4038-9721-80879A5460EB}"/>
              </a:ext>
            </a:extLst>
          </p:cNvPr>
          <p:cNvSpPr>
            <a:spLocks noGrp="1"/>
          </p:cNvSpPr>
          <p:nvPr>
            <p:ph type="ftr" sz="quarter" idx="11"/>
          </p:nvPr>
        </p:nvSpPr>
        <p:spPr>
          <a:xfrm rot="16200000">
            <a:off x="7469505" y="4046537"/>
            <a:ext cx="2686050" cy="365125"/>
          </a:xfrm>
        </p:spPr>
        <p:txBody>
          <a:bodyPr>
            <a:normAutofit/>
          </a:bodyPr>
          <a:lstStyle/>
          <a:p>
            <a:pPr>
              <a:spcAft>
                <a:spcPts val="600"/>
              </a:spcAft>
            </a:pPr>
            <a:r>
              <a:rPr lang="en-US"/>
              <a:t>The Balanced Memorial</a:t>
            </a:r>
          </a:p>
        </p:txBody>
      </p:sp>
      <p:sp>
        <p:nvSpPr>
          <p:cNvPr id="4" name="Slide Number Placeholder 3">
            <a:extLst>
              <a:ext uri="{FF2B5EF4-FFF2-40B4-BE49-F238E27FC236}">
                <a16:creationId xmlns:a16="http://schemas.microsoft.com/office/drawing/2014/main" id="{32BCC1F1-C1E9-4EED-8D01-4C37736A8912}"/>
              </a:ext>
            </a:extLst>
          </p:cNvPr>
          <p:cNvSpPr>
            <a:spLocks noGrp="1"/>
          </p:cNvSpPr>
          <p:nvPr>
            <p:ph type="sldNum" sz="quarter" idx="12"/>
          </p:nvPr>
        </p:nvSpPr>
        <p:spPr>
          <a:xfrm>
            <a:off x="8469630" y="6172200"/>
            <a:ext cx="685800" cy="593725"/>
          </a:xfrm>
        </p:spPr>
        <p:txBody>
          <a:bodyPr>
            <a:normAutofit/>
          </a:bodyPr>
          <a:lstStyle/>
          <a:p>
            <a:pPr>
              <a:spcAft>
                <a:spcPts val="600"/>
              </a:spcAft>
            </a:pPr>
            <a:fld id="{4FAB73BC-B049-4115-A692-8D63A059BFB8}" type="slidenum">
              <a:rPr lang="en-US" smtClean="0"/>
              <a:pPr>
                <a:spcAft>
                  <a:spcPts val="600"/>
                </a:spcAft>
              </a:pPr>
              <a:t>6</a:t>
            </a:fld>
            <a:endParaRPr lang="en-US"/>
          </a:p>
        </p:txBody>
      </p:sp>
      <p:pic>
        <p:nvPicPr>
          <p:cNvPr id="6" name="Picture 5" descr="A close up of a card&#10;&#10;Description automatically generated">
            <a:extLst>
              <a:ext uri="{FF2B5EF4-FFF2-40B4-BE49-F238E27FC236}">
                <a16:creationId xmlns:a16="http://schemas.microsoft.com/office/drawing/2014/main" id="{8B8B593F-226E-4274-9D7E-0EA02C76ACCD}"/>
              </a:ext>
            </a:extLst>
          </p:cNvPr>
          <p:cNvPicPr>
            <a:picLocks noChangeAspect="1"/>
          </p:cNvPicPr>
          <p:nvPr/>
        </p:nvPicPr>
        <p:blipFill rotWithShape="1">
          <a:blip r:embed="rId2"/>
          <a:srcRect r="3200"/>
          <a:stretch/>
        </p:blipFill>
        <p:spPr>
          <a:xfrm>
            <a:off x="3490721" y="10"/>
            <a:ext cx="4978909" cy="6857990"/>
          </a:xfrm>
          <a:prstGeom prst="rect">
            <a:avLst/>
          </a:prstGeom>
        </p:spPr>
      </p:pic>
      <p:sp>
        <p:nvSpPr>
          <p:cNvPr id="7" name="TextBox 6">
            <a:extLst>
              <a:ext uri="{FF2B5EF4-FFF2-40B4-BE49-F238E27FC236}">
                <a16:creationId xmlns:a16="http://schemas.microsoft.com/office/drawing/2014/main" id="{E8FE7B36-3CC5-4C74-9E39-F302DBDB65C2}"/>
              </a:ext>
            </a:extLst>
          </p:cNvPr>
          <p:cNvSpPr txBox="1"/>
          <p:nvPr/>
        </p:nvSpPr>
        <p:spPr>
          <a:xfrm>
            <a:off x="104326" y="317241"/>
            <a:ext cx="3306226" cy="2831544"/>
          </a:xfrm>
          <a:prstGeom prst="rect">
            <a:avLst/>
          </a:prstGeom>
          <a:noFill/>
        </p:spPr>
        <p:txBody>
          <a:bodyPr wrap="none" rtlCol="0">
            <a:spAutoFit/>
          </a:bodyPr>
          <a:lstStyle/>
          <a:p>
            <a:pPr algn="r"/>
            <a:r>
              <a:rPr lang="en-US" sz="4000" dirty="0">
                <a:solidFill>
                  <a:schemeClr val="bg1"/>
                </a:solidFill>
              </a:rPr>
              <a:t>Vision Books</a:t>
            </a:r>
          </a:p>
          <a:p>
            <a:pPr algn="r"/>
            <a:endParaRPr lang="en-US" sz="4000" dirty="0">
              <a:solidFill>
                <a:schemeClr val="bg1"/>
              </a:solidFill>
            </a:endParaRPr>
          </a:p>
          <a:p>
            <a:pPr algn="r"/>
            <a:r>
              <a:rPr lang="en-US" sz="4000" dirty="0">
                <a:solidFill>
                  <a:schemeClr val="bg1"/>
                </a:solidFill>
              </a:rPr>
              <a:t>7 Church Ages</a:t>
            </a:r>
          </a:p>
          <a:p>
            <a:pPr algn="r"/>
            <a:r>
              <a:rPr lang="en-US" sz="4000" dirty="0">
                <a:solidFill>
                  <a:schemeClr val="bg1"/>
                </a:solidFill>
              </a:rPr>
              <a:t>Swahili</a:t>
            </a:r>
          </a:p>
          <a:p>
            <a:pPr algn="r"/>
            <a:endParaRPr lang="en-US" dirty="0"/>
          </a:p>
        </p:txBody>
      </p:sp>
    </p:spTree>
    <p:extLst>
      <p:ext uri="{BB962C8B-B14F-4D97-AF65-F5344CB8AC3E}">
        <p14:creationId xmlns:p14="http://schemas.microsoft.com/office/powerpoint/2010/main" val="258062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24"/>
            <a:ext cx="9144000" cy="695632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731" y="-98325"/>
            <a:ext cx="9144000" cy="6956323"/>
          </a:xfrm>
          <a:prstGeom prst="rect">
            <a:avLst/>
          </a:prstGeom>
        </p:spPr>
      </p:pic>
      <p:sp>
        <p:nvSpPr>
          <p:cNvPr id="2" name="Title 1"/>
          <p:cNvSpPr>
            <a:spLocks noGrp="1"/>
          </p:cNvSpPr>
          <p:nvPr>
            <p:ph type="ctrTitle"/>
          </p:nvPr>
        </p:nvSpPr>
        <p:spPr>
          <a:xfrm>
            <a:off x="138550" y="0"/>
            <a:ext cx="4511716" cy="2498103"/>
          </a:xfrm>
        </p:spPr>
        <p:txBody>
          <a:bodyPr>
            <a:normAutofit/>
          </a:bodyPr>
          <a:lstStyle/>
          <a:p>
            <a:r>
              <a:rPr lang="en-US" sz="8000" spc="-300" dirty="0">
                <a:latin typeface="Gabriola" charset="0"/>
                <a:ea typeface="Gabriola" charset="0"/>
                <a:cs typeface="Gabriola" charset="0"/>
              </a:rPr>
              <a:t>The Balanced </a:t>
            </a:r>
            <a:br>
              <a:rPr lang="en-US" sz="8000" spc="-300" dirty="0">
                <a:latin typeface="Gabriola" charset="0"/>
                <a:ea typeface="Gabriola" charset="0"/>
                <a:cs typeface="Gabriola" charset="0"/>
              </a:rPr>
            </a:br>
            <a:r>
              <a:rPr lang="en-US" sz="8000" spc="-300" dirty="0">
                <a:latin typeface="Gabriola" charset="0"/>
                <a:ea typeface="Gabriola" charset="0"/>
                <a:cs typeface="Gabriola" charset="0"/>
              </a:rPr>
              <a:t>Memorials</a:t>
            </a:r>
          </a:p>
        </p:txBody>
      </p:sp>
      <p:sp>
        <p:nvSpPr>
          <p:cNvPr id="3" name="Subtitle 2"/>
          <p:cNvSpPr>
            <a:spLocks noGrp="1"/>
          </p:cNvSpPr>
          <p:nvPr>
            <p:ph type="subTitle" idx="1"/>
          </p:nvPr>
        </p:nvSpPr>
        <p:spPr>
          <a:xfrm>
            <a:off x="242245" y="4960855"/>
            <a:ext cx="8659509" cy="1691640"/>
          </a:xfrm>
        </p:spPr>
        <p:txBody>
          <a:bodyPr>
            <a:noAutofit/>
          </a:bodyPr>
          <a:lstStyle/>
          <a:p>
            <a:pPr algn="ctr"/>
            <a:r>
              <a:rPr lang="en-US" sz="1800" i="1" dirty="0"/>
              <a:t>That this may be a sign among you, that when your children ask their fathers in time to come, saying, What mean ye by these stones? 7 Then ye shall answer them, That the waters of Jordan were cut off before the ark of the covenant of the LORD; when it passed over Jordan, the waters of Jordan were cut off: and these stones shall be for a memorial unto the children of Israel for ever. </a:t>
            </a:r>
          </a:p>
          <a:p>
            <a:pPr algn="ctr"/>
            <a:r>
              <a:rPr lang="en-US" sz="1400" b="1" dirty="0"/>
              <a:t>JOSHUA 4:6-7</a:t>
            </a:r>
          </a:p>
          <a:p>
            <a:pPr algn="ctr"/>
            <a:endParaRPr lang="en-US" sz="1800" i="1" dirty="0"/>
          </a:p>
        </p:txBody>
      </p:sp>
    </p:spTree>
    <p:extLst>
      <p:ext uri="{BB962C8B-B14F-4D97-AF65-F5344CB8AC3E}">
        <p14:creationId xmlns:p14="http://schemas.microsoft.com/office/powerpoint/2010/main" val="212740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5638" y="349160"/>
            <a:ext cx="8082116" cy="4647426"/>
          </a:xfrm>
          <a:prstGeom prst="rect">
            <a:avLst/>
          </a:prstGeom>
        </p:spPr>
        <p:txBody>
          <a:bodyPr wrap="square">
            <a:spAutoFit/>
          </a:bodyPr>
          <a:lstStyle/>
          <a:p>
            <a:r>
              <a:rPr lang="en-US" sz="4000" b="1" dirty="0">
                <a:solidFill>
                  <a:srgbClr val="375C71"/>
                </a:solidFill>
              </a:rPr>
              <a:t>Definition: </a:t>
            </a:r>
            <a:r>
              <a:rPr lang="en-US" sz="4000" b="1" cap="small" dirty="0">
                <a:solidFill>
                  <a:srgbClr val="375C71"/>
                </a:solidFill>
              </a:rPr>
              <a:t>Memorial</a:t>
            </a:r>
            <a:endParaRPr lang="en-US" sz="4000" b="1" dirty="0">
              <a:solidFill>
                <a:srgbClr val="375C71"/>
              </a:solidFill>
            </a:endParaRPr>
          </a:p>
          <a:p>
            <a:pPr>
              <a:buFont typeface="+mj-lt"/>
              <a:buAutoNum type="arabicPeriod"/>
            </a:pPr>
            <a:r>
              <a:rPr lang="en-US" sz="3200" dirty="0">
                <a:solidFill>
                  <a:srgbClr val="3B3E41"/>
                </a:solidFill>
              </a:rPr>
              <a:t> serving to preserve remembrance </a:t>
            </a:r>
            <a:r>
              <a:rPr lang="en-US" sz="3200" b="1" dirty="0">
                <a:solidFill>
                  <a:srgbClr val="3B3E41"/>
                </a:solidFill>
              </a:rPr>
              <a:t>:</a:t>
            </a:r>
            <a:r>
              <a:rPr lang="en-US" sz="3200" dirty="0">
                <a:solidFill>
                  <a:srgbClr val="3B3E41"/>
                </a:solidFill>
              </a:rPr>
              <a:t>  </a:t>
            </a:r>
          </a:p>
          <a:p>
            <a:pPr>
              <a:buFont typeface="+mj-lt"/>
              <a:buAutoNum type="arabicPeriod"/>
            </a:pPr>
            <a:r>
              <a:rPr lang="en-US" sz="3200" dirty="0">
                <a:solidFill>
                  <a:srgbClr val="3B3E41"/>
                </a:solidFill>
              </a:rPr>
              <a:t> of or relating to </a:t>
            </a:r>
            <a:r>
              <a:rPr lang="en-US" sz="3200" b="1" dirty="0"/>
              <a:t>memory.</a:t>
            </a:r>
          </a:p>
          <a:p>
            <a:endParaRPr lang="en-US" sz="3200" b="1" dirty="0">
              <a:solidFill>
                <a:srgbClr val="375C71"/>
              </a:solidFill>
            </a:endParaRPr>
          </a:p>
          <a:p>
            <a:r>
              <a:rPr lang="en-US" sz="3200" b="1" dirty="0">
                <a:solidFill>
                  <a:srgbClr val="375C71"/>
                </a:solidFill>
              </a:rPr>
              <a:t>Definition of </a:t>
            </a:r>
            <a:r>
              <a:rPr lang="en-US" sz="3200" b="1" cap="small" dirty="0">
                <a:solidFill>
                  <a:srgbClr val="375C71"/>
                </a:solidFill>
              </a:rPr>
              <a:t>memorial</a:t>
            </a:r>
            <a:endParaRPr lang="en-US" sz="3200" b="1" dirty="0">
              <a:solidFill>
                <a:srgbClr val="375C71"/>
              </a:solidFill>
            </a:endParaRPr>
          </a:p>
          <a:p>
            <a:pPr>
              <a:buFont typeface="+mj-lt"/>
              <a:buAutoNum type="arabicPeriod"/>
            </a:pPr>
            <a:r>
              <a:rPr lang="en-US" sz="3200" dirty="0">
                <a:solidFill>
                  <a:srgbClr val="3B3E41"/>
                </a:solidFill>
              </a:rPr>
              <a:t> something that keeps remembrance 	alive:   </a:t>
            </a:r>
          </a:p>
          <a:p>
            <a:pPr>
              <a:buFont typeface="+mj-lt"/>
              <a:buAutoNum type="arabicPeriod"/>
            </a:pPr>
            <a:r>
              <a:rPr lang="en-US" sz="3200" dirty="0">
                <a:solidFill>
                  <a:srgbClr val="3B3E41"/>
                </a:solidFill>
              </a:rPr>
              <a:t> something (as a speech or ceremony) 	that commemorates an event.</a:t>
            </a:r>
          </a:p>
        </p:txBody>
      </p:sp>
      <p:sp>
        <p:nvSpPr>
          <p:cNvPr id="8" name="Date Placeholder 7"/>
          <p:cNvSpPr>
            <a:spLocks noGrp="1"/>
          </p:cNvSpPr>
          <p:nvPr>
            <p:ph type="dt" sz="half" idx="10"/>
          </p:nvPr>
        </p:nvSpPr>
        <p:spPr/>
        <p:txBody>
          <a:bodyPr/>
          <a:lstStyle/>
          <a:p>
            <a:r>
              <a:rPr lang="en-US"/>
              <a:t>5/26/19</a:t>
            </a:r>
            <a:endParaRPr lang="en-US" dirty="0"/>
          </a:p>
        </p:txBody>
      </p:sp>
      <p:sp>
        <p:nvSpPr>
          <p:cNvPr id="9" name="Footer Placeholder 8"/>
          <p:cNvSpPr>
            <a:spLocks noGrp="1"/>
          </p:cNvSpPr>
          <p:nvPr>
            <p:ph type="ftr" sz="quarter" idx="11"/>
          </p:nvPr>
        </p:nvSpPr>
        <p:spPr/>
        <p:txBody>
          <a:bodyPr/>
          <a:lstStyle/>
          <a:p>
            <a:r>
              <a:rPr lang="en-US"/>
              <a:t>The Balanced Memorial</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8</a:t>
            </a:fld>
            <a:endParaRPr lang="en-US" dirty="0"/>
          </a:p>
        </p:txBody>
      </p:sp>
      <p:sp>
        <p:nvSpPr>
          <p:cNvPr id="12" name="TextBox 11"/>
          <p:cNvSpPr txBox="1"/>
          <p:nvPr/>
        </p:nvSpPr>
        <p:spPr>
          <a:xfrm>
            <a:off x="1159497" y="4920791"/>
            <a:ext cx="6586290" cy="707886"/>
          </a:xfrm>
          <a:prstGeom prst="rect">
            <a:avLst/>
          </a:prstGeom>
          <a:noFill/>
        </p:spPr>
        <p:txBody>
          <a:bodyPr wrap="none" rtlCol="0">
            <a:spAutoFit/>
          </a:bodyPr>
          <a:lstStyle/>
          <a:p>
            <a:r>
              <a:rPr lang="en-US" sz="4000" dirty="0">
                <a:solidFill>
                  <a:srgbClr val="0070C0"/>
                </a:solidFill>
              </a:rPr>
              <a:t>“</a:t>
            </a:r>
            <a:r>
              <a:rPr lang="en-US" sz="4000" i="1" dirty="0"/>
              <a:t>Something Happened Here!”</a:t>
            </a:r>
          </a:p>
        </p:txBody>
      </p:sp>
    </p:spTree>
    <p:extLst>
      <p:ext uri="{BB962C8B-B14F-4D97-AF65-F5344CB8AC3E}">
        <p14:creationId xmlns:p14="http://schemas.microsoft.com/office/powerpoint/2010/main" val="190710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6862" cy="5882326"/>
          </a:xfrm>
          <a:prstGeom prst="rect">
            <a:avLst/>
          </a:prstGeom>
        </p:spPr>
      </p:pic>
      <p:sp>
        <p:nvSpPr>
          <p:cNvPr id="3" name="Date Placeholder 2"/>
          <p:cNvSpPr>
            <a:spLocks noGrp="1"/>
          </p:cNvSpPr>
          <p:nvPr>
            <p:ph type="dt" sz="half" idx="10"/>
          </p:nvPr>
        </p:nvSpPr>
        <p:spPr/>
        <p:txBody>
          <a:bodyPr/>
          <a:lstStyle/>
          <a:p>
            <a:r>
              <a:rPr lang="en-US"/>
              <a:t>5/26/19</a:t>
            </a:r>
            <a:endParaRPr lang="en-US" dirty="0"/>
          </a:p>
        </p:txBody>
      </p:sp>
      <p:sp>
        <p:nvSpPr>
          <p:cNvPr id="4" name="Footer Placeholder 3"/>
          <p:cNvSpPr>
            <a:spLocks noGrp="1"/>
          </p:cNvSpPr>
          <p:nvPr>
            <p:ph type="ftr" sz="quarter" idx="11"/>
          </p:nvPr>
        </p:nvSpPr>
        <p:spPr/>
        <p:txBody>
          <a:bodyPr/>
          <a:lstStyle/>
          <a:p>
            <a:r>
              <a:rPr lang="en-US"/>
              <a:t>The Balanced Memorial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629799355"/>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543</Words>
  <Application>Microsoft Office PowerPoint</Application>
  <PresentationFormat>On-screen Show (4:3)</PresentationFormat>
  <Paragraphs>214</Paragraphs>
  <Slides>39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Cambria</vt:lpstr>
      <vt:lpstr>Century Schoolbook</vt:lpstr>
      <vt:lpstr>Edwardian Script ITC</vt:lpstr>
      <vt:lpstr>Gabriola</vt:lpstr>
      <vt:lpstr>Wingdings 2</vt:lpstr>
      <vt:lpstr>View</vt:lpstr>
      <vt:lpstr>                  Endtime  Faith</vt:lpstr>
      <vt:lpstr>PowerPoint Presentation</vt:lpstr>
      <vt:lpstr>Notices (w) the fact of observing or paying attention to something.  </vt:lpstr>
      <vt:lpstr>Birthdays &amp; Anniversaries</vt:lpstr>
      <vt:lpstr>PowerPoint Presentation</vt:lpstr>
      <vt:lpstr>PowerPoint Presentation</vt:lpstr>
      <vt:lpstr>The Balanced  Memorials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Endtime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Endtime  Faith</dc:title>
  <dc:creator>Barry Coffey</dc:creator>
  <cp:lastModifiedBy>Barry Coffey</cp:lastModifiedBy>
  <cp:revision>4</cp:revision>
  <dcterms:created xsi:type="dcterms:W3CDTF">2019-05-26T14:49:19Z</dcterms:created>
  <dcterms:modified xsi:type="dcterms:W3CDTF">2019-05-26T15:00:32Z</dcterms:modified>
</cp:coreProperties>
</file>