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1"/>
  </p:notesMasterIdLst>
  <p:handoutMasterIdLst>
    <p:handoutMasterId r:id="rId52"/>
  </p:handoutMasterIdLst>
  <p:sldIdLst>
    <p:sldId id="256" r:id="rId2"/>
    <p:sldId id="415" r:id="rId3"/>
    <p:sldId id="420" r:id="rId4"/>
    <p:sldId id="430" r:id="rId5"/>
    <p:sldId id="340" r:id="rId6"/>
    <p:sldId id="427" r:id="rId7"/>
    <p:sldId id="422" r:id="rId8"/>
    <p:sldId id="416" r:id="rId9"/>
    <p:sldId id="425" r:id="rId10"/>
    <p:sldId id="424" r:id="rId11"/>
    <p:sldId id="432" r:id="rId12"/>
    <p:sldId id="433" r:id="rId13"/>
    <p:sldId id="295" r:id="rId14"/>
    <p:sldId id="296" r:id="rId15"/>
    <p:sldId id="431" r:id="rId16"/>
    <p:sldId id="419" r:id="rId17"/>
    <p:sldId id="426" r:id="rId18"/>
    <p:sldId id="434" r:id="rId19"/>
    <p:sldId id="404" r:id="rId20"/>
    <p:sldId id="299" r:id="rId21"/>
    <p:sldId id="421" r:id="rId22"/>
    <p:sldId id="262" r:id="rId23"/>
    <p:sldId id="373" r:id="rId24"/>
    <p:sldId id="281" r:id="rId25"/>
    <p:sldId id="400" r:id="rId26"/>
    <p:sldId id="280" r:id="rId27"/>
    <p:sldId id="363" r:id="rId28"/>
    <p:sldId id="284" r:id="rId29"/>
    <p:sldId id="435" r:id="rId30"/>
    <p:sldId id="418" r:id="rId31"/>
    <p:sldId id="293" r:id="rId32"/>
    <p:sldId id="389" r:id="rId33"/>
    <p:sldId id="294" r:id="rId34"/>
    <p:sldId id="366" r:id="rId35"/>
    <p:sldId id="412" r:id="rId36"/>
    <p:sldId id="413" r:id="rId37"/>
    <p:sldId id="367" r:id="rId38"/>
    <p:sldId id="391" r:id="rId39"/>
    <p:sldId id="393" r:id="rId40"/>
    <p:sldId id="396" r:id="rId41"/>
    <p:sldId id="401" r:id="rId42"/>
    <p:sldId id="379" r:id="rId43"/>
    <p:sldId id="380" r:id="rId44"/>
    <p:sldId id="381" r:id="rId45"/>
    <p:sldId id="383" r:id="rId46"/>
    <p:sldId id="273" r:id="rId47"/>
    <p:sldId id="285" r:id="rId48"/>
    <p:sldId id="298"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925" autoAdjust="0"/>
    <p:restoredTop sz="95875" autoAdjust="0"/>
  </p:normalViewPr>
  <p:slideViewPr>
    <p:cSldViewPr>
      <p:cViewPr>
        <p:scale>
          <a:sx n="63" d="100"/>
          <a:sy n="63" d="100"/>
        </p:scale>
        <p:origin x="792" y="5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58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C8C8FA-CEF9-EA46-96C9-3654E9142E88}" type="datetimeFigureOut">
              <a:rPr lang="en-US" smtClean="0"/>
              <a:t>1/6/2019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8E1874-C842-5448-8FD5-FD94D81FEEB9}" type="slidenum">
              <a:rPr lang="en-US" smtClean="0"/>
              <a:t>‹#›</a:t>
            </a:fld>
            <a:endParaRPr lang="en-US"/>
          </a:p>
        </p:txBody>
      </p:sp>
    </p:spTree>
    <p:extLst>
      <p:ext uri="{BB962C8B-B14F-4D97-AF65-F5344CB8AC3E}">
        <p14:creationId xmlns:p14="http://schemas.microsoft.com/office/powerpoint/2010/main" val="37854583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1D7F0C-59E6-4571-9BE4-11BFC279B632}" type="datetimeFigureOut">
              <a:rPr lang="en-US" smtClean="0"/>
              <a:pPr/>
              <a:t>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4C850B-4B01-4345-902A-C42FEBF849F6}" type="slidenum">
              <a:rPr lang="en-US" smtClean="0"/>
              <a:pPr/>
              <a:t>‹#›</a:t>
            </a:fld>
            <a:endParaRPr lang="en-US"/>
          </a:p>
        </p:txBody>
      </p:sp>
    </p:spTree>
    <p:extLst>
      <p:ext uri="{BB962C8B-B14F-4D97-AF65-F5344CB8AC3E}">
        <p14:creationId xmlns:p14="http://schemas.microsoft.com/office/powerpoint/2010/main" val="21775428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5434EE-A071-489C-8767-DE2BE3B101A6}" type="slidenum">
              <a:rPr lang="en-US" smtClean="0"/>
              <a:pPr/>
              <a:t>5</a:t>
            </a:fld>
            <a:endParaRPr lang="en-US"/>
          </a:p>
        </p:txBody>
      </p:sp>
    </p:spTree>
    <p:extLst>
      <p:ext uri="{BB962C8B-B14F-4D97-AF65-F5344CB8AC3E}">
        <p14:creationId xmlns:p14="http://schemas.microsoft.com/office/powerpoint/2010/main" val="290460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5434EE-A071-489C-8767-DE2BE3B101A6}" type="slidenum">
              <a:rPr lang="en-US" smtClean="0"/>
              <a:pPr/>
              <a:t>19</a:t>
            </a:fld>
            <a:endParaRPr lang="en-US"/>
          </a:p>
        </p:txBody>
      </p:sp>
    </p:spTree>
    <p:extLst>
      <p:ext uri="{BB962C8B-B14F-4D97-AF65-F5344CB8AC3E}">
        <p14:creationId xmlns:p14="http://schemas.microsoft.com/office/powerpoint/2010/main" val="2771015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01/06/2019</a:t>
            </a:r>
          </a:p>
        </p:txBody>
      </p:sp>
      <p:sp>
        <p:nvSpPr>
          <p:cNvPr id="5" name="Footer Placeholder 4"/>
          <p:cNvSpPr>
            <a:spLocks noGrp="1"/>
          </p:cNvSpPr>
          <p:nvPr>
            <p:ph type="ftr" sz="quarter" idx="11"/>
          </p:nvPr>
        </p:nvSpPr>
        <p:spPr/>
        <p:txBody>
          <a:bodyPr/>
          <a:lstStyle/>
          <a:p>
            <a:r>
              <a:rPr lang="en-US"/>
              <a:t>The Man In the Mirror 2</a:t>
            </a:r>
          </a:p>
        </p:txBody>
      </p:sp>
      <p:sp>
        <p:nvSpPr>
          <p:cNvPr id="6" name="Slide Number Placeholder 5"/>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01/06/2019</a:t>
            </a:r>
          </a:p>
        </p:txBody>
      </p:sp>
      <p:sp>
        <p:nvSpPr>
          <p:cNvPr id="5" name="Footer Placeholder 4"/>
          <p:cNvSpPr>
            <a:spLocks noGrp="1"/>
          </p:cNvSpPr>
          <p:nvPr>
            <p:ph type="ftr" sz="quarter" idx="11"/>
          </p:nvPr>
        </p:nvSpPr>
        <p:spPr/>
        <p:txBody>
          <a:bodyPr/>
          <a:lstStyle/>
          <a:p>
            <a:r>
              <a:rPr lang="en-US"/>
              <a:t>The Man In the Mirror 2</a:t>
            </a:r>
          </a:p>
        </p:txBody>
      </p:sp>
      <p:sp>
        <p:nvSpPr>
          <p:cNvPr id="6" name="Slide Number Placeholder 5"/>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01/06/2019</a:t>
            </a:r>
          </a:p>
        </p:txBody>
      </p:sp>
      <p:sp>
        <p:nvSpPr>
          <p:cNvPr id="5" name="Footer Placeholder 4"/>
          <p:cNvSpPr>
            <a:spLocks noGrp="1"/>
          </p:cNvSpPr>
          <p:nvPr>
            <p:ph type="ftr" sz="quarter" idx="11"/>
          </p:nvPr>
        </p:nvSpPr>
        <p:spPr/>
        <p:txBody>
          <a:bodyPr/>
          <a:lstStyle/>
          <a:p>
            <a:r>
              <a:rPr lang="en-US"/>
              <a:t>The Man In the Mirror 2</a:t>
            </a:r>
          </a:p>
        </p:txBody>
      </p:sp>
      <p:sp>
        <p:nvSpPr>
          <p:cNvPr id="6" name="Slide Number Placeholder 5"/>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01/06/2019</a:t>
            </a:r>
          </a:p>
        </p:txBody>
      </p:sp>
      <p:sp>
        <p:nvSpPr>
          <p:cNvPr id="5" name="Footer Placeholder 4"/>
          <p:cNvSpPr>
            <a:spLocks noGrp="1"/>
          </p:cNvSpPr>
          <p:nvPr>
            <p:ph type="ftr" sz="quarter" idx="11"/>
          </p:nvPr>
        </p:nvSpPr>
        <p:spPr/>
        <p:txBody>
          <a:bodyPr/>
          <a:lstStyle/>
          <a:p>
            <a:r>
              <a:rPr lang="en-US"/>
              <a:t>The Man In the Mirror 2</a:t>
            </a:r>
          </a:p>
        </p:txBody>
      </p:sp>
      <p:sp>
        <p:nvSpPr>
          <p:cNvPr id="6" name="Slide Number Placeholder 5"/>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01/06/2019</a:t>
            </a:r>
          </a:p>
        </p:txBody>
      </p:sp>
      <p:sp>
        <p:nvSpPr>
          <p:cNvPr id="5" name="Footer Placeholder 4"/>
          <p:cNvSpPr>
            <a:spLocks noGrp="1"/>
          </p:cNvSpPr>
          <p:nvPr>
            <p:ph type="ftr" sz="quarter" idx="11"/>
          </p:nvPr>
        </p:nvSpPr>
        <p:spPr/>
        <p:txBody>
          <a:bodyPr/>
          <a:lstStyle/>
          <a:p>
            <a:r>
              <a:rPr lang="en-US"/>
              <a:t>The Man In the Mirror 2</a:t>
            </a:r>
          </a:p>
        </p:txBody>
      </p:sp>
      <p:sp>
        <p:nvSpPr>
          <p:cNvPr id="6" name="Slide Number Placeholder 5"/>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01/06/2019</a:t>
            </a:r>
          </a:p>
        </p:txBody>
      </p:sp>
      <p:sp>
        <p:nvSpPr>
          <p:cNvPr id="6" name="Footer Placeholder 5"/>
          <p:cNvSpPr>
            <a:spLocks noGrp="1"/>
          </p:cNvSpPr>
          <p:nvPr>
            <p:ph type="ftr" sz="quarter" idx="11"/>
          </p:nvPr>
        </p:nvSpPr>
        <p:spPr/>
        <p:txBody>
          <a:bodyPr/>
          <a:lstStyle/>
          <a:p>
            <a:r>
              <a:rPr lang="en-US"/>
              <a:t>The Man In the Mirror 2</a:t>
            </a:r>
          </a:p>
        </p:txBody>
      </p:sp>
      <p:sp>
        <p:nvSpPr>
          <p:cNvPr id="7" name="Slide Number Placeholder 6"/>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01/06/2019</a:t>
            </a:r>
          </a:p>
        </p:txBody>
      </p:sp>
      <p:sp>
        <p:nvSpPr>
          <p:cNvPr id="8" name="Footer Placeholder 7"/>
          <p:cNvSpPr>
            <a:spLocks noGrp="1"/>
          </p:cNvSpPr>
          <p:nvPr>
            <p:ph type="ftr" sz="quarter" idx="11"/>
          </p:nvPr>
        </p:nvSpPr>
        <p:spPr/>
        <p:txBody>
          <a:bodyPr/>
          <a:lstStyle/>
          <a:p>
            <a:r>
              <a:rPr lang="en-US"/>
              <a:t>The Man In the Mirror 2</a:t>
            </a:r>
          </a:p>
        </p:txBody>
      </p:sp>
      <p:sp>
        <p:nvSpPr>
          <p:cNvPr id="9" name="Slide Number Placeholder 8"/>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01/06/2019</a:t>
            </a:r>
          </a:p>
        </p:txBody>
      </p:sp>
      <p:sp>
        <p:nvSpPr>
          <p:cNvPr id="4" name="Footer Placeholder 3"/>
          <p:cNvSpPr>
            <a:spLocks noGrp="1"/>
          </p:cNvSpPr>
          <p:nvPr>
            <p:ph type="ftr" sz="quarter" idx="11"/>
          </p:nvPr>
        </p:nvSpPr>
        <p:spPr/>
        <p:txBody>
          <a:bodyPr/>
          <a:lstStyle/>
          <a:p>
            <a:r>
              <a:rPr lang="en-US"/>
              <a:t>The Man In the Mirror 2</a:t>
            </a:r>
          </a:p>
        </p:txBody>
      </p:sp>
      <p:sp>
        <p:nvSpPr>
          <p:cNvPr id="5" name="Slide Number Placeholder 4"/>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4" name="Slide Number Placeholder 3"/>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01/06/2019</a:t>
            </a:r>
          </a:p>
        </p:txBody>
      </p:sp>
      <p:sp>
        <p:nvSpPr>
          <p:cNvPr id="6" name="Footer Placeholder 5"/>
          <p:cNvSpPr>
            <a:spLocks noGrp="1"/>
          </p:cNvSpPr>
          <p:nvPr>
            <p:ph type="ftr" sz="quarter" idx="11"/>
          </p:nvPr>
        </p:nvSpPr>
        <p:spPr/>
        <p:txBody>
          <a:bodyPr/>
          <a:lstStyle/>
          <a:p>
            <a:r>
              <a:rPr lang="en-US"/>
              <a:t>The Man In the Mirror 2</a:t>
            </a:r>
          </a:p>
        </p:txBody>
      </p:sp>
      <p:sp>
        <p:nvSpPr>
          <p:cNvPr id="7" name="Slide Number Placeholder 6"/>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01/06/2019</a:t>
            </a:r>
          </a:p>
        </p:txBody>
      </p:sp>
      <p:sp>
        <p:nvSpPr>
          <p:cNvPr id="6" name="Footer Placeholder 5"/>
          <p:cNvSpPr>
            <a:spLocks noGrp="1"/>
          </p:cNvSpPr>
          <p:nvPr>
            <p:ph type="ftr" sz="quarter" idx="11"/>
          </p:nvPr>
        </p:nvSpPr>
        <p:spPr/>
        <p:txBody>
          <a:bodyPr/>
          <a:lstStyle/>
          <a:p>
            <a:r>
              <a:rPr lang="en-US"/>
              <a:t>The Man In the Mirror 2</a:t>
            </a:r>
          </a:p>
        </p:txBody>
      </p:sp>
      <p:sp>
        <p:nvSpPr>
          <p:cNvPr id="7" name="Slide Number Placeholder 6"/>
          <p:cNvSpPr>
            <a:spLocks noGrp="1"/>
          </p:cNvSpPr>
          <p:nvPr>
            <p:ph type="sldNum" sz="quarter" idx="12"/>
          </p:nvPr>
        </p:nvSpPr>
        <p:spPr/>
        <p:txBody>
          <a:bodyPr/>
          <a:lstStyle/>
          <a:p>
            <a:fld id="{5D6017C3-4550-4D73-B369-68D63C9257D3}"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01/06/2019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Man In the Mirror 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017C3-4550-4D73-B369-68D63C9257D3}"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257800"/>
            <a:ext cx="8077200" cy="1295400"/>
          </a:xfrm>
        </p:spPr>
        <p:txBody>
          <a:bodyPr>
            <a:normAutofit fontScale="70000" lnSpcReduction="20000"/>
          </a:bodyPr>
          <a:lstStyle/>
          <a:p>
            <a:r>
              <a:rPr lang="en-US" sz="4600" b="1" dirty="0">
                <a:solidFill>
                  <a:schemeClr val="tx1"/>
                </a:solidFill>
              </a:rPr>
              <a:t>II CORINTHIANS 4:16</a:t>
            </a:r>
          </a:p>
          <a:p>
            <a:r>
              <a:rPr lang="en-US" sz="3600" i="1" dirty="0">
                <a:solidFill>
                  <a:schemeClr val="tx1"/>
                </a:solidFill>
              </a:rPr>
              <a:t>For which cause we faint not; but though our outward man perish, yet the inward man is renewed day by day.</a:t>
            </a:r>
          </a:p>
        </p:txBody>
      </p:sp>
      <p:sp>
        <p:nvSpPr>
          <p:cNvPr id="6" name="Title 5">
            <a:extLst>
              <a:ext uri="{FF2B5EF4-FFF2-40B4-BE49-F238E27FC236}">
                <a16:creationId xmlns:a16="http://schemas.microsoft.com/office/drawing/2014/main" id="{96C59F37-5E8A-41FF-A9B0-EAB8792C6BE3}"/>
              </a:ext>
            </a:extLst>
          </p:cNvPr>
          <p:cNvSpPr>
            <a:spLocks noGrp="1"/>
          </p:cNvSpPr>
          <p:nvPr>
            <p:ph type="ctrTitle"/>
          </p:nvPr>
        </p:nvSpPr>
        <p:spPr>
          <a:xfrm>
            <a:off x="685799" y="762000"/>
            <a:ext cx="7772400" cy="1981200"/>
          </a:xfrm>
          <a:effectLst>
            <a:reflection blurRad="12700" stA="75000" dist="12700" dir="5400000" sy="-100000" algn="bl" rotWithShape="0"/>
          </a:effectLst>
        </p:spPr>
        <p:txBody>
          <a:bodyPr>
            <a:normAutofit fontScale="90000"/>
          </a:bodyPr>
          <a:lstStyle/>
          <a:p>
            <a:r>
              <a:rPr lang="en-US" sz="6600" dirty="0">
                <a:latin typeface="Copperplate Gothic Bold" panose="020E0705020206020404" pitchFamily="34" charset="0"/>
              </a:rPr>
              <a:t>The Man </a:t>
            </a:r>
            <a:br>
              <a:rPr lang="en-US" sz="6600" dirty="0">
                <a:latin typeface="Copperplate Gothic Bold" panose="020E0705020206020404" pitchFamily="34" charset="0"/>
              </a:rPr>
            </a:br>
            <a:r>
              <a:rPr lang="en-US" sz="6600" dirty="0">
                <a:latin typeface="Copperplate Gothic Bold" panose="020E0705020206020404" pitchFamily="34" charset="0"/>
              </a:rPr>
              <a:t>In the Mirror</a:t>
            </a:r>
          </a:p>
        </p:txBody>
      </p:sp>
      <p:cxnSp>
        <p:nvCxnSpPr>
          <p:cNvPr id="15" name="Straight Connector 14">
            <a:extLst>
              <a:ext uri="{FF2B5EF4-FFF2-40B4-BE49-F238E27FC236}">
                <a16:creationId xmlns:a16="http://schemas.microsoft.com/office/drawing/2014/main" id="{CE4D8DEA-082C-4355-9505-51093ABC616F}"/>
              </a:ext>
            </a:extLst>
          </p:cNvPr>
          <p:cNvCxnSpPr>
            <a:cxnSpLocks/>
          </p:cNvCxnSpPr>
          <p:nvPr/>
        </p:nvCxnSpPr>
        <p:spPr>
          <a:xfrm>
            <a:off x="1143000" y="2667000"/>
            <a:ext cx="7086600" cy="0"/>
          </a:xfrm>
          <a:prstGeom prst="lin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bevel/>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FE4312-C6FB-480A-A179-D17513BEFAE6}"/>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E5711D81-DFDE-4AC0-9EF1-A99733691A0E}"/>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577C01EB-515B-4540-82D6-7FD47E59B8CF}"/>
              </a:ext>
            </a:extLst>
          </p:cNvPr>
          <p:cNvSpPr>
            <a:spLocks noGrp="1"/>
          </p:cNvSpPr>
          <p:nvPr>
            <p:ph type="sldNum" sz="quarter" idx="12"/>
          </p:nvPr>
        </p:nvSpPr>
        <p:spPr/>
        <p:txBody>
          <a:bodyPr/>
          <a:lstStyle/>
          <a:p>
            <a:fld id="{5D6017C3-4550-4D73-B369-68D63C9257D3}" type="slidenum">
              <a:rPr lang="en-US" smtClean="0"/>
              <a:pPr/>
              <a:t>10</a:t>
            </a:fld>
            <a:endParaRPr lang="en-US"/>
          </a:p>
        </p:txBody>
      </p:sp>
      <p:sp>
        <p:nvSpPr>
          <p:cNvPr id="5" name="Rectangle 4">
            <a:extLst>
              <a:ext uri="{FF2B5EF4-FFF2-40B4-BE49-F238E27FC236}">
                <a16:creationId xmlns:a16="http://schemas.microsoft.com/office/drawing/2014/main" id="{3900E544-3485-417E-AB0E-C70BB61010B7}"/>
              </a:ext>
            </a:extLst>
          </p:cNvPr>
          <p:cNvSpPr/>
          <p:nvPr/>
        </p:nvSpPr>
        <p:spPr>
          <a:xfrm>
            <a:off x="228600" y="136526"/>
            <a:ext cx="8686800" cy="6494085"/>
          </a:xfrm>
          <a:prstGeom prst="rect">
            <a:avLst/>
          </a:prstGeom>
        </p:spPr>
        <p:txBody>
          <a:bodyPr wrap="square">
            <a:spAutoFit/>
          </a:bodyPr>
          <a:lstStyle/>
          <a:p>
            <a:r>
              <a:rPr lang="en-US" sz="3200" dirty="0">
                <a:latin typeface="+mj-lt"/>
              </a:rPr>
              <a:t>	Being "born from above," by the Spirit of God with life and power, and applying ourselves to His principles,</a:t>
            </a:r>
            <a:r>
              <a:rPr lang="en-US" sz="3200" dirty="0">
                <a:solidFill>
                  <a:srgbClr val="FFFF00"/>
                </a:solidFill>
                <a:latin typeface="+mj-lt"/>
              </a:rPr>
              <a:t> we live in connection with two worlds — the world of sense, and the world of spirit.</a:t>
            </a:r>
            <a:r>
              <a:rPr lang="en-US" sz="3200" dirty="0">
                <a:latin typeface="+mj-lt"/>
              </a:rPr>
              <a:t> </a:t>
            </a:r>
          </a:p>
          <a:p>
            <a:r>
              <a:rPr lang="en-US" sz="3200" dirty="0">
                <a:latin typeface="+mj-lt"/>
              </a:rPr>
              <a:t>	This, is the first priority: not only that we be living in health; not only that our mind be alive to all our earthly concerns, and strong to attend to them: but that His Spirit be strong, active, and enthroned in our hearts, having awareness of, and participation in the life which God would give us with Himself. That He might fulfill His will in us and express His own thoughts and purposes, His own joys and griefs, His own ways and works.</a:t>
            </a:r>
          </a:p>
        </p:txBody>
      </p:sp>
    </p:spTree>
    <p:extLst>
      <p:ext uri="{BB962C8B-B14F-4D97-AF65-F5344CB8AC3E}">
        <p14:creationId xmlns:p14="http://schemas.microsoft.com/office/powerpoint/2010/main" val="254715110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2DBC1-27CB-442A-A8E2-B369F4ED26F4}"/>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81CABD59-F4C2-43AE-8AF4-0331DB49A180}"/>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1F5A57FD-812E-4C2A-824C-90A2740AE08A}"/>
              </a:ext>
            </a:extLst>
          </p:cNvPr>
          <p:cNvSpPr>
            <a:spLocks noGrp="1"/>
          </p:cNvSpPr>
          <p:nvPr>
            <p:ph type="sldNum" sz="quarter" idx="12"/>
          </p:nvPr>
        </p:nvSpPr>
        <p:spPr/>
        <p:txBody>
          <a:bodyPr/>
          <a:lstStyle/>
          <a:p>
            <a:fld id="{5D6017C3-4550-4D73-B369-68D63C9257D3}" type="slidenum">
              <a:rPr lang="en-US" smtClean="0"/>
              <a:pPr/>
              <a:t>11</a:t>
            </a:fld>
            <a:endParaRPr lang="en-US"/>
          </a:p>
        </p:txBody>
      </p:sp>
      <p:sp>
        <p:nvSpPr>
          <p:cNvPr id="5" name="Rectangle 4">
            <a:extLst>
              <a:ext uri="{FF2B5EF4-FFF2-40B4-BE49-F238E27FC236}">
                <a16:creationId xmlns:a16="http://schemas.microsoft.com/office/drawing/2014/main" id="{6DF8A7CA-EDE3-4103-9D80-8D34DF841144}"/>
              </a:ext>
            </a:extLst>
          </p:cNvPr>
          <p:cNvSpPr/>
          <p:nvPr/>
        </p:nvSpPr>
        <p:spPr>
          <a:xfrm>
            <a:off x="304800" y="228600"/>
            <a:ext cx="8534400" cy="4278094"/>
          </a:xfrm>
          <a:prstGeom prst="rect">
            <a:avLst/>
          </a:prstGeom>
        </p:spPr>
        <p:txBody>
          <a:bodyPr wrap="square">
            <a:spAutoFit/>
          </a:bodyPr>
          <a:lstStyle/>
          <a:p>
            <a:r>
              <a:rPr lang="en-US" sz="4800" b="1" dirty="0"/>
              <a:t>III JOHN 1:2-4</a:t>
            </a:r>
          </a:p>
          <a:p>
            <a:r>
              <a:rPr lang="en-US" sz="3200" dirty="0"/>
              <a:t>	</a:t>
            </a:r>
            <a:r>
              <a:rPr lang="en-US" sz="3200" i="1" dirty="0"/>
              <a:t>Beloved, I wish above all things that thou mayest prosper and be in health, even as thy soul </a:t>
            </a:r>
            <a:r>
              <a:rPr lang="en-US" sz="3200" i="1" dirty="0" err="1"/>
              <a:t>prospereth</a:t>
            </a:r>
            <a:r>
              <a:rPr lang="en-US" sz="3200" i="1" dirty="0"/>
              <a:t>. 3 For I rejoiced greatly, when the brethren came and testified of the truth that is in thee, even as thou </a:t>
            </a:r>
            <a:r>
              <a:rPr lang="en-US" sz="3200" i="1" dirty="0" err="1"/>
              <a:t>walkest</a:t>
            </a:r>
            <a:r>
              <a:rPr lang="en-US" sz="3200" i="1" dirty="0"/>
              <a:t> in the truth. 4 I have no greater joy than to hear that my children walk in truth. </a:t>
            </a:r>
          </a:p>
        </p:txBody>
      </p:sp>
    </p:spTree>
    <p:extLst>
      <p:ext uri="{BB962C8B-B14F-4D97-AF65-F5344CB8AC3E}">
        <p14:creationId xmlns:p14="http://schemas.microsoft.com/office/powerpoint/2010/main" val="283991772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A38794-0B69-478C-8559-F976C9AEAF4B}"/>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B938D9D3-E103-4530-8026-78EEDDEFE521}"/>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A3C70B25-2042-4412-B83F-8208BBE85D0B}"/>
              </a:ext>
            </a:extLst>
          </p:cNvPr>
          <p:cNvSpPr>
            <a:spLocks noGrp="1"/>
          </p:cNvSpPr>
          <p:nvPr>
            <p:ph type="sldNum" sz="quarter" idx="12"/>
          </p:nvPr>
        </p:nvSpPr>
        <p:spPr/>
        <p:txBody>
          <a:bodyPr/>
          <a:lstStyle/>
          <a:p>
            <a:fld id="{5D6017C3-4550-4D73-B369-68D63C9257D3}" type="slidenum">
              <a:rPr lang="en-US" smtClean="0"/>
              <a:pPr/>
              <a:t>12</a:t>
            </a:fld>
            <a:endParaRPr lang="en-US"/>
          </a:p>
        </p:txBody>
      </p:sp>
      <p:sp>
        <p:nvSpPr>
          <p:cNvPr id="5" name="Rectangle 4">
            <a:extLst>
              <a:ext uri="{FF2B5EF4-FFF2-40B4-BE49-F238E27FC236}">
                <a16:creationId xmlns:a16="http://schemas.microsoft.com/office/drawing/2014/main" id="{D9B3357C-5892-4BF2-AD2C-4C178F6CE259}"/>
              </a:ext>
            </a:extLst>
          </p:cNvPr>
          <p:cNvSpPr/>
          <p:nvPr/>
        </p:nvSpPr>
        <p:spPr>
          <a:xfrm>
            <a:off x="152400" y="136525"/>
            <a:ext cx="8763000" cy="5909310"/>
          </a:xfrm>
          <a:prstGeom prst="rect">
            <a:avLst/>
          </a:prstGeom>
        </p:spPr>
        <p:txBody>
          <a:bodyPr wrap="square">
            <a:spAutoFit/>
          </a:bodyPr>
          <a:lstStyle/>
          <a:p>
            <a:r>
              <a:rPr lang="en-US" sz="5400" i="1" dirty="0">
                <a:solidFill>
                  <a:srgbClr val="FFFF00"/>
                </a:solidFill>
              </a:rPr>
              <a:t>Example: </a:t>
            </a:r>
            <a:r>
              <a:rPr lang="en-US" sz="4400" b="1" dirty="0"/>
              <a:t>STRAIT.IS.THE.GATE</a:t>
            </a:r>
          </a:p>
          <a:p>
            <a:r>
              <a:rPr lang="en-US" sz="3600" dirty="0"/>
              <a:t>	94 Let me give you some estimations that'll shake you. According to medical science, in the city of Chicago according to doctor's statistics, that there's thirty thousand </a:t>
            </a:r>
            <a:r>
              <a:rPr lang="en-US" sz="3600" dirty="0" err="1"/>
              <a:t>abortionate</a:t>
            </a:r>
            <a:r>
              <a:rPr lang="en-US" sz="3600" dirty="0"/>
              <a:t> cases in Chicago alone in thirty days, that the doctors has. How many of these little pills and things they take of </a:t>
            </a:r>
            <a:r>
              <a:rPr lang="en-US" sz="3600" dirty="0" err="1"/>
              <a:t>abortionate</a:t>
            </a:r>
            <a:r>
              <a:rPr lang="en-US" sz="3600" dirty="0"/>
              <a:t> cases?</a:t>
            </a:r>
          </a:p>
          <a:p>
            <a:pPr algn="r"/>
            <a:r>
              <a:rPr lang="en-US" sz="3600" dirty="0"/>
              <a:t>59-0301</a:t>
            </a:r>
          </a:p>
        </p:txBody>
      </p:sp>
    </p:spTree>
    <p:extLst>
      <p:ext uri="{BB962C8B-B14F-4D97-AF65-F5344CB8AC3E}">
        <p14:creationId xmlns:p14="http://schemas.microsoft.com/office/powerpoint/2010/main" val="20474013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FCCBEE-AB7F-4BA0-88C1-E496209798D3}"/>
              </a:ext>
            </a:extLst>
          </p:cNvPr>
          <p:cNvSpPr>
            <a:spLocks noGrp="1"/>
          </p:cNvSpPr>
          <p:nvPr>
            <p:ph type="dt" sz="half" idx="10"/>
          </p:nvPr>
        </p:nvSpPr>
        <p:spPr/>
        <p:txBody>
          <a:bodyPr/>
          <a:lstStyle/>
          <a:p>
            <a:r>
              <a:rPr lang="en-US"/>
              <a:t>01/06/2019</a:t>
            </a:r>
            <a:endParaRPr lang="en-US" dirty="0"/>
          </a:p>
        </p:txBody>
      </p:sp>
      <p:sp>
        <p:nvSpPr>
          <p:cNvPr id="3" name="Footer Placeholder 2">
            <a:extLst>
              <a:ext uri="{FF2B5EF4-FFF2-40B4-BE49-F238E27FC236}">
                <a16:creationId xmlns:a16="http://schemas.microsoft.com/office/drawing/2014/main" id="{4A462632-7676-42C1-9B12-06AC931304A3}"/>
              </a:ext>
            </a:extLst>
          </p:cNvPr>
          <p:cNvSpPr>
            <a:spLocks noGrp="1"/>
          </p:cNvSpPr>
          <p:nvPr>
            <p:ph type="ftr" sz="quarter" idx="11"/>
          </p:nvPr>
        </p:nvSpPr>
        <p:spPr/>
        <p:txBody>
          <a:bodyPr/>
          <a:lstStyle/>
          <a:p>
            <a:r>
              <a:rPr lang="en-US"/>
              <a:t>The Man In the Mirror 2</a:t>
            </a:r>
            <a:endParaRPr lang="en-US" dirty="0"/>
          </a:p>
        </p:txBody>
      </p:sp>
      <p:sp>
        <p:nvSpPr>
          <p:cNvPr id="4" name="Slide Number Placeholder 3">
            <a:extLst>
              <a:ext uri="{FF2B5EF4-FFF2-40B4-BE49-F238E27FC236}">
                <a16:creationId xmlns:a16="http://schemas.microsoft.com/office/drawing/2014/main" id="{7250BEC9-B294-4D1B-B500-7D66878AA1ED}"/>
              </a:ext>
            </a:extLst>
          </p:cNvPr>
          <p:cNvSpPr>
            <a:spLocks noGrp="1"/>
          </p:cNvSpPr>
          <p:nvPr>
            <p:ph type="sldNum" sz="quarter" idx="12"/>
          </p:nvPr>
        </p:nvSpPr>
        <p:spPr/>
        <p:txBody>
          <a:bodyPr/>
          <a:lstStyle/>
          <a:p>
            <a:fld id="{DF28FB93-0A08-4E7D-8E63-9EFA29F1E093}" type="slidenum">
              <a:rPr lang="en-US" smtClean="0"/>
              <a:pPr/>
              <a:t>13</a:t>
            </a:fld>
            <a:endParaRPr lang="en-US" dirty="0"/>
          </a:p>
        </p:txBody>
      </p:sp>
      <p:sp>
        <p:nvSpPr>
          <p:cNvPr id="5" name="Rectangle 4">
            <a:extLst>
              <a:ext uri="{FF2B5EF4-FFF2-40B4-BE49-F238E27FC236}">
                <a16:creationId xmlns:a16="http://schemas.microsoft.com/office/drawing/2014/main" id="{D5070F38-95ED-4484-ACDE-AAF38CA7C0E7}"/>
              </a:ext>
            </a:extLst>
          </p:cNvPr>
          <p:cNvSpPr/>
          <p:nvPr/>
        </p:nvSpPr>
        <p:spPr>
          <a:xfrm>
            <a:off x="223520" y="81280"/>
            <a:ext cx="8778240" cy="6617196"/>
          </a:xfrm>
          <a:prstGeom prst="rect">
            <a:avLst/>
          </a:prstGeom>
        </p:spPr>
        <p:txBody>
          <a:bodyPr wrap="square">
            <a:spAutoFit/>
          </a:bodyPr>
          <a:lstStyle/>
          <a:p>
            <a:r>
              <a:rPr lang="en-US" sz="4000" b="1" dirty="0"/>
              <a:t>EZEKIEL 36:24-27</a:t>
            </a:r>
          </a:p>
          <a:p>
            <a:r>
              <a:rPr lang="en-US" sz="3200" i="1" dirty="0"/>
              <a:t>	For I will take you from among the heathen, and gather you out of all countries, and will bring you into your own land. 25 Then will I sprinkle clean water upon you, and ye shall be clean: from all your filthiness, and from all your idols, will I cleanse you. 26 A new heart also will I give you, and a new spirit will I put within you: and I will take away the stony heart out of your flesh, and I will give you an heart of flesh. 27 And I will put my spirit within you, and cause you to walk in my statutes, and ye shall keep my judgments, and do them.</a:t>
            </a:r>
          </a:p>
        </p:txBody>
      </p:sp>
    </p:spTree>
    <p:extLst>
      <p:ext uri="{BB962C8B-B14F-4D97-AF65-F5344CB8AC3E}">
        <p14:creationId xmlns:p14="http://schemas.microsoft.com/office/powerpoint/2010/main" val="401188694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A619B-8AC8-4C09-A471-94BC8BDB3DAE}"/>
              </a:ext>
            </a:extLst>
          </p:cNvPr>
          <p:cNvSpPr>
            <a:spLocks noGrp="1"/>
          </p:cNvSpPr>
          <p:nvPr>
            <p:ph type="dt" sz="half" idx="10"/>
          </p:nvPr>
        </p:nvSpPr>
        <p:spPr/>
        <p:txBody>
          <a:bodyPr/>
          <a:lstStyle/>
          <a:p>
            <a:r>
              <a:rPr lang="en-US"/>
              <a:t>01/06/2019</a:t>
            </a:r>
            <a:endParaRPr lang="en-US" dirty="0"/>
          </a:p>
        </p:txBody>
      </p:sp>
      <p:sp>
        <p:nvSpPr>
          <p:cNvPr id="3" name="Footer Placeholder 2">
            <a:extLst>
              <a:ext uri="{FF2B5EF4-FFF2-40B4-BE49-F238E27FC236}">
                <a16:creationId xmlns:a16="http://schemas.microsoft.com/office/drawing/2014/main" id="{3BCAA50A-0461-43AF-A42D-EBBEF3C6C564}"/>
              </a:ext>
            </a:extLst>
          </p:cNvPr>
          <p:cNvSpPr>
            <a:spLocks noGrp="1"/>
          </p:cNvSpPr>
          <p:nvPr>
            <p:ph type="ftr" sz="quarter" idx="11"/>
          </p:nvPr>
        </p:nvSpPr>
        <p:spPr/>
        <p:txBody>
          <a:bodyPr/>
          <a:lstStyle/>
          <a:p>
            <a:r>
              <a:rPr lang="en-US"/>
              <a:t>The Man In the Mirror 2</a:t>
            </a:r>
            <a:endParaRPr lang="en-US" dirty="0"/>
          </a:p>
        </p:txBody>
      </p:sp>
      <p:sp>
        <p:nvSpPr>
          <p:cNvPr id="4" name="Slide Number Placeholder 3">
            <a:extLst>
              <a:ext uri="{FF2B5EF4-FFF2-40B4-BE49-F238E27FC236}">
                <a16:creationId xmlns:a16="http://schemas.microsoft.com/office/drawing/2014/main" id="{046CED96-E8FD-4E24-A394-25A3AF87FE0A}"/>
              </a:ext>
            </a:extLst>
          </p:cNvPr>
          <p:cNvSpPr>
            <a:spLocks noGrp="1"/>
          </p:cNvSpPr>
          <p:nvPr>
            <p:ph type="sldNum" sz="quarter" idx="12"/>
          </p:nvPr>
        </p:nvSpPr>
        <p:spPr/>
        <p:txBody>
          <a:bodyPr/>
          <a:lstStyle/>
          <a:p>
            <a:fld id="{DF28FB93-0A08-4E7D-8E63-9EFA29F1E093}" type="slidenum">
              <a:rPr lang="en-US" smtClean="0"/>
              <a:pPr/>
              <a:t>14</a:t>
            </a:fld>
            <a:endParaRPr lang="en-US" dirty="0"/>
          </a:p>
        </p:txBody>
      </p:sp>
      <p:sp>
        <p:nvSpPr>
          <p:cNvPr id="5" name="Rectangle 4">
            <a:extLst>
              <a:ext uri="{FF2B5EF4-FFF2-40B4-BE49-F238E27FC236}">
                <a16:creationId xmlns:a16="http://schemas.microsoft.com/office/drawing/2014/main" id="{3711D2A9-459F-452E-A498-B306DA680FDF}"/>
              </a:ext>
            </a:extLst>
          </p:cNvPr>
          <p:cNvSpPr/>
          <p:nvPr/>
        </p:nvSpPr>
        <p:spPr>
          <a:xfrm>
            <a:off x="254000" y="213360"/>
            <a:ext cx="8646160" cy="6186309"/>
          </a:xfrm>
          <a:prstGeom prst="rect">
            <a:avLst/>
          </a:prstGeom>
        </p:spPr>
        <p:txBody>
          <a:bodyPr wrap="square">
            <a:spAutoFit/>
          </a:bodyPr>
          <a:lstStyle/>
          <a:p>
            <a:r>
              <a:rPr lang="en-US" sz="4400" b="1" dirty="0"/>
              <a:t>ACTS 1:6-8</a:t>
            </a:r>
          </a:p>
          <a:p>
            <a:r>
              <a:rPr lang="en-US" sz="3200" i="1" dirty="0"/>
              <a:t>	When they therefore were come together, they asked of him, saying, Lord, wilt thou at this time restore again the kingdom to Israel? 7 And he said unto them, It is not for you to know the times or the seasons, which the Father hath put in his own power. 8 But ye shall receive power, </a:t>
            </a:r>
            <a:r>
              <a:rPr lang="en-US" sz="3200" i="1" dirty="0">
                <a:solidFill>
                  <a:srgbClr val="FFFF00"/>
                </a:solidFill>
              </a:rPr>
              <a:t>after that the Holy Ghost is come upon you: </a:t>
            </a:r>
            <a:r>
              <a:rPr lang="en-US" sz="3200" i="1" dirty="0"/>
              <a:t>and ye shall be witnesses unto me both in Jerusalem, and in all Judaea, and in Samaria, and unto the uttermost part of the earth.</a:t>
            </a:r>
          </a:p>
          <a:p>
            <a:endParaRPr lang="en-US" sz="3200" i="1" dirty="0"/>
          </a:p>
        </p:txBody>
      </p:sp>
    </p:spTree>
    <p:extLst>
      <p:ext uri="{BB962C8B-B14F-4D97-AF65-F5344CB8AC3E}">
        <p14:creationId xmlns:p14="http://schemas.microsoft.com/office/powerpoint/2010/main" val="221154819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432838-397B-46D6-BF4E-19E90EF96D23}"/>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18FE1D23-F05F-4B02-96FD-AA8618B2FD30}"/>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52F299BB-E9D9-4494-8F8A-B5F406671812}"/>
              </a:ext>
            </a:extLst>
          </p:cNvPr>
          <p:cNvSpPr>
            <a:spLocks noGrp="1"/>
          </p:cNvSpPr>
          <p:nvPr>
            <p:ph type="sldNum" sz="quarter" idx="12"/>
          </p:nvPr>
        </p:nvSpPr>
        <p:spPr/>
        <p:txBody>
          <a:bodyPr/>
          <a:lstStyle/>
          <a:p>
            <a:fld id="{5D6017C3-4550-4D73-B369-68D63C9257D3}" type="slidenum">
              <a:rPr lang="en-US" smtClean="0"/>
              <a:pPr/>
              <a:t>15</a:t>
            </a:fld>
            <a:endParaRPr lang="en-US"/>
          </a:p>
        </p:txBody>
      </p:sp>
      <p:sp>
        <p:nvSpPr>
          <p:cNvPr id="5" name="Rectangle 4">
            <a:extLst>
              <a:ext uri="{FF2B5EF4-FFF2-40B4-BE49-F238E27FC236}">
                <a16:creationId xmlns:a16="http://schemas.microsoft.com/office/drawing/2014/main" id="{2E6964A3-4828-47E4-B9A6-D460DB5CB106}"/>
              </a:ext>
            </a:extLst>
          </p:cNvPr>
          <p:cNvSpPr/>
          <p:nvPr/>
        </p:nvSpPr>
        <p:spPr>
          <a:xfrm>
            <a:off x="381000" y="136526"/>
            <a:ext cx="8534400" cy="4893647"/>
          </a:xfrm>
          <a:prstGeom prst="rect">
            <a:avLst/>
          </a:prstGeom>
        </p:spPr>
        <p:txBody>
          <a:bodyPr wrap="square">
            <a:spAutoFit/>
          </a:bodyPr>
          <a:lstStyle/>
          <a:p>
            <a:r>
              <a:rPr lang="en-US" sz="6000" i="1" dirty="0"/>
              <a:t>Example: </a:t>
            </a:r>
            <a:r>
              <a:rPr lang="en-US" sz="4800" b="1" dirty="0"/>
              <a:t>JUDGES 6:33-4</a:t>
            </a:r>
          </a:p>
          <a:p>
            <a:r>
              <a:rPr lang="en-US" sz="3600" i="1" dirty="0"/>
              <a:t>	Then all the Midianites and the Amalekites and the children of the east were gathered together, and went over, and pitched in the valley of Jezreel. 34 But the Spirit of the LORD came </a:t>
            </a:r>
            <a:r>
              <a:rPr lang="en-US" sz="3600" i="1" dirty="0">
                <a:solidFill>
                  <a:srgbClr val="FFFF00"/>
                </a:solidFill>
              </a:rPr>
              <a:t>upon </a:t>
            </a:r>
            <a:r>
              <a:rPr lang="en-US" sz="3600" i="1" dirty="0"/>
              <a:t>Gideon, and he blew a trumpet; and </a:t>
            </a:r>
            <a:r>
              <a:rPr lang="en-US" sz="3600" i="1" dirty="0" err="1"/>
              <a:t>Abiezer</a:t>
            </a:r>
            <a:r>
              <a:rPr lang="en-US" sz="3600" i="1" dirty="0"/>
              <a:t> was gathered after him.</a:t>
            </a:r>
          </a:p>
        </p:txBody>
      </p:sp>
    </p:spTree>
    <p:extLst>
      <p:ext uri="{BB962C8B-B14F-4D97-AF65-F5344CB8AC3E}">
        <p14:creationId xmlns:p14="http://schemas.microsoft.com/office/powerpoint/2010/main" val="316679152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231C9-A35F-4196-9BC0-D4BFDD140456}"/>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672AFEB8-0607-4299-8EBC-11142729B1F9}"/>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06F45B69-24E1-47C4-9A1D-CF2A48F74214}"/>
              </a:ext>
            </a:extLst>
          </p:cNvPr>
          <p:cNvSpPr>
            <a:spLocks noGrp="1"/>
          </p:cNvSpPr>
          <p:nvPr>
            <p:ph type="sldNum" sz="quarter" idx="12"/>
          </p:nvPr>
        </p:nvSpPr>
        <p:spPr/>
        <p:txBody>
          <a:bodyPr/>
          <a:lstStyle/>
          <a:p>
            <a:fld id="{5D6017C3-4550-4D73-B369-68D63C9257D3}" type="slidenum">
              <a:rPr lang="en-US" smtClean="0"/>
              <a:pPr/>
              <a:t>16</a:t>
            </a:fld>
            <a:endParaRPr lang="en-US"/>
          </a:p>
        </p:txBody>
      </p:sp>
      <p:sp>
        <p:nvSpPr>
          <p:cNvPr id="5" name="Rectangle 4">
            <a:extLst>
              <a:ext uri="{FF2B5EF4-FFF2-40B4-BE49-F238E27FC236}">
                <a16:creationId xmlns:a16="http://schemas.microsoft.com/office/drawing/2014/main" id="{92E32D0A-B81D-4713-8EE5-242A2D452E42}"/>
              </a:ext>
            </a:extLst>
          </p:cNvPr>
          <p:cNvSpPr/>
          <p:nvPr/>
        </p:nvSpPr>
        <p:spPr>
          <a:xfrm>
            <a:off x="228600" y="136525"/>
            <a:ext cx="8686800" cy="6124754"/>
          </a:xfrm>
          <a:prstGeom prst="rect">
            <a:avLst/>
          </a:prstGeom>
        </p:spPr>
        <p:txBody>
          <a:bodyPr wrap="square">
            <a:spAutoFit/>
          </a:bodyPr>
          <a:lstStyle/>
          <a:p>
            <a:r>
              <a:rPr lang="en-US" sz="4000" b="1" dirty="0"/>
              <a:t>ADOPTION.2</a:t>
            </a:r>
          </a:p>
          <a:p>
            <a:r>
              <a:rPr lang="en-US" sz="3200" dirty="0"/>
              <a:t>	19  Moses… brought them up to the promised land, but he did not give them their inheritance; Joshua divided the land to the people. And Christ brought the church up to the place to where their possession was given to them, just the Jordan to cross, but the Holy Spirit is the One Who sets the church in order, the Joshua of today puts the church in its order, giving to each one, gifts, places, position. </a:t>
            </a:r>
            <a:r>
              <a:rPr lang="en-US" sz="3200" dirty="0">
                <a:solidFill>
                  <a:srgbClr val="FFFF00"/>
                </a:solidFill>
              </a:rPr>
              <a:t>And He is the Voice of God speaking to the inner man that Christ has saved: the Holy Spirit.</a:t>
            </a:r>
            <a:r>
              <a:rPr lang="en-US" sz="3200" dirty="0"/>
              <a:t> </a:t>
            </a:r>
          </a:p>
        </p:txBody>
      </p:sp>
    </p:spTree>
    <p:extLst>
      <p:ext uri="{BB962C8B-B14F-4D97-AF65-F5344CB8AC3E}">
        <p14:creationId xmlns:p14="http://schemas.microsoft.com/office/powerpoint/2010/main" val="395949250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ACF734-3886-460A-A478-E765C3504EBA}"/>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37E260A6-55B4-4EE9-BF07-BA9859E87E42}"/>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63752DFB-4AA3-44FA-BDD3-AE41F897B21B}"/>
              </a:ext>
            </a:extLst>
          </p:cNvPr>
          <p:cNvSpPr>
            <a:spLocks noGrp="1"/>
          </p:cNvSpPr>
          <p:nvPr>
            <p:ph type="sldNum" sz="quarter" idx="12"/>
          </p:nvPr>
        </p:nvSpPr>
        <p:spPr/>
        <p:txBody>
          <a:bodyPr/>
          <a:lstStyle/>
          <a:p>
            <a:fld id="{5D6017C3-4550-4D73-B369-68D63C9257D3}" type="slidenum">
              <a:rPr lang="en-US" smtClean="0"/>
              <a:pPr/>
              <a:t>17</a:t>
            </a:fld>
            <a:endParaRPr lang="en-US"/>
          </a:p>
        </p:txBody>
      </p:sp>
      <p:sp>
        <p:nvSpPr>
          <p:cNvPr id="5" name="Rectangle 4">
            <a:extLst>
              <a:ext uri="{FF2B5EF4-FFF2-40B4-BE49-F238E27FC236}">
                <a16:creationId xmlns:a16="http://schemas.microsoft.com/office/drawing/2014/main" id="{ED9A88E1-D70B-4E7E-87E0-2108A814BD97}"/>
              </a:ext>
            </a:extLst>
          </p:cNvPr>
          <p:cNvSpPr/>
          <p:nvPr/>
        </p:nvSpPr>
        <p:spPr>
          <a:xfrm>
            <a:off x="304800" y="136525"/>
            <a:ext cx="8534400" cy="4524315"/>
          </a:xfrm>
          <a:prstGeom prst="rect">
            <a:avLst/>
          </a:prstGeom>
        </p:spPr>
        <p:txBody>
          <a:bodyPr wrap="square">
            <a:spAutoFit/>
          </a:bodyPr>
          <a:lstStyle/>
          <a:p>
            <a:r>
              <a:rPr lang="en-US" sz="3600" dirty="0"/>
              <a:t>	Now, we're getting over into the Book of Ephesians. Now, same way, He's positionally placing the church where they belong. Joshua placed them in the natural land. Now, the Holy Spirit is placing the church positionally, in the position that they belong in, their inheritance.</a:t>
            </a:r>
          </a:p>
          <a:p>
            <a:pPr algn="r"/>
            <a:r>
              <a:rPr lang="en-US" sz="3600" dirty="0"/>
              <a:t>60-0518</a:t>
            </a:r>
          </a:p>
        </p:txBody>
      </p:sp>
    </p:spTree>
    <p:extLst>
      <p:ext uri="{BB962C8B-B14F-4D97-AF65-F5344CB8AC3E}">
        <p14:creationId xmlns:p14="http://schemas.microsoft.com/office/powerpoint/2010/main" val="51977089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367149-04EB-4469-9C24-A8BB1C1F251B}"/>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B7D6FF62-9F4A-4396-9675-175271864077}"/>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2FD3EF05-F113-400A-A646-28562C8B09C8}"/>
              </a:ext>
            </a:extLst>
          </p:cNvPr>
          <p:cNvSpPr>
            <a:spLocks noGrp="1"/>
          </p:cNvSpPr>
          <p:nvPr>
            <p:ph type="sldNum" sz="quarter" idx="12"/>
          </p:nvPr>
        </p:nvSpPr>
        <p:spPr/>
        <p:txBody>
          <a:bodyPr/>
          <a:lstStyle/>
          <a:p>
            <a:fld id="{5D6017C3-4550-4D73-B369-68D63C9257D3}" type="slidenum">
              <a:rPr lang="en-US" smtClean="0"/>
              <a:pPr/>
              <a:t>18</a:t>
            </a:fld>
            <a:endParaRPr lang="en-US"/>
          </a:p>
        </p:txBody>
      </p:sp>
      <p:pic>
        <p:nvPicPr>
          <p:cNvPr id="5" name="Picture 4">
            <a:extLst>
              <a:ext uri="{FF2B5EF4-FFF2-40B4-BE49-F238E27FC236}">
                <a16:creationId xmlns:a16="http://schemas.microsoft.com/office/drawing/2014/main" id="{996E6DF0-8C2B-4119-ADA8-D21534B5E2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0517"/>
            <a:ext cx="8686799" cy="6655366"/>
          </a:xfrm>
          <a:prstGeom prst="rect">
            <a:avLst/>
          </a:prstGeom>
        </p:spPr>
      </p:pic>
    </p:spTree>
    <p:extLst>
      <p:ext uri="{BB962C8B-B14F-4D97-AF65-F5344CB8AC3E}">
        <p14:creationId xmlns:p14="http://schemas.microsoft.com/office/powerpoint/2010/main" val="3595314230"/>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86800" cy="6432531"/>
          </a:xfrm>
          <a:prstGeom prst="rect">
            <a:avLst/>
          </a:prstGeom>
          <a:solidFill>
            <a:srgbClr val="000000"/>
          </a:solidFill>
        </p:spPr>
        <p:txBody>
          <a:bodyPr wrap="square">
            <a:spAutoFit/>
          </a:bodyPr>
          <a:lstStyle/>
          <a:p>
            <a:r>
              <a:rPr lang="en-US" sz="4400" b="1" dirty="0"/>
              <a:t>Ephesians 1:3-5</a:t>
            </a:r>
          </a:p>
          <a:p>
            <a:r>
              <a:rPr lang="en-US" sz="4400" b="1" dirty="0"/>
              <a:t>	</a:t>
            </a:r>
            <a:r>
              <a:rPr lang="en-US" sz="3600" i="1" dirty="0"/>
              <a:t>Blessed be the God and Father of our Lord Jesus Christ, who hath blessed us with all spiritual blessings in heavenly places in Christ:   According as </a:t>
            </a:r>
            <a:r>
              <a:rPr lang="en-US" sz="3600" i="1" dirty="0">
                <a:solidFill>
                  <a:srgbClr val="FFFF00"/>
                </a:solidFill>
              </a:rPr>
              <a:t>he hath chosen us </a:t>
            </a:r>
            <a:r>
              <a:rPr lang="en-US" sz="3600" i="1" dirty="0"/>
              <a:t>in him before the foundation of the world, that we should be holy and without blame before him in love: Having predestinated us unto the adoption of children by Jesus Christ to himself, according to the good pleasure of his will…</a:t>
            </a:r>
            <a:endParaRPr lang="en-US" sz="3200" dirty="0"/>
          </a:p>
        </p:txBody>
      </p:sp>
      <p:sp>
        <p:nvSpPr>
          <p:cNvPr id="3" name="Date Placeholder 2"/>
          <p:cNvSpPr>
            <a:spLocks noGrp="1"/>
          </p:cNvSpPr>
          <p:nvPr>
            <p:ph type="dt" sz="half" idx="10"/>
          </p:nvPr>
        </p:nvSpPr>
        <p:spPr/>
        <p:txBody>
          <a:bodyPr/>
          <a:lstStyle/>
          <a:p>
            <a:r>
              <a:rPr lang="en-US"/>
              <a:t>01/06/2019</a:t>
            </a:r>
          </a:p>
        </p:txBody>
      </p:sp>
      <p:sp>
        <p:nvSpPr>
          <p:cNvPr id="5" name="Footer Placeholder 4"/>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41C6A92C-375B-4AAB-B367-14C3A9AB09F6}"/>
              </a:ext>
            </a:extLst>
          </p:cNvPr>
          <p:cNvSpPr>
            <a:spLocks noGrp="1"/>
          </p:cNvSpPr>
          <p:nvPr>
            <p:ph type="sldNum" sz="quarter" idx="12"/>
          </p:nvPr>
        </p:nvSpPr>
        <p:spPr/>
        <p:txBody>
          <a:bodyPr/>
          <a:lstStyle/>
          <a:p>
            <a:fld id="{5D6017C3-4550-4D73-B369-68D63C9257D3}" type="slidenum">
              <a:rPr lang="en-US" smtClean="0"/>
              <a:pPr/>
              <a:t>19</a:t>
            </a:fld>
            <a:endParaRPr lang="en-US"/>
          </a:p>
        </p:txBody>
      </p:sp>
    </p:spTree>
    <p:extLst>
      <p:ext uri="{BB962C8B-B14F-4D97-AF65-F5344CB8AC3E}">
        <p14:creationId xmlns:p14="http://schemas.microsoft.com/office/powerpoint/2010/main" val="376734474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EC7B58D-5B0E-4E55-8094-6DB557FC0322}"/>
              </a:ext>
            </a:extLst>
          </p:cNvPr>
          <p:cNvSpPr>
            <a:spLocks noGrp="1"/>
          </p:cNvSpPr>
          <p:nvPr>
            <p:ph type="dt" sz="half" idx="10"/>
          </p:nvPr>
        </p:nvSpPr>
        <p:spPr/>
        <p:txBody>
          <a:bodyPr/>
          <a:lstStyle/>
          <a:p>
            <a:r>
              <a:rPr lang="en-US"/>
              <a:t>01/06/2019</a:t>
            </a:r>
          </a:p>
        </p:txBody>
      </p:sp>
      <p:sp>
        <p:nvSpPr>
          <p:cNvPr id="5" name="Footer Placeholder 4">
            <a:extLst>
              <a:ext uri="{FF2B5EF4-FFF2-40B4-BE49-F238E27FC236}">
                <a16:creationId xmlns:a16="http://schemas.microsoft.com/office/drawing/2014/main" id="{B42AFBBF-A64E-42F8-9D51-6E308A084904}"/>
              </a:ext>
            </a:extLst>
          </p:cNvPr>
          <p:cNvSpPr>
            <a:spLocks noGrp="1"/>
          </p:cNvSpPr>
          <p:nvPr>
            <p:ph type="ftr" sz="quarter" idx="11"/>
          </p:nvPr>
        </p:nvSpPr>
        <p:spPr/>
        <p:txBody>
          <a:bodyPr/>
          <a:lstStyle/>
          <a:p>
            <a:r>
              <a:rPr lang="en-US"/>
              <a:t>The Man In the Mirror 2</a:t>
            </a:r>
          </a:p>
        </p:txBody>
      </p:sp>
      <p:sp>
        <p:nvSpPr>
          <p:cNvPr id="6" name="Slide Number Placeholder 5">
            <a:extLst>
              <a:ext uri="{FF2B5EF4-FFF2-40B4-BE49-F238E27FC236}">
                <a16:creationId xmlns:a16="http://schemas.microsoft.com/office/drawing/2014/main" id="{FB8AF722-87CB-4416-8483-07AE0A7172CE}"/>
              </a:ext>
            </a:extLst>
          </p:cNvPr>
          <p:cNvSpPr>
            <a:spLocks noGrp="1"/>
          </p:cNvSpPr>
          <p:nvPr>
            <p:ph type="sldNum" sz="quarter" idx="12"/>
          </p:nvPr>
        </p:nvSpPr>
        <p:spPr/>
        <p:txBody>
          <a:bodyPr/>
          <a:lstStyle/>
          <a:p>
            <a:fld id="{5D6017C3-4550-4D73-B369-68D63C9257D3}" type="slidenum">
              <a:rPr lang="en-US" smtClean="0"/>
              <a:pPr/>
              <a:t>2</a:t>
            </a:fld>
            <a:endParaRPr lang="en-US"/>
          </a:p>
        </p:txBody>
      </p:sp>
      <p:sp>
        <p:nvSpPr>
          <p:cNvPr id="7" name="Rectangle 6">
            <a:extLst>
              <a:ext uri="{FF2B5EF4-FFF2-40B4-BE49-F238E27FC236}">
                <a16:creationId xmlns:a16="http://schemas.microsoft.com/office/drawing/2014/main" id="{3F10AA17-3ECB-4A67-A05B-61699D09696E}"/>
              </a:ext>
            </a:extLst>
          </p:cNvPr>
          <p:cNvSpPr/>
          <p:nvPr/>
        </p:nvSpPr>
        <p:spPr>
          <a:xfrm>
            <a:off x="228600" y="136526"/>
            <a:ext cx="8686800" cy="5755422"/>
          </a:xfrm>
          <a:prstGeom prst="rect">
            <a:avLst/>
          </a:prstGeom>
        </p:spPr>
        <p:txBody>
          <a:bodyPr wrap="square">
            <a:spAutoFit/>
          </a:bodyPr>
          <a:lstStyle/>
          <a:p>
            <a:r>
              <a:rPr lang="en-US" sz="4800" b="1" dirty="0"/>
              <a:t>THE.INSIDE.MAN</a:t>
            </a:r>
          </a:p>
          <a:p>
            <a:r>
              <a:rPr lang="en-US" sz="3600" dirty="0"/>
              <a:t>	19 Do you ever think that inside of our body is another man? Did you know that, there's another man inside of our body? And that's a spirit man. Did you ever think of that, Bro. Ryan? Yes, sir. That how this in here, the inside man...</a:t>
            </a:r>
          </a:p>
          <a:p>
            <a:r>
              <a:rPr lang="en-US" sz="3600" dirty="0"/>
              <a:t>	Now, this inside man, if it is of God, it's the Spirit of God that's inside our being.</a:t>
            </a:r>
          </a:p>
          <a:p>
            <a:pPr algn="r"/>
            <a:r>
              <a:rPr lang="en-US" sz="3200" dirty="0"/>
              <a:t>53-1212</a:t>
            </a:r>
          </a:p>
        </p:txBody>
      </p:sp>
    </p:spTree>
    <p:extLst>
      <p:ext uri="{BB962C8B-B14F-4D97-AF65-F5344CB8AC3E}">
        <p14:creationId xmlns:p14="http://schemas.microsoft.com/office/powerpoint/2010/main" val="216642913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F4961B-6225-4202-B30C-B8F1B465999C}"/>
              </a:ext>
            </a:extLst>
          </p:cNvPr>
          <p:cNvSpPr>
            <a:spLocks noGrp="1"/>
          </p:cNvSpPr>
          <p:nvPr>
            <p:ph type="dt" sz="half" idx="10"/>
          </p:nvPr>
        </p:nvSpPr>
        <p:spPr/>
        <p:txBody>
          <a:bodyPr/>
          <a:lstStyle/>
          <a:p>
            <a:r>
              <a:rPr lang="en-US"/>
              <a:t>01/06/2019</a:t>
            </a:r>
            <a:endParaRPr lang="en-US" dirty="0"/>
          </a:p>
        </p:txBody>
      </p:sp>
      <p:sp>
        <p:nvSpPr>
          <p:cNvPr id="3" name="Footer Placeholder 2">
            <a:extLst>
              <a:ext uri="{FF2B5EF4-FFF2-40B4-BE49-F238E27FC236}">
                <a16:creationId xmlns:a16="http://schemas.microsoft.com/office/drawing/2014/main" id="{CB97207E-3AA4-490D-AC5B-AC427F3004FC}"/>
              </a:ext>
            </a:extLst>
          </p:cNvPr>
          <p:cNvSpPr>
            <a:spLocks noGrp="1"/>
          </p:cNvSpPr>
          <p:nvPr>
            <p:ph type="ftr" sz="quarter" idx="11"/>
          </p:nvPr>
        </p:nvSpPr>
        <p:spPr/>
        <p:txBody>
          <a:bodyPr/>
          <a:lstStyle/>
          <a:p>
            <a:r>
              <a:rPr lang="en-US"/>
              <a:t>The Man In the Mirror 2</a:t>
            </a:r>
            <a:endParaRPr lang="en-US" dirty="0"/>
          </a:p>
        </p:txBody>
      </p:sp>
      <p:sp>
        <p:nvSpPr>
          <p:cNvPr id="4" name="Slide Number Placeholder 3">
            <a:extLst>
              <a:ext uri="{FF2B5EF4-FFF2-40B4-BE49-F238E27FC236}">
                <a16:creationId xmlns:a16="http://schemas.microsoft.com/office/drawing/2014/main" id="{232F6F23-2BDD-4D61-9D92-32C213C3188C}"/>
              </a:ext>
            </a:extLst>
          </p:cNvPr>
          <p:cNvSpPr>
            <a:spLocks noGrp="1"/>
          </p:cNvSpPr>
          <p:nvPr>
            <p:ph type="sldNum" sz="quarter" idx="12"/>
          </p:nvPr>
        </p:nvSpPr>
        <p:spPr/>
        <p:txBody>
          <a:bodyPr/>
          <a:lstStyle/>
          <a:p>
            <a:fld id="{DF28FB93-0A08-4E7D-8E63-9EFA29F1E093}" type="slidenum">
              <a:rPr lang="en-US" smtClean="0"/>
              <a:pPr/>
              <a:t>20</a:t>
            </a:fld>
            <a:endParaRPr lang="en-US" dirty="0"/>
          </a:p>
        </p:txBody>
      </p:sp>
      <p:sp>
        <p:nvSpPr>
          <p:cNvPr id="5" name="Rectangle 4">
            <a:extLst>
              <a:ext uri="{FF2B5EF4-FFF2-40B4-BE49-F238E27FC236}">
                <a16:creationId xmlns:a16="http://schemas.microsoft.com/office/drawing/2014/main" id="{8699F3E5-6451-473B-8658-360DD5787B56}"/>
              </a:ext>
            </a:extLst>
          </p:cNvPr>
          <p:cNvSpPr/>
          <p:nvPr/>
        </p:nvSpPr>
        <p:spPr>
          <a:xfrm>
            <a:off x="284480" y="193040"/>
            <a:ext cx="8646160" cy="5816977"/>
          </a:xfrm>
          <a:prstGeom prst="rect">
            <a:avLst/>
          </a:prstGeom>
        </p:spPr>
        <p:txBody>
          <a:bodyPr wrap="square">
            <a:spAutoFit/>
          </a:bodyPr>
          <a:lstStyle/>
          <a:p>
            <a:r>
              <a:rPr lang="en-US" sz="4800" b="1" dirty="0"/>
              <a:t>EPHESIANS 3:14-17</a:t>
            </a:r>
          </a:p>
          <a:p>
            <a:r>
              <a:rPr lang="en-US" sz="3600" i="1" dirty="0"/>
              <a:t>	For this cause I bow my knees unto the Father of our Lord Jesus Christ, 15 Of whom the whole family in heaven and earth is named, 16 That he would grant you, according to the riches of his glory, </a:t>
            </a:r>
            <a:r>
              <a:rPr lang="en-US" sz="3600" i="1" dirty="0">
                <a:solidFill>
                  <a:srgbClr val="FFFF00"/>
                </a:solidFill>
              </a:rPr>
              <a:t>to be strengthened with might by his Spirit in the inner man; </a:t>
            </a:r>
            <a:r>
              <a:rPr lang="en-US" sz="3600" i="1" dirty="0"/>
              <a:t>17 That Christ may dwell in your hearts by faith; that ye, being rooted and grounded in love… </a:t>
            </a:r>
          </a:p>
        </p:txBody>
      </p:sp>
    </p:spTree>
    <p:extLst>
      <p:ext uri="{BB962C8B-B14F-4D97-AF65-F5344CB8AC3E}">
        <p14:creationId xmlns:p14="http://schemas.microsoft.com/office/powerpoint/2010/main" val="92914515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0369E9-FBC8-4556-A203-B14C7500EE02}"/>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8D24F968-B65C-45ED-B69C-B856D2CB366A}"/>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7B4CE128-51A7-41CB-9136-796F456EFB83}"/>
              </a:ext>
            </a:extLst>
          </p:cNvPr>
          <p:cNvSpPr>
            <a:spLocks noGrp="1"/>
          </p:cNvSpPr>
          <p:nvPr>
            <p:ph type="sldNum" sz="quarter" idx="12"/>
          </p:nvPr>
        </p:nvSpPr>
        <p:spPr/>
        <p:txBody>
          <a:bodyPr/>
          <a:lstStyle/>
          <a:p>
            <a:fld id="{5D6017C3-4550-4D73-B369-68D63C9257D3}" type="slidenum">
              <a:rPr lang="en-US" smtClean="0"/>
              <a:pPr/>
              <a:t>21</a:t>
            </a:fld>
            <a:endParaRPr lang="en-US"/>
          </a:p>
        </p:txBody>
      </p:sp>
      <p:sp>
        <p:nvSpPr>
          <p:cNvPr id="5" name="Rectangle 4">
            <a:extLst>
              <a:ext uri="{FF2B5EF4-FFF2-40B4-BE49-F238E27FC236}">
                <a16:creationId xmlns:a16="http://schemas.microsoft.com/office/drawing/2014/main" id="{235E0F5B-9829-4B8E-BCA1-D673B4C411E7}"/>
              </a:ext>
            </a:extLst>
          </p:cNvPr>
          <p:cNvSpPr/>
          <p:nvPr/>
        </p:nvSpPr>
        <p:spPr>
          <a:xfrm>
            <a:off x="228600" y="136525"/>
            <a:ext cx="8686800" cy="4708981"/>
          </a:xfrm>
          <a:prstGeom prst="rect">
            <a:avLst/>
          </a:prstGeom>
        </p:spPr>
        <p:txBody>
          <a:bodyPr wrap="square">
            <a:spAutoFit/>
          </a:bodyPr>
          <a:lstStyle/>
          <a:p>
            <a:r>
              <a:rPr lang="en-US" sz="4400" b="1" dirty="0"/>
              <a:t>ROMANS 7:21-24</a:t>
            </a:r>
          </a:p>
          <a:p>
            <a:r>
              <a:rPr lang="en-US" sz="3200" i="1" dirty="0"/>
              <a:t>	I find then a law, that, when I would do good, evil is present with me. 22 For I delight in the law of God after the inward man: 23 But I see another law in my members, warring against the law of my mind, and bringing me into captivity to the law of sin which is in my members. 24 O wretched man that I am! who shall deliver me from the body of this death? </a:t>
            </a:r>
          </a:p>
        </p:txBody>
      </p:sp>
    </p:spTree>
    <p:extLst>
      <p:ext uri="{BB962C8B-B14F-4D97-AF65-F5344CB8AC3E}">
        <p14:creationId xmlns:p14="http://schemas.microsoft.com/office/powerpoint/2010/main" val="1967596954"/>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
            <a:ext cx="8593689" cy="1446550"/>
          </a:xfrm>
          <a:prstGeom prst="rect">
            <a:avLst/>
          </a:prstGeom>
          <a:noFill/>
        </p:spPr>
        <p:txBody>
          <a:bodyPr wrap="square" rtlCol="0">
            <a:spAutoFit/>
          </a:bodyPr>
          <a:lstStyle/>
          <a:p>
            <a:r>
              <a:rPr lang="en-US" sz="4400" i="1" dirty="0">
                <a:solidFill>
                  <a:srgbClr val="FFFF00"/>
                </a:solidFill>
              </a:rPr>
              <a:t>What Differentiates Christianity from All Other Religions?</a:t>
            </a:r>
          </a:p>
        </p:txBody>
      </p:sp>
      <p:sp>
        <p:nvSpPr>
          <p:cNvPr id="5" name="TextBox 4"/>
          <p:cNvSpPr txBox="1"/>
          <p:nvPr/>
        </p:nvSpPr>
        <p:spPr>
          <a:xfrm>
            <a:off x="381000" y="1371600"/>
            <a:ext cx="8534400" cy="5324534"/>
          </a:xfrm>
          <a:prstGeom prst="rect">
            <a:avLst/>
          </a:prstGeom>
          <a:noFill/>
        </p:spPr>
        <p:txBody>
          <a:bodyPr wrap="square" rtlCol="0">
            <a:spAutoFit/>
          </a:bodyPr>
          <a:lstStyle/>
          <a:p>
            <a:pPr marL="342900" indent="-342900"/>
            <a:r>
              <a:rPr lang="en-US" sz="4800" b="1" dirty="0"/>
              <a:t>Grace: </a:t>
            </a:r>
            <a:r>
              <a:rPr lang="en-US" sz="3600" b="1" dirty="0"/>
              <a:t>Eph. 2:8-9</a:t>
            </a:r>
          </a:p>
          <a:p>
            <a:pPr marL="342900" indent="-342900"/>
            <a:r>
              <a:rPr lang="en-US" sz="4000" b="1" dirty="0"/>
              <a:t>   </a:t>
            </a:r>
            <a:r>
              <a:rPr lang="en-US" sz="3200" i="1" dirty="0"/>
              <a:t>  	8 For by </a:t>
            </a:r>
            <a:r>
              <a:rPr lang="en-US" sz="3200" i="1" u="sng" dirty="0"/>
              <a:t>grace</a:t>
            </a:r>
            <a:r>
              <a:rPr lang="en-US" sz="3200" i="1" dirty="0"/>
              <a:t> are ye saved through faith; and that not of yourselves: it is the gift of God: 9 Not of works, lest any man should boast. </a:t>
            </a:r>
          </a:p>
          <a:p>
            <a:pPr marL="342900" indent="-342900"/>
            <a:endParaRPr lang="en-US" sz="3200" i="1" dirty="0"/>
          </a:p>
          <a:p>
            <a:pPr marL="342900" indent="-342900"/>
            <a:r>
              <a:rPr lang="en-US" sz="3200" dirty="0"/>
              <a:t>God knew </a:t>
            </a:r>
            <a:r>
              <a:rPr lang="en-US" sz="3200" b="1" dirty="0"/>
              <a:t>our incapacity for righteousness</a:t>
            </a:r>
            <a:r>
              <a:rPr lang="en-US" sz="3200" dirty="0"/>
              <a:t>, and He did for us what we cannot ever do for ourselves.</a:t>
            </a:r>
          </a:p>
          <a:p>
            <a:pPr marL="342900" indent="-342900"/>
            <a:endParaRPr lang="en-US" sz="3600" b="1" dirty="0"/>
          </a:p>
          <a:p>
            <a:pPr marL="342900" indent="-342900"/>
            <a:endParaRPr lang="en-US" sz="2400" dirty="0"/>
          </a:p>
        </p:txBody>
      </p:sp>
      <p:sp>
        <p:nvSpPr>
          <p:cNvPr id="6" name="Date Placeholder 5"/>
          <p:cNvSpPr>
            <a:spLocks noGrp="1"/>
          </p:cNvSpPr>
          <p:nvPr>
            <p:ph type="dt" sz="half" idx="10"/>
          </p:nvPr>
        </p:nvSpPr>
        <p:spPr/>
        <p:txBody>
          <a:bodyPr/>
          <a:lstStyle/>
          <a:p>
            <a:r>
              <a:rPr lang="en-US"/>
              <a:t>01/06/2019</a:t>
            </a:r>
          </a:p>
        </p:txBody>
      </p:sp>
      <p:sp>
        <p:nvSpPr>
          <p:cNvPr id="8" name="Footer Placeholder 7"/>
          <p:cNvSpPr>
            <a:spLocks noGrp="1"/>
          </p:cNvSpPr>
          <p:nvPr>
            <p:ph type="ftr" sz="quarter" idx="11"/>
          </p:nvPr>
        </p:nvSpPr>
        <p:spPr/>
        <p:txBody>
          <a:bodyPr/>
          <a:lstStyle/>
          <a:p>
            <a:r>
              <a:rPr lang="en-US"/>
              <a:t>The Man In the Mirror 2</a:t>
            </a:r>
          </a:p>
        </p:txBody>
      </p:sp>
      <p:sp>
        <p:nvSpPr>
          <p:cNvPr id="2" name="Slide Number Placeholder 1">
            <a:extLst>
              <a:ext uri="{FF2B5EF4-FFF2-40B4-BE49-F238E27FC236}">
                <a16:creationId xmlns:a16="http://schemas.microsoft.com/office/drawing/2014/main" id="{3639CBDF-832D-4F9C-8F0B-CE51CC1C3368}"/>
              </a:ext>
            </a:extLst>
          </p:cNvPr>
          <p:cNvSpPr>
            <a:spLocks noGrp="1"/>
          </p:cNvSpPr>
          <p:nvPr>
            <p:ph type="sldNum" sz="quarter" idx="12"/>
          </p:nvPr>
        </p:nvSpPr>
        <p:spPr/>
        <p:txBody>
          <a:bodyPr/>
          <a:lstStyle/>
          <a:p>
            <a:fld id="{5D6017C3-4550-4D73-B369-68D63C9257D3}" type="slidenum">
              <a:rPr lang="en-US" smtClean="0"/>
              <a:pPr/>
              <a:t>22</a:t>
            </a:fld>
            <a:endParaRPr lang="en-US"/>
          </a:p>
        </p:txBody>
      </p:sp>
    </p:spTree>
    <p:extLst>
      <p:ext uri="{BB962C8B-B14F-4D97-AF65-F5344CB8AC3E}">
        <p14:creationId xmlns:p14="http://schemas.microsoft.com/office/powerpoint/2010/main" val="1486228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dissolve">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73729" name="Rectangle 1"/>
          <p:cNvSpPr>
            <a:spLocks noChangeArrowheads="1"/>
          </p:cNvSpPr>
          <p:nvPr/>
        </p:nvSpPr>
        <p:spPr bwMode="auto">
          <a:xfrm>
            <a:off x="152400" y="-106978"/>
            <a:ext cx="8839200" cy="6894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400" i="1" u="none" strike="noStrike" cap="none" normalizeH="0" baseline="0" dirty="0">
                <a:ln>
                  <a:noFill/>
                </a:ln>
                <a:solidFill>
                  <a:srgbClr val="FFFF00"/>
                </a:solidFill>
                <a:effectLst/>
                <a:latin typeface="Cambria" pitchFamily="18" charset="0"/>
                <a:ea typeface="Calibri" pitchFamily="34" charset="0"/>
                <a:cs typeface="Times New Roman" pitchFamily="18" charset="0"/>
              </a:rPr>
              <a:t>Grace Defined:</a:t>
            </a:r>
            <a:endParaRPr kumimoji="0" lang="en-US" sz="3200" i="1" u="none" strike="noStrike" cap="none" normalizeH="0" baseline="0" dirty="0">
              <a:ln>
                <a:noFill/>
              </a:ln>
              <a:solidFill>
                <a:srgbClr val="FFFF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GOD'S.WRAPPED.GIFT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27 </a:t>
            </a:r>
            <a:r>
              <a:rPr kumimoji="0" lang="en-US" sz="2800" b="0" i="0" u="none" strike="noStrike" cap="none" normalizeH="0" baseline="0" dirty="0" err="1">
                <a:ln>
                  <a:noFill/>
                </a:ln>
                <a:solidFill>
                  <a:schemeClr val="tx1"/>
                </a:solidFill>
                <a:effectLst/>
                <a:latin typeface="Cambria" pitchFamily="18" charset="0"/>
                <a:ea typeface="Calibri" pitchFamily="34" charset="0"/>
                <a:cs typeface="Times New Roman" pitchFamily="18" charset="0"/>
              </a:rPr>
              <a:t>Rahab</a:t>
            </a:r>
            <a:r>
              <a:rPr kumimoji="0" lang="en-US" sz="28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the harlot, she being a young girl that was turned on the street by a heathen father and mother, because she was beautiful, and was to bring an income to them on prostitution... And yet, down in this immoral girl, she had heard that there was a God Who answered prayer. And the first opportunity that she got to accept that God</a:t>
            </a:r>
            <a:r>
              <a:rPr kumimoji="0" lang="en-US" sz="28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she did it.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a:latin typeface="Cambria" pitchFamily="18" charset="0"/>
                <a:ea typeface="Calibri" pitchFamily="34" charset="0"/>
                <a:cs typeface="Times New Roman" pitchFamily="18" charset="0"/>
              </a:rPr>
              <a:t>	</a:t>
            </a:r>
            <a:r>
              <a:rPr kumimoji="0" lang="en-US" sz="2800" b="0" i="0" u="none" strike="noStrike" cap="none" normalizeH="0" baseline="0" dirty="0">
                <a:ln>
                  <a:noFill/>
                </a:ln>
                <a:solidFill>
                  <a:srgbClr val="FFFF00"/>
                </a:solidFill>
                <a:effectLst/>
                <a:latin typeface="Cambria" pitchFamily="18" charset="0"/>
                <a:ea typeface="Calibri" pitchFamily="34" charset="0"/>
                <a:cs typeface="Times New Roman" pitchFamily="18" charset="0"/>
              </a:rPr>
              <a:t>And </a:t>
            </a:r>
            <a:r>
              <a:rPr kumimoji="0" lang="en-US" sz="2800" b="1" i="0" u="none" strike="noStrike" cap="none" normalizeH="0" baseline="0" dirty="0">
                <a:ln>
                  <a:noFill/>
                </a:ln>
                <a:solidFill>
                  <a:srgbClr val="FFFF00"/>
                </a:solidFill>
                <a:effectLst/>
                <a:latin typeface="Cambria" pitchFamily="18" charset="0"/>
                <a:ea typeface="Calibri" pitchFamily="34" charset="0"/>
                <a:cs typeface="Times New Roman" pitchFamily="18" charset="0"/>
              </a:rPr>
              <a:t>God spared her life</a:t>
            </a:r>
            <a:r>
              <a:rPr kumimoji="0" lang="en-US" sz="2800" b="0" i="0" u="none" strike="noStrike" cap="none" normalizeH="0" baseline="0" dirty="0">
                <a:ln>
                  <a:noFill/>
                </a:ln>
                <a:solidFill>
                  <a:srgbClr val="FFFF00"/>
                </a:solidFill>
                <a:effectLst/>
                <a:latin typeface="Cambria" pitchFamily="18" charset="0"/>
                <a:ea typeface="Calibri" pitchFamily="34" charset="0"/>
                <a:cs typeface="Times New Roman" pitchFamily="18" charset="0"/>
              </a:rPr>
              <a:t>, and </a:t>
            </a:r>
            <a:r>
              <a:rPr kumimoji="0" lang="en-US" sz="2800" b="1" i="0" u="none" strike="noStrike" cap="none" normalizeH="0" baseline="0" dirty="0">
                <a:ln>
                  <a:noFill/>
                </a:ln>
                <a:solidFill>
                  <a:srgbClr val="FFFF00"/>
                </a:solidFill>
                <a:effectLst/>
                <a:latin typeface="Cambria" pitchFamily="18" charset="0"/>
                <a:ea typeface="Calibri" pitchFamily="34" charset="0"/>
                <a:cs typeface="Times New Roman" pitchFamily="18" charset="0"/>
              </a:rPr>
              <a:t>saved her father and mother</a:t>
            </a:r>
            <a:r>
              <a:rPr kumimoji="0" lang="en-US" sz="2800" b="0" i="0" u="none" strike="noStrike" cap="none" normalizeH="0" baseline="0" dirty="0">
                <a:ln>
                  <a:noFill/>
                </a:ln>
                <a:solidFill>
                  <a:srgbClr val="FFFF00"/>
                </a:solidFill>
                <a:effectLst/>
                <a:latin typeface="Cambria" pitchFamily="18" charset="0"/>
                <a:ea typeface="Calibri" pitchFamily="34" charset="0"/>
                <a:cs typeface="Times New Roman" pitchFamily="18" charset="0"/>
              </a:rPr>
              <a:t>, and her family. </a:t>
            </a:r>
            <a:r>
              <a:rPr kumimoji="0" lang="en-US" sz="28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She fell in love with a general in the army of Israel, and married this general. And their courtship was wonderful. And finally they settled down and lived at Bethlehem.</a:t>
            </a:r>
          </a:p>
          <a:p>
            <a:pPr algn="r" eaLnBrk="0" fontAlgn="base" hangingPunct="0">
              <a:spcBef>
                <a:spcPct val="0"/>
              </a:spcBef>
              <a:spcAft>
                <a:spcPct val="0"/>
              </a:spcAft>
            </a:pPr>
            <a:r>
              <a:rPr lang="en-US" sz="2400" b="1" dirty="0">
                <a:latin typeface="Cambria" pitchFamily="18" charset="0"/>
                <a:ea typeface="Calibri" pitchFamily="34" charset="0"/>
                <a:cs typeface="Times New Roman" pitchFamily="18" charset="0"/>
              </a:rPr>
              <a:t>60-1225</a:t>
            </a:r>
            <a:endParaRPr lang="en-US" sz="1400" dirty="0">
              <a:latin typeface="Arial" pitchFamily="34" charset="0"/>
            </a:endParaRPr>
          </a:p>
        </p:txBody>
      </p:sp>
      <p:sp>
        <p:nvSpPr>
          <p:cNvPr id="4" name="Slide Number Placeholder 3">
            <a:extLst>
              <a:ext uri="{FF2B5EF4-FFF2-40B4-BE49-F238E27FC236}">
                <a16:creationId xmlns:a16="http://schemas.microsoft.com/office/drawing/2014/main" id="{1F4BD367-D3F5-4184-8695-92C113CBA476}"/>
              </a:ext>
            </a:extLst>
          </p:cNvPr>
          <p:cNvSpPr>
            <a:spLocks noGrp="1"/>
          </p:cNvSpPr>
          <p:nvPr>
            <p:ph type="sldNum" sz="quarter" idx="12"/>
          </p:nvPr>
        </p:nvSpPr>
        <p:spPr/>
        <p:txBody>
          <a:bodyPr/>
          <a:lstStyle/>
          <a:p>
            <a:fld id="{5D6017C3-4550-4D73-B369-68D63C9257D3}" type="slidenum">
              <a:rPr lang="en-US" smtClean="0"/>
              <a:pPr/>
              <a:t>23</a:t>
            </a:fld>
            <a:endParaRPr lang="en-US"/>
          </a:p>
        </p:txBody>
      </p:sp>
    </p:spTree>
    <p:extLst>
      <p:ext uri="{BB962C8B-B14F-4D97-AF65-F5344CB8AC3E}">
        <p14:creationId xmlns:p14="http://schemas.microsoft.com/office/powerpoint/2010/main" val="161716938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228600" y="914400"/>
            <a:ext cx="8763000" cy="5139868"/>
          </a:xfrm>
          <a:prstGeom prst="rect">
            <a:avLst/>
          </a:prstGeom>
        </p:spPr>
        <p:txBody>
          <a:bodyPr wrap="square">
            <a:spAutoFit/>
          </a:bodyPr>
          <a:lstStyle/>
          <a:p>
            <a:r>
              <a:rPr lang="en-US" sz="4000" b="1" dirty="0"/>
              <a:t>ABRAHAM'S.SEED  </a:t>
            </a:r>
            <a:r>
              <a:rPr lang="en-US" dirty="0"/>
              <a:t>59-0423</a:t>
            </a:r>
            <a:endParaRPr lang="en-US" sz="4000" dirty="0"/>
          </a:p>
          <a:p>
            <a:r>
              <a:rPr lang="en-US" sz="3200" dirty="0"/>
              <a:t>	17 Jesus said, and we wouldn't argue with Him, </a:t>
            </a:r>
            <a:r>
              <a:rPr lang="en-US" sz="3200" i="1" dirty="0"/>
              <a:t>"No man can come to Me except My Father draws him first." </a:t>
            </a:r>
            <a:r>
              <a:rPr lang="en-US" sz="3200" dirty="0"/>
              <a:t>Then, it was God knocking at your heart, not you seeking God; it was God seeking you. So you see, the covenant is to you also, a grace covenant, because it's God's grace calling you. You never chose Him; He chose you. </a:t>
            </a:r>
            <a:r>
              <a:rPr lang="en-US" sz="3200" dirty="0">
                <a:solidFill>
                  <a:srgbClr val="FFFF00"/>
                </a:solidFill>
              </a:rPr>
              <a:t>Out of the millions in the world today, He reached down and chose you, because................</a:t>
            </a:r>
          </a:p>
        </p:txBody>
      </p:sp>
      <p:sp>
        <p:nvSpPr>
          <p:cNvPr id="6" name="Rectangle 5"/>
          <p:cNvSpPr/>
          <p:nvPr/>
        </p:nvSpPr>
        <p:spPr>
          <a:xfrm>
            <a:off x="304800" y="0"/>
            <a:ext cx="7821721" cy="923330"/>
          </a:xfrm>
          <a:prstGeom prst="rect">
            <a:avLst/>
          </a:prstGeom>
        </p:spPr>
        <p:txBody>
          <a:bodyPr wrap="square">
            <a:spAutoFit/>
          </a:bodyPr>
          <a:lstStyle/>
          <a:p>
            <a:r>
              <a:rPr lang="en-US" sz="5400" i="1" dirty="0">
                <a:solidFill>
                  <a:srgbClr val="FFFF00"/>
                </a:solidFill>
              </a:rPr>
              <a:t>Examples of Grace:</a:t>
            </a:r>
          </a:p>
        </p:txBody>
      </p:sp>
      <p:sp>
        <p:nvSpPr>
          <p:cNvPr id="4" name="Slide Number Placeholder 3">
            <a:extLst>
              <a:ext uri="{FF2B5EF4-FFF2-40B4-BE49-F238E27FC236}">
                <a16:creationId xmlns:a16="http://schemas.microsoft.com/office/drawing/2014/main" id="{47E3CBD7-BD32-40E4-AB3F-B87CB2CC2BFC}"/>
              </a:ext>
            </a:extLst>
          </p:cNvPr>
          <p:cNvSpPr>
            <a:spLocks noGrp="1"/>
          </p:cNvSpPr>
          <p:nvPr>
            <p:ph type="sldNum" sz="quarter" idx="12"/>
          </p:nvPr>
        </p:nvSpPr>
        <p:spPr/>
        <p:txBody>
          <a:bodyPr/>
          <a:lstStyle/>
          <a:p>
            <a:fld id="{5D6017C3-4550-4D73-B369-68D63C9257D3}" type="slidenum">
              <a:rPr lang="en-US" smtClean="0"/>
              <a:pPr/>
              <a:t>24</a:t>
            </a:fld>
            <a:endParaRPr lang="en-US"/>
          </a:p>
        </p:txBody>
      </p:sp>
    </p:spTree>
    <p:extLst>
      <p:ext uri="{BB962C8B-B14F-4D97-AF65-F5344CB8AC3E}">
        <p14:creationId xmlns:p14="http://schemas.microsoft.com/office/powerpoint/2010/main" val="250701752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endParaRPr lang="en-US" dirty="0"/>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228600" y="914400"/>
            <a:ext cx="8763000" cy="5139869"/>
          </a:xfrm>
          <a:prstGeom prst="rect">
            <a:avLst/>
          </a:prstGeom>
        </p:spPr>
        <p:txBody>
          <a:bodyPr wrap="square">
            <a:spAutoFit/>
          </a:bodyPr>
          <a:lstStyle/>
          <a:p>
            <a:r>
              <a:rPr lang="en-US" sz="3600" b="1" dirty="0"/>
              <a:t>ABRAHAM'S.SEED  </a:t>
            </a:r>
            <a:r>
              <a:rPr lang="en-US" sz="2000" dirty="0"/>
              <a:t>59-0423</a:t>
            </a:r>
          </a:p>
          <a:p>
            <a:r>
              <a:rPr lang="en-US" sz="2800" dirty="0"/>
              <a:t>	17 Jesus said, and we wouldn't argue with Him, </a:t>
            </a:r>
            <a:r>
              <a:rPr lang="en-US" sz="2800" i="1" dirty="0"/>
              <a:t>"No man can come to Me except My Father draws him first." </a:t>
            </a:r>
            <a:r>
              <a:rPr lang="en-US" sz="2800" dirty="0"/>
              <a:t>Then, it was God knocking at your heart, not you seeking God; it was God seeking you. So you see, the covenant is to you also, a grace covenant, because it's God's grace calling you. You never chose Him; He chose you. Out of the millions in the world today, He reached down and chose you, </a:t>
            </a:r>
            <a:r>
              <a:rPr lang="en-US" sz="3200" dirty="0">
                <a:solidFill>
                  <a:srgbClr val="FFFF00"/>
                </a:solidFill>
              </a:rPr>
              <a:t>because He put your name on the Lamb's Book of Life before the foundation of the world.</a:t>
            </a:r>
          </a:p>
        </p:txBody>
      </p:sp>
      <p:sp>
        <p:nvSpPr>
          <p:cNvPr id="6" name="Rectangle 5"/>
          <p:cNvSpPr/>
          <p:nvPr/>
        </p:nvSpPr>
        <p:spPr>
          <a:xfrm>
            <a:off x="304800" y="0"/>
            <a:ext cx="7821721" cy="923330"/>
          </a:xfrm>
          <a:prstGeom prst="rect">
            <a:avLst/>
          </a:prstGeom>
        </p:spPr>
        <p:txBody>
          <a:bodyPr wrap="square">
            <a:spAutoFit/>
          </a:bodyPr>
          <a:lstStyle/>
          <a:p>
            <a:r>
              <a:rPr lang="en-US" sz="5400" i="1" dirty="0">
                <a:solidFill>
                  <a:srgbClr val="FFFF00"/>
                </a:solidFill>
              </a:rPr>
              <a:t>Examples of Grace:</a:t>
            </a:r>
          </a:p>
        </p:txBody>
      </p:sp>
      <p:sp>
        <p:nvSpPr>
          <p:cNvPr id="4" name="Slide Number Placeholder 3">
            <a:extLst>
              <a:ext uri="{FF2B5EF4-FFF2-40B4-BE49-F238E27FC236}">
                <a16:creationId xmlns:a16="http://schemas.microsoft.com/office/drawing/2014/main" id="{A92BA71C-88B9-4714-853C-CDD73E6FE8B5}"/>
              </a:ext>
            </a:extLst>
          </p:cNvPr>
          <p:cNvSpPr>
            <a:spLocks noGrp="1"/>
          </p:cNvSpPr>
          <p:nvPr>
            <p:ph type="sldNum" sz="quarter" idx="12"/>
          </p:nvPr>
        </p:nvSpPr>
        <p:spPr/>
        <p:txBody>
          <a:bodyPr/>
          <a:lstStyle/>
          <a:p>
            <a:fld id="{5D6017C3-4550-4D73-B369-68D63C9257D3}" type="slidenum">
              <a:rPr lang="en-US" smtClean="0"/>
              <a:pPr/>
              <a:t>25</a:t>
            </a:fld>
            <a:endParaRPr lang="en-US"/>
          </a:p>
        </p:txBody>
      </p:sp>
    </p:spTree>
    <p:extLst>
      <p:ext uri="{BB962C8B-B14F-4D97-AF65-F5344CB8AC3E}">
        <p14:creationId xmlns:p14="http://schemas.microsoft.com/office/powerpoint/2010/main" val="135374670"/>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152400" y="76200"/>
            <a:ext cx="8915400" cy="6678752"/>
          </a:xfrm>
          <a:prstGeom prst="rect">
            <a:avLst/>
          </a:prstGeom>
        </p:spPr>
        <p:txBody>
          <a:bodyPr wrap="square">
            <a:spAutoFit/>
          </a:bodyPr>
          <a:lstStyle/>
          <a:p>
            <a:r>
              <a:rPr lang="en-US" sz="4400" b="1" dirty="0"/>
              <a:t>BE.NOT.AFRAID </a:t>
            </a:r>
            <a:r>
              <a:rPr lang="en-US" sz="3600" b="1" dirty="0"/>
              <a:t>  </a:t>
            </a:r>
          </a:p>
          <a:p>
            <a:r>
              <a:rPr lang="en-US" sz="2800" dirty="0"/>
              <a:t>	64  God would've took [Sarah’s] life right then for disbelieving Him, but He couldn't do it. Why? She was part of Abraham. He'd have to take Abraham with her. Oh, </a:t>
            </a:r>
            <a:r>
              <a:rPr lang="en-US" sz="2800" b="1" dirty="0"/>
              <a:t>that's where grace comes in</a:t>
            </a:r>
            <a:r>
              <a:rPr lang="en-US" sz="2800" dirty="0"/>
              <a:t>. </a:t>
            </a:r>
            <a:r>
              <a:rPr lang="en-US" sz="2800" dirty="0">
                <a:solidFill>
                  <a:srgbClr val="FFFF00"/>
                </a:solidFill>
              </a:rPr>
              <a:t>All the mistakes and our errors, God holds us because we're part of Christ:</a:t>
            </a:r>
            <a:r>
              <a:rPr lang="en-US" sz="2800" b="1" dirty="0">
                <a:solidFill>
                  <a:srgbClr val="FFFF00"/>
                </a:solidFill>
              </a:rPr>
              <a:t> the grace of God holding us.</a:t>
            </a:r>
            <a:r>
              <a:rPr lang="en-US" sz="2800" dirty="0">
                <a:solidFill>
                  <a:srgbClr val="FFFF00"/>
                </a:solidFill>
              </a:rPr>
              <a:t> </a:t>
            </a:r>
          </a:p>
          <a:p>
            <a:r>
              <a:rPr lang="en-US" sz="2800" dirty="0"/>
              <a:t>	He cannot take the church. </a:t>
            </a:r>
            <a:r>
              <a:rPr lang="en-US" sz="2800" dirty="0">
                <a:solidFill>
                  <a:srgbClr val="FFFF00"/>
                </a:solidFill>
              </a:rPr>
              <a:t>In all of its mistakes, it's still His church. </a:t>
            </a:r>
            <a:r>
              <a:rPr lang="en-US" sz="2800" dirty="0"/>
              <a:t>He can't take it because He'd take Christ. She's part of Christ... All of our ins-and-outs, and </a:t>
            </a:r>
            <a:r>
              <a:rPr lang="en-US" sz="2800" dirty="0" err="1"/>
              <a:t>unbeliefs</a:t>
            </a:r>
            <a:r>
              <a:rPr lang="en-US" sz="2800" dirty="0"/>
              <a:t>, and so forth: </a:t>
            </a:r>
            <a:r>
              <a:rPr lang="en-US" sz="2800" dirty="0">
                <a:solidFill>
                  <a:srgbClr val="FFFF00"/>
                </a:solidFill>
              </a:rPr>
              <a:t>as long as she's into that body, and her ups-and-downs, </a:t>
            </a:r>
            <a:r>
              <a:rPr lang="en-US" sz="2800" b="1" dirty="0">
                <a:solidFill>
                  <a:srgbClr val="FFFF00"/>
                </a:solidFill>
              </a:rPr>
              <a:t>the grace of God still holds her. </a:t>
            </a:r>
          </a:p>
          <a:p>
            <a:pPr algn="r"/>
            <a:r>
              <a:rPr lang="en-US" sz="2400" b="1" dirty="0"/>
              <a:t>62-0620</a:t>
            </a:r>
          </a:p>
          <a:p>
            <a:endParaRPr lang="en-US" sz="2400" b="1" dirty="0"/>
          </a:p>
        </p:txBody>
      </p:sp>
      <p:sp>
        <p:nvSpPr>
          <p:cNvPr id="4" name="Slide Number Placeholder 3">
            <a:extLst>
              <a:ext uri="{FF2B5EF4-FFF2-40B4-BE49-F238E27FC236}">
                <a16:creationId xmlns:a16="http://schemas.microsoft.com/office/drawing/2014/main" id="{77A6CC78-2E72-4315-B588-17B336FD7199}"/>
              </a:ext>
            </a:extLst>
          </p:cNvPr>
          <p:cNvSpPr>
            <a:spLocks noGrp="1"/>
          </p:cNvSpPr>
          <p:nvPr>
            <p:ph type="sldNum" sz="quarter" idx="12"/>
          </p:nvPr>
        </p:nvSpPr>
        <p:spPr/>
        <p:txBody>
          <a:bodyPr/>
          <a:lstStyle/>
          <a:p>
            <a:fld id="{5D6017C3-4550-4D73-B369-68D63C9257D3}" type="slidenum">
              <a:rPr lang="en-US" smtClean="0"/>
              <a:pPr/>
              <a:t>26</a:t>
            </a:fld>
            <a:endParaRPr lang="en-US"/>
          </a:p>
        </p:txBody>
      </p:sp>
    </p:spTree>
    <p:extLst>
      <p:ext uri="{BB962C8B-B14F-4D97-AF65-F5344CB8AC3E}">
        <p14:creationId xmlns:p14="http://schemas.microsoft.com/office/powerpoint/2010/main" val="181714510"/>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01/06/2019</a:t>
            </a:r>
          </a:p>
        </p:txBody>
      </p:sp>
      <p:sp>
        <p:nvSpPr>
          <p:cNvPr id="6" name="Footer Placeholder 5"/>
          <p:cNvSpPr>
            <a:spLocks noGrp="1"/>
          </p:cNvSpPr>
          <p:nvPr>
            <p:ph type="ftr" sz="quarter" idx="11"/>
          </p:nvPr>
        </p:nvSpPr>
        <p:spPr/>
        <p:txBody>
          <a:bodyPr/>
          <a:lstStyle/>
          <a:p>
            <a:r>
              <a:rPr lang="en-US"/>
              <a:t>The Man In the Mirror 2</a:t>
            </a:r>
          </a:p>
        </p:txBody>
      </p:sp>
      <p:sp>
        <p:nvSpPr>
          <p:cNvPr id="2049" name="Rectangle 1"/>
          <p:cNvSpPr>
            <a:spLocks noChangeArrowheads="1"/>
          </p:cNvSpPr>
          <p:nvPr/>
        </p:nvSpPr>
        <p:spPr bwMode="auto">
          <a:xfrm>
            <a:off x="152400" y="537"/>
            <a:ext cx="8839200" cy="6247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RUTH 2:10-11</a:t>
            </a:r>
            <a:endParaRPr kumimoji="0" lang="en-US" sz="4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10 Then she fell on her face, and bowed herself to the ground, and said unto him</a:t>
            </a:r>
            <a:r>
              <a:rPr kumimoji="0" lang="en-US" sz="3200" b="0" i="1" u="none" strike="noStrike" cap="none" normalizeH="0" baseline="0" dirty="0">
                <a:ln>
                  <a:noFill/>
                </a:ln>
                <a:solidFill>
                  <a:srgbClr val="FFFF00"/>
                </a:solidFill>
                <a:effectLst/>
                <a:latin typeface="Cambria" pitchFamily="18" charset="0"/>
                <a:ea typeface="Calibri" pitchFamily="34" charset="0"/>
                <a:cs typeface="Times New Roman" pitchFamily="18" charset="0"/>
              </a:rPr>
              <a:t>, </a:t>
            </a:r>
            <a:r>
              <a:rPr kumimoji="0" lang="en-US" sz="3200" b="1" i="1" u="none" strike="noStrike" cap="none" normalizeH="0" baseline="0" dirty="0">
                <a:ln>
                  <a:noFill/>
                </a:ln>
                <a:solidFill>
                  <a:srgbClr val="FFFF00"/>
                </a:solidFill>
                <a:effectLst/>
                <a:latin typeface="Cambria" pitchFamily="18" charset="0"/>
                <a:ea typeface="Calibri" pitchFamily="34" charset="0"/>
                <a:cs typeface="Times New Roman" pitchFamily="18" charset="0"/>
              </a:rPr>
              <a:t>Why have I found grace in </a:t>
            </a:r>
            <a:r>
              <a:rPr kumimoji="0" lang="en-US" sz="3200" b="1" i="1" u="none" strike="noStrike" cap="none" normalizeH="0" baseline="0" dirty="0" err="1">
                <a:ln>
                  <a:noFill/>
                </a:ln>
                <a:solidFill>
                  <a:srgbClr val="FFFF00"/>
                </a:solidFill>
                <a:effectLst/>
                <a:latin typeface="Cambria" pitchFamily="18" charset="0"/>
                <a:ea typeface="Calibri" pitchFamily="34" charset="0"/>
                <a:cs typeface="Times New Roman" pitchFamily="18" charset="0"/>
              </a:rPr>
              <a:t>thine</a:t>
            </a:r>
            <a:r>
              <a:rPr kumimoji="0" lang="en-US" sz="3200" b="1" i="1" u="none" strike="noStrike" cap="none" normalizeH="0" baseline="0" dirty="0">
                <a:ln>
                  <a:noFill/>
                </a:ln>
                <a:solidFill>
                  <a:srgbClr val="FFFF00"/>
                </a:solidFill>
                <a:effectLst/>
                <a:latin typeface="Cambria" pitchFamily="18" charset="0"/>
                <a:ea typeface="Calibri" pitchFamily="34" charset="0"/>
                <a:cs typeface="Times New Roman" pitchFamily="18" charset="0"/>
              </a:rPr>
              <a:t> eyes</a:t>
            </a:r>
            <a:r>
              <a:rPr kumimoji="0" lang="en-US" sz="3200" b="0" i="1" u="none" strike="noStrike" cap="none" normalizeH="0" baseline="0" dirty="0">
                <a:ln>
                  <a:noFill/>
                </a:ln>
                <a:solidFill>
                  <a:srgbClr val="FFFF00"/>
                </a:solidFill>
                <a:effectLst/>
                <a:latin typeface="Cambria" pitchFamily="18" charset="0"/>
                <a:ea typeface="Calibri" pitchFamily="34" charset="0"/>
                <a:cs typeface="Times New Roman" pitchFamily="18" charset="0"/>
              </a:rPr>
              <a:t>, that thou </a:t>
            </a:r>
            <a:r>
              <a:rPr kumimoji="0" lang="en-US" sz="3200" b="0" i="1" u="none" strike="noStrike" cap="none" normalizeH="0" baseline="0" dirty="0" err="1">
                <a:ln>
                  <a:noFill/>
                </a:ln>
                <a:solidFill>
                  <a:srgbClr val="FFFF00"/>
                </a:solidFill>
                <a:effectLst/>
                <a:latin typeface="Cambria" pitchFamily="18" charset="0"/>
                <a:ea typeface="Calibri" pitchFamily="34" charset="0"/>
                <a:cs typeface="Times New Roman" pitchFamily="18" charset="0"/>
              </a:rPr>
              <a:t>shouldest</a:t>
            </a:r>
            <a:r>
              <a:rPr kumimoji="0" lang="en-US" sz="3200" b="0" i="1" u="none" strike="noStrike" cap="none" normalizeH="0" baseline="0" dirty="0">
                <a:ln>
                  <a:noFill/>
                </a:ln>
                <a:solidFill>
                  <a:srgbClr val="FFFF00"/>
                </a:solidFill>
                <a:effectLst/>
                <a:latin typeface="Cambria" pitchFamily="18" charset="0"/>
                <a:ea typeface="Calibri" pitchFamily="34" charset="0"/>
                <a:cs typeface="Times New Roman" pitchFamily="18" charset="0"/>
              </a:rPr>
              <a:t> take knowledge of me, seeing I am a stranger?</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11 And Boaz answered and said unto her, It hath fully been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shewed</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me, all that thou hast done unto thy mother in law since the death of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thine</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husband: and how thou hast left thy father and thy mother, and the land of thy nativity, and art come unto a people which thou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knewest</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not heretofore.</a:t>
            </a:r>
            <a:endParaRPr kumimoji="0" lang="en-US" sz="3200" b="0" i="0" u="none" strike="noStrike" cap="none" normalizeH="0" baseline="0" dirty="0">
              <a:ln>
                <a:noFill/>
              </a:ln>
              <a:solidFill>
                <a:schemeClr val="tx1"/>
              </a:solidFill>
              <a:effectLst/>
              <a:latin typeface="Arial" pitchFamily="34" charset="0"/>
            </a:endParaRPr>
          </a:p>
        </p:txBody>
      </p:sp>
      <p:sp>
        <p:nvSpPr>
          <p:cNvPr id="2" name="Slide Number Placeholder 1">
            <a:extLst>
              <a:ext uri="{FF2B5EF4-FFF2-40B4-BE49-F238E27FC236}">
                <a16:creationId xmlns:a16="http://schemas.microsoft.com/office/drawing/2014/main" id="{6D66450E-E1D7-45CC-AD5B-6AD3723D5941}"/>
              </a:ext>
            </a:extLst>
          </p:cNvPr>
          <p:cNvSpPr>
            <a:spLocks noGrp="1"/>
          </p:cNvSpPr>
          <p:nvPr>
            <p:ph type="sldNum" sz="quarter" idx="12"/>
          </p:nvPr>
        </p:nvSpPr>
        <p:spPr/>
        <p:txBody>
          <a:bodyPr/>
          <a:lstStyle/>
          <a:p>
            <a:fld id="{5D6017C3-4550-4D73-B369-68D63C9257D3}" type="slidenum">
              <a:rPr lang="en-US" smtClean="0"/>
              <a:pPr/>
              <a:t>27</a:t>
            </a:fld>
            <a:endParaRPr lang="en-US"/>
          </a:p>
        </p:txBody>
      </p:sp>
    </p:spTree>
    <p:extLst>
      <p:ext uri="{BB962C8B-B14F-4D97-AF65-F5344CB8AC3E}">
        <p14:creationId xmlns:p14="http://schemas.microsoft.com/office/powerpoint/2010/main" val="415336929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152400" y="0"/>
            <a:ext cx="8915400" cy="6247864"/>
          </a:xfrm>
          <a:prstGeom prst="rect">
            <a:avLst/>
          </a:prstGeom>
        </p:spPr>
        <p:txBody>
          <a:bodyPr wrap="square">
            <a:spAutoFit/>
          </a:bodyPr>
          <a:lstStyle/>
          <a:p>
            <a:r>
              <a:rPr lang="en-US" sz="4800" b="1" dirty="0"/>
              <a:t>MY.COMMISSION</a:t>
            </a:r>
          </a:p>
          <a:p>
            <a:r>
              <a:rPr lang="en-US" sz="3200" dirty="0"/>
              <a:t>	27  He's our Kinsman Redeemer. God was manifested in the flesh to take our place, to be a Kinsman to us. As in the Book of Ruth, and Exodus, we become kinsmen to God… And Jesus, when He redeemed Israel, He got the Gentile Bride… right outside the gates of Jerusalem. And there's where the supreme price was paid. There's where we was redeemed. And all of our inheritance was lost--our health, our strength, our salvation--</a:t>
            </a:r>
            <a:r>
              <a:rPr lang="en-US" sz="3200" b="1" dirty="0">
                <a:solidFill>
                  <a:srgbClr val="FFFF00"/>
                </a:solidFill>
              </a:rPr>
              <a:t>all that was lost back there in the fall, was redeemed at Calvary</a:t>
            </a:r>
            <a:r>
              <a:rPr lang="en-US" sz="3200" dirty="0">
                <a:solidFill>
                  <a:srgbClr val="FFFF00"/>
                </a:solidFill>
              </a:rPr>
              <a:t>. 				</a:t>
            </a:r>
            <a:r>
              <a:rPr lang="en-US" sz="2800" b="1" dirty="0"/>
              <a:t>51-0505</a:t>
            </a:r>
            <a:endParaRPr lang="en-US" sz="2800" dirty="0"/>
          </a:p>
        </p:txBody>
      </p:sp>
      <p:sp>
        <p:nvSpPr>
          <p:cNvPr id="4" name="Slide Number Placeholder 3">
            <a:extLst>
              <a:ext uri="{FF2B5EF4-FFF2-40B4-BE49-F238E27FC236}">
                <a16:creationId xmlns:a16="http://schemas.microsoft.com/office/drawing/2014/main" id="{1CD6F0BC-26BC-4421-9DEF-75BFAEE5E951}"/>
              </a:ext>
            </a:extLst>
          </p:cNvPr>
          <p:cNvSpPr>
            <a:spLocks noGrp="1"/>
          </p:cNvSpPr>
          <p:nvPr>
            <p:ph type="sldNum" sz="quarter" idx="12"/>
          </p:nvPr>
        </p:nvSpPr>
        <p:spPr/>
        <p:txBody>
          <a:bodyPr/>
          <a:lstStyle/>
          <a:p>
            <a:fld id="{5D6017C3-4550-4D73-B369-68D63C9257D3}" type="slidenum">
              <a:rPr lang="en-US" smtClean="0"/>
              <a:pPr/>
              <a:t>28</a:t>
            </a:fld>
            <a:endParaRPr lang="en-US"/>
          </a:p>
        </p:txBody>
      </p:sp>
    </p:spTree>
    <p:extLst>
      <p:ext uri="{BB962C8B-B14F-4D97-AF65-F5344CB8AC3E}">
        <p14:creationId xmlns:p14="http://schemas.microsoft.com/office/powerpoint/2010/main" val="1603161617"/>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3ACFE3-CAF5-422C-A60C-7D5F4C6E997D}"/>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8FDF2242-EFF0-4B72-9CD3-1ABD5F05EF2A}"/>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F57B1B6E-0105-4ABC-9B0F-79AD464A49E3}"/>
              </a:ext>
            </a:extLst>
          </p:cNvPr>
          <p:cNvSpPr>
            <a:spLocks noGrp="1"/>
          </p:cNvSpPr>
          <p:nvPr>
            <p:ph type="sldNum" sz="quarter" idx="12"/>
          </p:nvPr>
        </p:nvSpPr>
        <p:spPr/>
        <p:txBody>
          <a:bodyPr/>
          <a:lstStyle/>
          <a:p>
            <a:fld id="{5D6017C3-4550-4D73-B369-68D63C9257D3}" type="slidenum">
              <a:rPr lang="en-US" smtClean="0"/>
              <a:pPr/>
              <a:t>29</a:t>
            </a:fld>
            <a:endParaRPr lang="en-US"/>
          </a:p>
        </p:txBody>
      </p:sp>
    </p:spTree>
    <p:extLst>
      <p:ext uri="{BB962C8B-B14F-4D97-AF65-F5344CB8AC3E}">
        <p14:creationId xmlns:p14="http://schemas.microsoft.com/office/powerpoint/2010/main" val="57779248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F97540-7F0B-48F9-95DB-4FF8FBAB6F4B}"/>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B5339AE7-3B62-40BA-9DF3-0AE3573B83EF}"/>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F5A95C7A-9920-4A53-9D86-042A768609CA}"/>
              </a:ext>
            </a:extLst>
          </p:cNvPr>
          <p:cNvSpPr>
            <a:spLocks noGrp="1"/>
          </p:cNvSpPr>
          <p:nvPr>
            <p:ph type="sldNum" sz="quarter" idx="12"/>
          </p:nvPr>
        </p:nvSpPr>
        <p:spPr/>
        <p:txBody>
          <a:bodyPr/>
          <a:lstStyle/>
          <a:p>
            <a:fld id="{5D6017C3-4550-4D73-B369-68D63C9257D3}" type="slidenum">
              <a:rPr lang="en-US" smtClean="0"/>
              <a:pPr/>
              <a:t>3</a:t>
            </a:fld>
            <a:endParaRPr lang="en-US"/>
          </a:p>
        </p:txBody>
      </p:sp>
      <p:sp>
        <p:nvSpPr>
          <p:cNvPr id="5" name="Rectangle 4">
            <a:extLst>
              <a:ext uri="{FF2B5EF4-FFF2-40B4-BE49-F238E27FC236}">
                <a16:creationId xmlns:a16="http://schemas.microsoft.com/office/drawing/2014/main" id="{7B5B6A7D-0F2C-4C50-A4F8-27BBF986922D}"/>
              </a:ext>
            </a:extLst>
          </p:cNvPr>
          <p:cNvSpPr/>
          <p:nvPr/>
        </p:nvSpPr>
        <p:spPr>
          <a:xfrm>
            <a:off x="304800" y="161925"/>
            <a:ext cx="8534400" cy="6247864"/>
          </a:xfrm>
          <a:prstGeom prst="rect">
            <a:avLst/>
          </a:prstGeom>
        </p:spPr>
        <p:txBody>
          <a:bodyPr wrap="square">
            <a:spAutoFit/>
          </a:bodyPr>
          <a:lstStyle/>
          <a:p>
            <a:r>
              <a:rPr lang="en-US" sz="3600" b="1" dirty="0"/>
              <a:t>CHURCH.AGE.BOOK  </a:t>
            </a:r>
            <a:r>
              <a:rPr lang="en-US" sz="2800" dirty="0"/>
              <a:t>	</a:t>
            </a:r>
          </a:p>
          <a:p>
            <a:r>
              <a:rPr lang="en-US" sz="2800" dirty="0"/>
              <a:t>	239-3 Now when a man experiences the depth of God in his life, it is an actual personal experience of the Spirit of God indwelling him, and his mind is illuminated by the wisdom and knowledge of God through the Word. </a:t>
            </a:r>
            <a:r>
              <a:rPr lang="en-US" sz="2800" dirty="0">
                <a:solidFill>
                  <a:srgbClr val="FFFF00"/>
                </a:solidFill>
              </a:rPr>
              <a:t>But the depth of Satan will be in that he will attempt to destroy this. </a:t>
            </a:r>
            <a:r>
              <a:rPr lang="en-US" sz="2800" dirty="0"/>
              <a:t>He will as always attempt to make a substitute for this reality of God. How will he do it? He will take away the knowledge of the truth of God--destroy the Word by putting forth his own, "</a:t>
            </a:r>
            <a:r>
              <a:rPr lang="en-US" sz="2800" i="1" dirty="0"/>
              <a:t>Yea hath God said</a:t>
            </a:r>
            <a:r>
              <a:rPr lang="en-US" sz="2800" dirty="0"/>
              <a:t>?" He will do it, as he caused Israel to do the same; by a human being reigning as king instead of God. The born-again experience will be rejected in favor of church joining. </a:t>
            </a:r>
          </a:p>
        </p:txBody>
      </p:sp>
    </p:spTree>
    <p:extLst>
      <p:ext uri="{BB962C8B-B14F-4D97-AF65-F5344CB8AC3E}">
        <p14:creationId xmlns:p14="http://schemas.microsoft.com/office/powerpoint/2010/main" val="63599467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2E2FE0-1F84-4208-937E-D381461D7666}"/>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0CD9AE5F-E7A6-4422-8703-44A774C83865}"/>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BA3BCA72-F00B-4DD2-BFCB-77DE6C92CD09}"/>
              </a:ext>
            </a:extLst>
          </p:cNvPr>
          <p:cNvSpPr>
            <a:spLocks noGrp="1"/>
          </p:cNvSpPr>
          <p:nvPr>
            <p:ph type="sldNum" sz="quarter" idx="12"/>
          </p:nvPr>
        </p:nvSpPr>
        <p:spPr/>
        <p:txBody>
          <a:bodyPr/>
          <a:lstStyle/>
          <a:p>
            <a:fld id="{5D6017C3-4550-4D73-B369-68D63C9257D3}" type="slidenum">
              <a:rPr lang="en-US" smtClean="0"/>
              <a:pPr/>
              <a:t>30</a:t>
            </a:fld>
            <a:endParaRPr lang="en-US"/>
          </a:p>
        </p:txBody>
      </p:sp>
      <p:sp>
        <p:nvSpPr>
          <p:cNvPr id="5" name="Rectangle 4">
            <a:extLst>
              <a:ext uri="{FF2B5EF4-FFF2-40B4-BE49-F238E27FC236}">
                <a16:creationId xmlns:a16="http://schemas.microsoft.com/office/drawing/2014/main" id="{FF12E352-4A04-4AA0-AB11-E0A6EE144F27}"/>
              </a:ext>
            </a:extLst>
          </p:cNvPr>
          <p:cNvSpPr/>
          <p:nvPr/>
        </p:nvSpPr>
        <p:spPr>
          <a:xfrm>
            <a:off x="457200" y="381000"/>
            <a:ext cx="8229600" cy="3615631"/>
          </a:xfrm>
          <a:prstGeom prst="rect">
            <a:avLst/>
          </a:prstGeom>
        </p:spPr>
        <p:txBody>
          <a:bodyPr wrap="square">
            <a:spAutoFit/>
          </a:bodyPr>
          <a:lstStyle/>
          <a:p>
            <a:r>
              <a:rPr lang="en-US" sz="4400" b="1" dirty="0"/>
              <a:t>LAMENTATIONS 3:21-23</a:t>
            </a:r>
          </a:p>
          <a:p>
            <a:r>
              <a:rPr lang="en-US" sz="3600" i="1" dirty="0"/>
              <a:t>	This I recall to my mind, therefore have I hope. 22 It is of the LORD'S mercies that we are not consumed, because his compassions fail not. 23 They are new every morning: great is thy faithfulness.</a:t>
            </a:r>
          </a:p>
        </p:txBody>
      </p:sp>
    </p:spTree>
    <p:extLst>
      <p:ext uri="{BB962C8B-B14F-4D97-AF65-F5344CB8AC3E}">
        <p14:creationId xmlns:p14="http://schemas.microsoft.com/office/powerpoint/2010/main" val="142634722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154749" y="762535"/>
            <a:ext cx="8913051" cy="5816978"/>
          </a:xfrm>
          <a:prstGeom prst="rect">
            <a:avLst/>
          </a:prstGeom>
        </p:spPr>
        <p:txBody>
          <a:bodyPr wrap="square">
            <a:spAutoFit/>
          </a:bodyPr>
          <a:lstStyle/>
          <a:p>
            <a:r>
              <a:rPr lang="en-US" sz="2800" dirty="0"/>
              <a:t>	To have compassion or pity on; to help one afflicted or seeking aid, to bring help to the wretched. Compassion is for the miserable. Its object is misery. By the atoning sacrifice of Christ a way is open for the exercise of mercy towards the sons of men. </a:t>
            </a:r>
          </a:p>
          <a:p>
            <a:endParaRPr lang="en-US" sz="2800" b="1" dirty="0"/>
          </a:p>
          <a:p>
            <a:r>
              <a:rPr lang="en-US" sz="3200" b="1" dirty="0"/>
              <a:t>MATTHEW 5:7</a:t>
            </a:r>
          </a:p>
          <a:p>
            <a:r>
              <a:rPr lang="en-US" sz="2800" dirty="0"/>
              <a:t>           </a:t>
            </a:r>
            <a:r>
              <a:rPr lang="en-US" sz="2800" i="1" dirty="0"/>
              <a:t>Blessed are the </a:t>
            </a:r>
            <a:r>
              <a:rPr lang="en-US" sz="2800" b="1" i="1" dirty="0"/>
              <a:t>merciful</a:t>
            </a:r>
            <a:r>
              <a:rPr lang="en-US" sz="2800" i="1" dirty="0"/>
              <a:t>: for they shall obtain mercy.</a:t>
            </a:r>
          </a:p>
          <a:p>
            <a:r>
              <a:rPr lang="en-US" sz="3200" b="1" dirty="0"/>
              <a:t>MATTHEW 9:27</a:t>
            </a:r>
          </a:p>
          <a:p>
            <a:r>
              <a:rPr lang="en-US" sz="2800" dirty="0"/>
              <a:t>	</a:t>
            </a:r>
            <a:r>
              <a:rPr lang="en-US" sz="2800" i="1" dirty="0"/>
              <a:t>And when Jesus departed thence, two blind men followed him, crying, and saying, Thou Son of David, have </a:t>
            </a:r>
            <a:r>
              <a:rPr lang="en-US" sz="2800" b="1" i="1" dirty="0"/>
              <a:t>mercy</a:t>
            </a:r>
            <a:r>
              <a:rPr lang="en-US" sz="2800" i="1" dirty="0"/>
              <a:t> on us. </a:t>
            </a:r>
          </a:p>
          <a:p>
            <a:endParaRPr lang="en-US" sz="2800" dirty="0"/>
          </a:p>
        </p:txBody>
      </p:sp>
      <p:sp>
        <p:nvSpPr>
          <p:cNvPr id="6" name="TextBox 5"/>
          <p:cNvSpPr txBox="1"/>
          <p:nvPr/>
        </p:nvSpPr>
        <p:spPr>
          <a:xfrm>
            <a:off x="228600" y="-152400"/>
            <a:ext cx="2557947" cy="1107996"/>
          </a:xfrm>
          <a:prstGeom prst="rect">
            <a:avLst/>
          </a:prstGeom>
          <a:noFill/>
        </p:spPr>
        <p:txBody>
          <a:bodyPr wrap="none" rtlCol="0">
            <a:spAutoFit/>
          </a:bodyPr>
          <a:lstStyle/>
          <a:p>
            <a:r>
              <a:rPr lang="en-US" sz="6600" i="1" dirty="0">
                <a:solidFill>
                  <a:srgbClr val="FFFF00"/>
                </a:solidFill>
              </a:rPr>
              <a:t>Mercy</a:t>
            </a:r>
          </a:p>
        </p:txBody>
      </p:sp>
      <p:sp>
        <p:nvSpPr>
          <p:cNvPr id="4" name="Slide Number Placeholder 3">
            <a:extLst>
              <a:ext uri="{FF2B5EF4-FFF2-40B4-BE49-F238E27FC236}">
                <a16:creationId xmlns:a16="http://schemas.microsoft.com/office/drawing/2014/main" id="{285B58B1-F6D5-4E25-AE1E-560ACED26043}"/>
              </a:ext>
            </a:extLst>
          </p:cNvPr>
          <p:cNvSpPr>
            <a:spLocks noGrp="1"/>
          </p:cNvSpPr>
          <p:nvPr>
            <p:ph type="sldNum" sz="quarter" idx="12"/>
          </p:nvPr>
        </p:nvSpPr>
        <p:spPr/>
        <p:txBody>
          <a:bodyPr/>
          <a:lstStyle/>
          <a:p>
            <a:fld id="{5D6017C3-4550-4D73-B369-68D63C9257D3}" type="slidenum">
              <a:rPr lang="en-US" smtClean="0"/>
              <a:pPr/>
              <a:t>31</a:t>
            </a:fld>
            <a:endParaRPr 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heckerboard(across)">
                                      <p:cBhvr>
                                        <p:cTn id="7" dur="1000"/>
                                        <p:tgtEl>
                                          <p:spTgt spid="5">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checkerboard(across)">
                                      <p:cBhvr>
                                        <p:cTn id="10" dur="1000"/>
                                        <p:tgtEl>
                                          <p:spTgt spid="5">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checkerboard(across)">
                                      <p:cBhvr>
                                        <p:cTn id="13" dur="1000"/>
                                        <p:tgtEl>
                                          <p:spTgt spid="5">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checkerboard(across)">
                                      <p:cBhvr>
                                        <p:cTn id="16"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228600" y="76200"/>
            <a:ext cx="8839200" cy="5447645"/>
          </a:xfrm>
          <a:prstGeom prst="rect">
            <a:avLst/>
          </a:prstGeom>
        </p:spPr>
        <p:txBody>
          <a:bodyPr wrap="square">
            <a:spAutoFit/>
          </a:bodyPr>
          <a:lstStyle/>
          <a:p>
            <a:r>
              <a:rPr lang="en-US" sz="3600" b="1" dirty="0"/>
              <a:t>ELIJAH &amp; THE.MEAL.OFFERING  </a:t>
            </a:r>
          </a:p>
          <a:p>
            <a:r>
              <a:rPr lang="en-US" sz="2400" dirty="0"/>
              <a:t>60-0310</a:t>
            </a:r>
          </a:p>
          <a:p>
            <a:r>
              <a:rPr lang="en-US" sz="3200" dirty="0"/>
              <a:t>	30 There's an old God-dishonoring proverb, that says </a:t>
            </a:r>
            <a:r>
              <a:rPr lang="en-US" sz="3200" i="1" dirty="0"/>
              <a:t>"God helps those who help themselves.</a:t>
            </a:r>
            <a:r>
              <a:rPr lang="en-US" sz="3200" dirty="0"/>
              <a:t>" That's dishonorable to God. God helps those who cannot help themselves. </a:t>
            </a:r>
          </a:p>
          <a:p>
            <a:r>
              <a:rPr lang="en-US" sz="3200" b="1" dirty="0">
                <a:solidFill>
                  <a:srgbClr val="FFFF00"/>
                </a:solidFill>
              </a:rPr>
              <a:t>	He is the God of those who needs mercy</a:t>
            </a:r>
            <a:r>
              <a:rPr lang="en-US" sz="3200" dirty="0">
                <a:solidFill>
                  <a:srgbClr val="FFFF00"/>
                </a:solidFill>
              </a:rPr>
              <a:t>. </a:t>
            </a:r>
            <a:r>
              <a:rPr lang="en-US" sz="3200" dirty="0"/>
              <a:t>And He is a merciful God. And that proverb that says that </a:t>
            </a:r>
            <a:r>
              <a:rPr lang="en-US" sz="3200" i="1" dirty="0"/>
              <a:t>"He helps those who help themselves," </a:t>
            </a:r>
            <a:r>
              <a:rPr lang="en-US" sz="3200" dirty="0"/>
              <a:t>if you can help yourself, you don't need His help. But He helps those who cannot help themselves.</a:t>
            </a:r>
          </a:p>
        </p:txBody>
      </p:sp>
      <p:sp>
        <p:nvSpPr>
          <p:cNvPr id="4" name="Slide Number Placeholder 3">
            <a:extLst>
              <a:ext uri="{FF2B5EF4-FFF2-40B4-BE49-F238E27FC236}">
                <a16:creationId xmlns:a16="http://schemas.microsoft.com/office/drawing/2014/main" id="{589FE294-8636-434F-9162-2961CBD078E7}"/>
              </a:ext>
            </a:extLst>
          </p:cNvPr>
          <p:cNvSpPr>
            <a:spLocks noGrp="1"/>
          </p:cNvSpPr>
          <p:nvPr>
            <p:ph type="sldNum" sz="quarter" idx="12"/>
          </p:nvPr>
        </p:nvSpPr>
        <p:spPr/>
        <p:txBody>
          <a:bodyPr/>
          <a:lstStyle/>
          <a:p>
            <a:fld id="{5D6017C3-4550-4D73-B369-68D63C9257D3}" type="slidenum">
              <a:rPr lang="en-US" smtClean="0"/>
              <a:pPr/>
              <a:t>32</a:t>
            </a:fld>
            <a:endParaRPr lang="en-US"/>
          </a:p>
        </p:txBody>
      </p:sp>
    </p:spTree>
    <p:extLst>
      <p:ext uri="{BB962C8B-B14F-4D97-AF65-F5344CB8AC3E}">
        <p14:creationId xmlns:p14="http://schemas.microsoft.com/office/powerpoint/2010/main" val="426986061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152400" y="0"/>
            <a:ext cx="8839200" cy="6124753"/>
          </a:xfrm>
          <a:prstGeom prst="rect">
            <a:avLst/>
          </a:prstGeom>
        </p:spPr>
        <p:txBody>
          <a:bodyPr wrap="square">
            <a:spAutoFit/>
          </a:bodyPr>
          <a:lstStyle/>
          <a:p>
            <a:r>
              <a:rPr lang="en-US" sz="4000" b="1" dirty="0"/>
              <a:t>ROMANS 9:15</a:t>
            </a:r>
            <a:endParaRPr lang="en-US" sz="4000" b="1" i="1" dirty="0"/>
          </a:p>
          <a:p>
            <a:r>
              <a:rPr lang="en-US" sz="3200" i="1" dirty="0"/>
              <a:t>	15 For he </a:t>
            </a:r>
            <a:r>
              <a:rPr lang="en-US" sz="3200" i="1" dirty="0" err="1"/>
              <a:t>saith</a:t>
            </a:r>
            <a:r>
              <a:rPr lang="en-US" sz="3200" i="1" dirty="0"/>
              <a:t> to Moses, I will have mercy on whom I will have mercy, and I will have compassion on whom I will have compassion. 16 So then it is not of him that </a:t>
            </a:r>
            <a:r>
              <a:rPr lang="en-US" sz="3200" i="1" dirty="0" err="1"/>
              <a:t>willeth</a:t>
            </a:r>
            <a:r>
              <a:rPr lang="en-US" sz="3200" i="1" dirty="0"/>
              <a:t>, nor of him that </a:t>
            </a:r>
            <a:r>
              <a:rPr lang="en-US" sz="3200" i="1" dirty="0" err="1"/>
              <a:t>runneth</a:t>
            </a:r>
            <a:r>
              <a:rPr lang="en-US" sz="3200" i="1" dirty="0"/>
              <a:t>, but of God that </a:t>
            </a:r>
            <a:r>
              <a:rPr lang="en-US" sz="3200" i="1" dirty="0" err="1"/>
              <a:t>sheweth</a:t>
            </a:r>
            <a:r>
              <a:rPr lang="en-US" sz="3200" i="1" dirty="0"/>
              <a:t> mercy. 17 For the scripture </a:t>
            </a:r>
            <a:r>
              <a:rPr lang="en-US" sz="3200" i="1" dirty="0" err="1"/>
              <a:t>saith</a:t>
            </a:r>
            <a:r>
              <a:rPr lang="en-US" sz="3200" i="1" dirty="0"/>
              <a:t> unto Pharaoh, Even for this same purpose have I raised thee up, that I might </a:t>
            </a:r>
            <a:r>
              <a:rPr lang="en-US" sz="3200" i="1" dirty="0" err="1"/>
              <a:t>shew</a:t>
            </a:r>
            <a:r>
              <a:rPr lang="en-US" sz="3200" i="1" dirty="0"/>
              <a:t> my power in thee, and that my name might be declared throughout all the earth. 18 Therefore hath he mercy on whom he will have mercy, and whom he will he </a:t>
            </a:r>
            <a:r>
              <a:rPr lang="en-US" sz="3200" i="1" dirty="0" err="1"/>
              <a:t>hardeneth</a:t>
            </a:r>
            <a:r>
              <a:rPr lang="en-US" sz="3200" i="1" dirty="0"/>
              <a:t>. </a:t>
            </a:r>
          </a:p>
        </p:txBody>
      </p:sp>
      <p:sp>
        <p:nvSpPr>
          <p:cNvPr id="4" name="Slide Number Placeholder 3">
            <a:extLst>
              <a:ext uri="{FF2B5EF4-FFF2-40B4-BE49-F238E27FC236}">
                <a16:creationId xmlns:a16="http://schemas.microsoft.com/office/drawing/2014/main" id="{CEBA17C5-CA3A-476D-89FE-19DF03B74F1B}"/>
              </a:ext>
            </a:extLst>
          </p:cNvPr>
          <p:cNvSpPr>
            <a:spLocks noGrp="1"/>
          </p:cNvSpPr>
          <p:nvPr>
            <p:ph type="sldNum" sz="quarter" idx="12"/>
          </p:nvPr>
        </p:nvSpPr>
        <p:spPr/>
        <p:txBody>
          <a:bodyPr/>
          <a:lstStyle/>
          <a:p>
            <a:fld id="{5D6017C3-4550-4D73-B369-68D63C9257D3}" type="slidenum">
              <a:rPr lang="en-US" smtClean="0"/>
              <a:pPr/>
              <a:t>33</a:t>
            </a:fld>
            <a:endParaRPr lang="en-US"/>
          </a:p>
        </p:txBody>
      </p:sp>
    </p:spTree>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66561" name="Rectangle 1"/>
          <p:cNvSpPr>
            <a:spLocks noChangeArrowheads="1"/>
          </p:cNvSpPr>
          <p:nvPr/>
        </p:nvSpPr>
        <p:spPr bwMode="auto">
          <a:xfrm>
            <a:off x="299224" y="152400"/>
            <a:ext cx="88392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i="1" u="none" strike="noStrike" cap="none" normalizeH="0" baseline="0" dirty="0">
                <a:ln>
                  <a:noFill/>
                </a:ln>
                <a:solidFill>
                  <a:srgbClr val="FFFF00"/>
                </a:solidFill>
                <a:effectLst/>
                <a:ea typeface="Calibri" pitchFamily="34" charset="0"/>
                <a:cs typeface="Arial" pitchFamily="34" charset="0"/>
              </a:rPr>
              <a:t>What Can I Do To Earn “Acceptance” In His Sight? </a:t>
            </a:r>
            <a:endParaRPr kumimoji="0" lang="en-US" sz="3200" i="1" u="none" strike="noStrike" cap="none" normalizeH="0" baseline="0" dirty="0">
              <a:ln>
                <a:noFill/>
              </a:ln>
              <a:solidFill>
                <a:srgbClr val="FFFF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Cambria" pitchFamily="18" charset="0"/>
              <a:ea typeface="Calibri" pitchFamily="34" charset="0"/>
              <a:cs typeface="Times New Roman" pitchFamily="18" charset="0"/>
            </a:endParaRPr>
          </a:p>
        </p:txBody>
      </p:sp>
      <p:sp>
        <p:nvSpPr>
          <p:cNvPr id="4" name="Rectangle 3"/>
          <p:cNvSpPr/>
          <p:nvPr/>
        </p:nvSpPr>
        <p:spPr>
          <a:xfrm>
            <a:off x="457200" y="1981199"/>
            <a:ext cx="8382000" cy="4216539"/>
          </a:xfrm>
          <a:prstGeom prst="rect">
            <a:avLst/>
          </a:prstGeom>
        </p:spPr>
        <p:txBody>
          <a:bodyPr wrap="square">
            <a:spAutoFit/>
          </a:bodyPr>
          <a:lstStyle/>
          <a:p>
            <a:pPr lvl="0" fontAlgn="base">
              <a:spcBef>
                <a:spcPct val="0"/>
              </a:spcBef>
              <a:spcAft>
                <a:spcPct val="0"/>
              </a:spcAft>
            </a:pPr>
            <a:r>
              <a:rPr lang="en-US" sz="4400" b="1" dirty="0">
                <a:latin typeface="Cambria" pitchFamily="18" charset="0"/>
                <a:ea typeface="Calibri" pitchFamily="34" charset="0"/>
                <a:cs typeface="Times New Roman" pitchFamily="18" charset="0"/>
              </a:rPr>
              <a:t>EPHESIANS 2:4-9</a:t>
            </a:r>
            <a:endParaRPr lang="en-US" sz="4400" dirty="0">
              <a:latin typeface="Arial" pitchFamily="34" charset="0"/>
            </a:endParaRPr>
          </a:p>
          <a:p>
            <a:pPr lvl="0" eaLnBrk="0" fontAlgn="base" hangingPunct="0">
              <a:spcBef>
                <a:spcPct val="0"/>
              </a:spcBef>
              <a:spcAft>
                <a:spcPct val="0"/>
              </a:spcAft>
            </a:pPr>
            <a:r>
              <a:rPr lang="en-US" sz="2800" i="1" dirty="0">
                <a:latin typeface="Cambria" pitchFamily="18" charset="0"/>
                <a:ea typeface="Calibri" pitchFamily="34" charset="0"/>
                <a:cs typeface="Times New Roman" pitchFamily="18" charset="0"/>
              </a:rPr>
              <a:t>     	4  But God, who is rich in </a:t>
            </a:r>
            <a:r>
              <a:rPr lang="en-US" sz="2800" b="1" i="1" dirty="0">
                <a:latin typeface="Cambria" pitchFamily="18" charset="0"/>
                <a:ea typeface="Calibri" pitchFamily="34" charset="0"/>
                <a:cs typeface="Times New Roman" pitchFamily="18" charset="0"/>
              </a:rPr>
              <a:t>mercy</a:t>
            </a:r>
            <a:r>
              <a:rPr lang="en-US" sz="2800" i="1" dirty="0">
                <a:latin typeface="Cambria" pitchFamily="18" charset="0"/>
                <a:ea typeface="Calibri" pitchFamily="34" charset="0"/>
                <a:cs typeface="Times New Roman" pitchFamily="18" charset="0"/>
              </a:rPr>
              <a:t>, for his great </a:t>
            </a:r>
            <a:r>
              <a:rPr lang="en-US" sz="2800" b="1" i="1" dirty="0">
                <a:latin typeface="Cambria" pitchFamily="18" charset="0"/>
                <a:ea typeface="Calibri" pitchFamily="34" charset="0"/>
                <a:cs typeface="Times New Roman" pitchFamily="18" charset="0"/>
              </a:rPr>
              <a:t>love </a:t>
            </a:r>
            <a:r>
              <a:rPr lang="en-US" sz="2800" i="1" dirty="0">
                <a:latin typeface="Cambria" pitchFamily="18" charset="0"/>
                <a:ea typeface="Calibri" pitchFamily="34" charset="0"/>
                <a:cs typeface="Times New Roman" pitchFamily="18" charset="0"/>
              </a:rPr>
              <a:t>wherewith he loved us, 5 Even when we were dead in sins, hath quickened us together with Christ, (by </a:t>
            </a:r>
            <a:r>
              <a:rPr lang="en-US" sz="2800" b="1" i="1" dirty="0">
                <a:latin typeface="Cambria" pitchFamily="18" charset="0"/>
                <a:ea typeface="Calibri" pitchFamily="34" charset="0"/>
                <a:cs typeface="Times New Roman" pitchFamily="18" charset="0"/>
              </a:rPr>
              <a:t>grace</a:t>
            </a:r>
            <a:r>
              <a:rPr lang="en-US" sz="2800" i="1" dirty="0">
                <a:latin typeface="Cambria" pitchFamily="18" charset="0"/>
                <a:ea typeface="Calibri" pitchFamily="34" charset="0"/>
                <a:cs typeface="Times New Roman" pitchFamily="18" charset="0"/>
              </a:rPr>
              <a:t> ye are saved;) 6 And hath raised us up together, and made us sit together in heavenly places in Christ Jesus</a:t>
            </a:r>
            <a:r>
              <a:rPr lang="en-US" sz="2800" i="1" dirty="0">
                <a:latin typeface="Calibri"/>
                <a:ea typeface="Calibri" pitchFamily="34" charset="0"/>
                <a:cs typeface="Times New Roman" pitchFamily="18" charset="0"/>
              </a:rPr>
              <a:t>…</a:t>
            </a:r>
            <a:r>
              <a:rPr lang="en-US" sz="2800" i="1" dirty="0">
                <a:latin typeface="Cambria" pitchFamily="18" charset="0"/>
                <a:ea typeface="Calibri" pitchFamily="34" charset="0"/>
                <a:cs typeface="Times New Roman" pitchFamily="18" charset="0"/>
              </a:rPr>
              <a:t> 8 For by grace are ye saved through faith; and that not of yourselves: it is the gift of God: 9 Not of works, lest any man should boast. </a:t>
            </a:r>
            <a:endParaRPr lang="en-US" sz="2800" dirty="0">
              <a:latin typeface="Arial" pitchFamily="34" charset="0"/>
            </a:endParaRPr>
          </a:p>
        </p:txBody>
      </p:sp>
      <p:sp>
        <p:nvSpPr>
          <p:cNvPr id="5" name="Slide Number Placeholder 4">
            <a:extLst>
              <a:ext uri="{FF2B5EF4-FFF2-40B4-BE49-F238E27FC236}">
                <a16:creationId xmlns:a16="http://schemas.microsoft.com/office/drawing/2014/main" id="{EC2C80A0-7BEB-46F7-8842-5D2036E3225A}"/>
              </a:ext>
            </a:extLst>
          </p:cNvPr>
          <p:cNvSpPr>
            <a:spLocks noGrp="1"/>
          </p:cNvSpPr>
          <p:nvPr>
            <p:ph type="sldNum" sz="quarter" idx="12"/>
          </p:nvPr>
        </p:nvSpPr>
        <p:spPr/>
        <p:txBody>
          <a:bodyPr/>
          <a:lstStyle/>
          <a:p>
            <a:fld id="{5D6017C3-4550-4D73-B369-68D63C9257D3}" type="slidenum">
              <a:rPr lang="en-US" smtClean="0"/>
              <a:pPr/>
              <a:t>34</a:t>
            </a:fld>
            <a:endParaRPr lang="en-US"/>
          </a:p>
        </p:txBody>
      </p:sp>
    </p:spTree>
    <p:extLst>
      <p:ext uri="{BB962C8B-B14F-4D97-AF65-F5344CB8AC3E}">
        <p14:creationId xmlns:p14="http://schemas.microsoft.com/office/powerpoint/2010/main" val="4100871133"/>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4" name="Rectangle 3"/>
          <p:cNvSpPr/>
          <p:nvPr/>
        </p:nvSpPr>
        <p:spPr>
          <a:xfrm>
            <a:off x="228600" y="152400"/>
            <a:ext cx="8686800" cy="5632311"/>
          </a:xfrm>
          <a:prstGeom prst="rect">
            <a:avLst/>
          </a:prstGeom>
        </p:spPr>
        <p:txBody>
          <a:bodyPr wrap="square">
            <a:spAutoFit/>
          </a:bodyPr>
          <a:lstStyle/>
          <a:p>
            <a:r>
              <a:rPr lang="en-US" sz="4000" b="1" dirty="0"/>
              <a:t>IMPERSONATION.OF.CHRISTIANITY</a:t>
            </a:r>
            <a:r>
              <a:rPr lang="en-US" sz="3200" dirty="0"/>
              <a:t>  </a:t>
            </a:r>
          </a:p>
          <a:p>
            <a:r>
              <a:rPr lang="en-US" sz="3200" dirty="0"/>
              <a:t>	67 Now, you might be emotionally worked up; you might have oil through your hands, speak with tongues, dance in the Spirit, join the church; and you could be lost, certainly. But if you are God's love gift to Christ, you are safe.</a:t>
            </a:r>
          </a:p>
          <a:p>
            <a:r>
              <a:rPr lang="en-US" sz="3200" dirty="0"/>
              <a:t>	Now, your life will prove what you are. By their fruits you shall know it. If you're trying to make yourself act sweet, and humble, so forth, then you are still outside the Kingdom. It's your own works then. </a:t>
            </a:r>
          </a:p>
        </p:txBody>
      </p:sp>
      <p:sp>
        <p:nvSpPr>
          <p:cNvPr id="5" name="Slide Number Placeholder 4">
            <a:extLst>
              <a:ext uri="{FF2B5EF4-FFF2-40B4-BE49-F238E27FC236}">
                <a16:creationId xmlns:a16="http://schemas.microsoft.com/office/drawing/2014/main" id="{A1E55125-032E-49BC-8572-6555C85DBABC}"/>
              </a:ext>
            </a:extLst>
          </p:cNvPr>
          <p:cNvSpPr>
            <a:spLocks noGrp="1"/>
          </p:cNvSpPr>
          <p:nvPr>
            <p:ph type="sldNum" sz="quarter" idx="12"/>
          </p:nvPr>
        </p:nvSpPr>
        <p:spPr/>
        <p:txBody>
          <a:bodyPr/>
          <a:lstStyle/>
          <a:p>
            <a:fld id="{5D6017C3-4550-4D73-B369-68D63C9257D3}" type="slidenum">
              <a:rPr lang="en-US" smtClean="0"/>
              <a:pPr/>
              <a:t>35</a:t>
            </a:fld>
            <a:endParaRPr lang="en-US"/>
          </a:p>
        </p:txBody>
      </p:sp>
    </p:spTree>
    <p:extLst>
      <p:ext uri="{BB962C8B-B14F-4D97-AF65-F5344CB8AC3E}">
        <p14:creationId xmlns:p14="http://schemas.microsoft.com/office/powerpoint/2010/main" val="500866597"/>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4" name="Rectangle 3"/>
          <p:cNvSpPr/>
          <p:nvPr/>
        </p:nvSpPr>
        <p:spPr>
          <a:xfrm>
            <a:off x="228600" y="76200"/>
            <a:ext cx="8686800" cy="3539430"/>
          </a:xfrm>
          <a:prstGeom prst="rect">
            <a:avLst/>
          </a:prstGeom>
        </p:spPr>
        <p:txBody>
          <a:bodyPr wrap="square">
            <a:spAutoFit/>
          </a:bodyPr>
          <a:lstStyle/>
          <a:p>
            <a:r>
              <a:rPr lang="en-US" sz="3200" dirty="0"/>
              <a:t>	And that's where so called the church, has so miserably failed, because it is in our own personal work that they feel that they merit the goodness and grace of God by what they do and how they live. But that has not one thing to do with it. It is the gift of God.</a:t>
            </a:r>
          </a:p>
          <a:p>
            <a:r>
              <a:rPr lang="en-US" sz="3200" dirty="0"/>
              <a:t>							57-0120M</a:t>
            </a:r>
          </a:p>
        </p:txBody>
      </p:sp>
      <p:sp>
        <p:nvSpPr>
          <p:cNvPr id="5" name="Slide Number Placeholder 4">
            <a:extLst>
              <a:ext uri="{FF2B5EF4-FFF2-40B4-BE49-F238E27FC236}">
                <a16:creationId xmlns:a16="http://schemas.microsoft.com/office/drawing/2014/main" id="{ABB866BE-4AAE-4F81-8140-30B45F0B4924}"/>
              </a:ext>
            </a:extLst>
          </p:cNvPr>
          <p:cNvSpPr>
            <a:spLocks noGrp="1"/>
          </p:cNvSpPr>
          <p:nvPr>
            <p:ph type="sldNum" sz="quarter" idx="12"/>
          </p:nvPr>
        </p:nvSpPr>
        <p:spPr/>
        <p:txBody>
          <a:bodyPr/>
          <a:lstStyle/>
          <a:p>
            <a:fld id="{5D6017C3-4550-4D73-B369-68D63C9257D3}" type="slidenum">
              <a:rPr lang="en-US" smtClean="0"/>
              <a:pPr/>
              <a:t>36</a:t>
            </a:fld>
            <a:endParaRPr lang="en-US"/>
          </a:p>
        </p:txBody>
      </p:sp>
    </p:spTree>
    <p:extLst>
      <p:ext uri="{BB962C8B-B14F-4D97-AF65-F5344CB8AC3E}">
        <p14:creationId xmlns:p14="http://schemas.microsoft.com/office/powerpoint/2010/main" val="3029614934"/>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67585" name="Rectangle 1"/>
          <p:cNvSpPr>
            <a:spLocks noChangeArrowheads="1"/>
          </p:cNvSpPr>
          <p:nvPr/>
        </p:nvSpPr>
        <p:spPr bwMode="auto">
          <a:xfrm>
            <a:off x="152400" y="152400"/>
            <a:ext cx="8915400" cy="53245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FFFF00"/>
                </a:solidFill>
                <a:effectLst/>
                <a:ea typeface="Calibri" pitchFamily="34" charset="0"/>
                <a:cs typeface="Arial" pitchFamily="34" charset="0"/>
              </a:rPr>
              <a:t>“Conditional” Grace:</a:t>
            </a:r>
            <a:endParaRPr kumimoji="0" lang="en-US" sz="4400" b="1" i="0" u="none" strike="noStrike" cap="none" normalizeH="0" baseline="0" dirty="0">
              <a:ln>
                <a:noFill/>
              </a:ln>
              <a:solidFill>
                <a:srgbClr val="FFFF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II CHRONICLES 30:1-20</a:t>
            </a:r>
            <a:endParaRPr kumimoji="0" lang="en-US" sz="1600" b="1"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sz="26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1 And Hezekiah sent to all Israel and Judah, and wrote letters also to Ephraim and Manasseh, that they should come to the house of the LORD at Jerusalem, to keep the </a:t>
            </a:r>
            <a:r>
              <a:rPr kumimoji="0" lang="en-US" sz="26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passover</a:t>
            </a:r>
            <a:r>
              <a:rPr kumimoji="0" lang="en-US" sz="26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unto the LORD God of Israel.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II CHRONICLES 30:9</a:t>
            </a:r>
            <a:endParaRPr kumimoji="0" lang="en-US" sz="1600" b="1"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For if ye turn again unto the LORD, your brethren and your children shall find compassion before them that lead them captive, so that they shall come again into this land: for the LORD your God is gracious and merciful, and will not turn away his face from you, if ye return unto him.</a:t>
            </a:r>
            <a:endParaRPr kumimoji="0" lang="en-US" sz="2400" b="0" i="0" u="none" strike="noStrike" cap="none" normalizeH="0" baseline="0" dirty="0">
              <a:ln>
                <a:noFill/>
              </a:ln>
              <a:solidFill>
                <a:schemeClr val="tx1"/>
              </a:solidFill>
              <a:effectLst/>
              <a:latin typeface="Arial" pitchFamily="34" charset="0"/>
            </a:endParaRPr>
          </a:p>
        </p:txBody>
      </p:sp>
      <p:sp>
        <p:nvSpPr>
          <p:cNvPr id="4" name="Slide Number Placeholder 3">
            <a:extLst>
              <a:ext uri="{FF2B5EF4-FFF2-40B4-BE49-F238E27FC236}">
                <a16:creationId xmlns:a16="http://schemas.microsoft.com/office/drawing/2014/main" id="{A0A6FD25-98FA-4767-9B57-6C3751112AD5}"/>
              </a:ext>
            </a:extLst>
          </p:cNvPr>
          <p:cNvSpPr>
            <a:spLocks noGrp="1"/>
          </p:cNvSpPr>
          <p:nvPr>
            <p:ph type="sldNum" sz="quarter" idx="12"/>
          </p:nvPr>
        </p:nvSpPr>
        <p:spPr/>
        <p:txBody>
          <a:bodyPr/>
          <a:lstStyle/>
          <a:p>
            <a:fld id="{5D6017C3-4550-4D73-B369-68D63C9257D3}" type="slidenum">
              <a:rPr lang="en-US" smtClean="0"/>
              <a:pPr/>
              <a:t>37</a:t>
            </a:fld>
            <a:endParaRPr lang="en-US"/>
          </a:p>
        </p:txBody>
      </p:sp>
    </p:spTree>
    <p:extLst>
      <p:ext uri="{BB962C8B-B14F-4D97-AF65-F5344CB8AC3E}">
        <p14:creationId xmlns:p14="http://schemas.microsoft.com/office/powerpoint/2010/main" val="1569237961"/>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228600" y="152400"/>
            <a:ext cx="8839200" cy="5632311"/>
          </a:xfrm>
          <a:prstGeom prst="rect">
            <a:avLst/>
          </a:prstGeom>
        </p:spPr>
        <p:txBody>
          <a:bodyPr wrap="square">
            <a:spAutoFit/>
          </a:bodyPr>
          <a:lstStyle/>
          <a:p>
            <a:r>
              <a:rPr lang="en-US" sz="4000" b="1" dirty="0"/>
              <a:t>BEING.LED.OF.THE.HOLY.SPIRIT</a:t>
            </a:r>
            <a:endParaRPr lang="en-US" sz="4000" dirty="0"/>
          </a:p>
          <a:p>
            <a:r>
              <a:rPr lang="en-US" sz="3200" dirty="0"/>
              <a:t>	30 …So have faith and believe. And if you're ordained to Eternal Life, Jesus said, "No man can come to Me anyhow except My Father draws him.“ And if you're ordained to Eternal Life, to see and believe, you will. If you won't, it's just like pouring water on a duck's back. It'll do no good at all. No matter how much you try to explain it... </a:t>
            </a:r>
            <a:r>
              <a:rPr lang="en-US" sz="3200" dirty="0">
                <a:solidFill>
                  <a:srgbClr val="FFFF00"/>
                </a:solidFill>
              </a:rPr>
              <a:t>And if you are chose in God, you were chosen not here, you were chosen before the world began. </a:t>
            </a:r>
          </a:p>
          <a:p>
            <a:pPr algn="r"/>
            <a:r>
              <a:rPr lang="en-US" sz="2400" dirty="0"/>
              <a:t>56-0219</a:t>
            </a:r>
            <a:endParaRPr lang="en-US" sz="2400" dirty="0">
              <a:solidFill>
                <a:srgbClr val="FFFF00"/>
              </a:solidFill>
            </a:endParaRPr>
          </a:p>
        </p:txBody>
      </p:sp>
      <p:sp>
        <p:nvSpPr>
          <p:cNvPr id="4" name="Slide Number Placeholder 3">
            <a:extLst>
              <a:ext uri="{FF2B5EF4-FFF2-40B4-BE49-F238E27FC236}">
                <a16:creationId xmlns:a16="http://schemas.microsoft.com/office/drawing/2014/main" id="{6E890889-89BA-443E-9541-ABBA96C8E4D1}"/>
              </a:ext>
            </a:extLst>
          </p:cNvPr>
          <p:cNvSpPr>
            <a:spLocks noGrp="1"/>
          </p:cNvSpPr>
          <p:nvPr>
            <p:ph type="sldNum" sz="quarter" idx="12"/>
          </p:nvPr>
        </p:nvSpPr>
        <p:spPr/>
        <p:txBody>
          <a:bodyPr/>
          <a:lstStyle/>
          <a:p>
            <a:fld id="{5D6017C3-4550-4D73-B369-68D63C9257D3}" type="slidenum">
              <a:rPr lang="en-US" smtClean="0"/>
              <a:pPr/>
              <a:t>38</a:t>
            </a:fld>
            <a:endParaRPr lang="en-US"/>
          </a:p>
        </p:txBody>
      </p:sp>
    </p:spTree>
    <p:extLst>
      <p:ext uri="{BB962C8B-B14F-4D97-AF65-F5344CB8AC3E}">
        <p14:creationId xmlns:p14="http://schemas.microsoft.com/office/powerpoint/2010/main" val="3300394221"/>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304800" y="76200"/>
            <a:ext cx="8686800" cy="4154984"/>
          </a:xfrm>
          <a:prstGeom prst="rect">
            <a:avLst/>
          </a:prstGeom>
        </p:spPr>
        <p:txBody>
          <a:bodyPr wrap="square">
            <a:spAutoFit/>
          </a:bodyPr>
          <a:lstStyle/>
          <a:p>
            <a:r>
              <a:rPr lang="en-US" sz="4000" b="1" dirty="0"/>
              <a:t>JOHN 15:15-16</a:t>
            </a:r>
          </a:p>
          <a:p>
            <a:r>
              <a:rPr lang="en-US" sz="2400" dirty="0"/>
              <a:t>    	 </a:t>
            </a:r>
            <a:r>
              <a:rPr lang="en-US" sz="2800" i="1" dirty="0"/>
              <a:t>15 Henceforth I call you not servants; for the servant </a:t>
            </a:r>
            <a:r>
              <a:rPr lang="en-US" sz="2800" i="1" dirty="0" err="1"/>
              <a:t>knoweth</a:t>
            </a:r>
            <a:r>
              <a:rPr lang="en-US" sz="2800" i="1" dirty="0"/>
              <a:t> not what his lord doeth: but I have called you friends; for all things that I have heard of my Father I have made known unto you. 16 Ye have not chosen me, but I have </a:t>
            </a:r>
            <a:r>
              <a:rPr lang="en-US" sz="2800" i="1" dirty="0">
                <a:solidFill>
                  <a:srgbClr val="FFFF00"/>
                </a:solidFill>
              </a:rPr>
              <a:t>chosen you</a:t>
            </a:r>
            <a:r>
              <a:rPr lang="en-US" sz="2800" i="1" dirty="0"/>
              <a:t>, </a:t>
            </a:r>
            <a:r>
              <a:rPr lang="en-US" sz="2800" i="1" dirty="0">
                <a:solidFill>
                  <a:srgbClr val="FFFF00"/>
                </a:solidFill>
              </a:rPr>
              <a:t>and ordained you</a:t>
            </a:r>
            <a:r>
              <a:rPr lang="en-US" sz="2800" i="1" dirty="0"/>
              <a:t>, that ye should go and bring forth fruit, and that your fruit should remain: that whatsoever ye shall ask of the Father in my name, he may give it you.</a:t>
            </a:r>
          </a:p>
        </p:txBody>
      </p:sp>
      <p:sp>
        <p:nvSpPr>
          <p:cNvPr id="4" name="Slide Number Placeholder 3">
            <a:extLst>
              <a:ext uri="{FF2B5EF4-FFF2-40B4-BE49-F238E27FC236}">
                <a16:creationId xmlns:a16="http://schemas.microsoft.com/office/drawing/2014/main" id="{825F9E7A-7F7D-48CF-B643-B85265BBBE4B}"/>
              </a:ext>
            </a:extLst>
          </p:cNvPr>
          <p:cNvSpPr>
            <a:spLocks noGrp="1"/>
          </p:cNvSpPr>
          <p:nvPr>
            <p:ph type="sldNum" sz="quarter" idx="12"/>
          </p:nvPr>
        </p:nvSpPr>
        <p:spPr/>
        <p:txBody>
          <a:bodyPr/>
          <a:lstStyle/>
          <a:p>
            <a:fld id="{5D6017C3-4550-4D73-B369-68D63C9257D3}" type="slidenum">
              <a:rPr lang="en-US" smtClean="0"/>
              <a:pPr/>
              <a:t>39</a:t>
            </a:fld>
            <a:endParaRPr lang="en-US"/>
          </a:p>
        </p:txBody>
      </p:sp>
    </p:spTree>
    <p:extLst>
      <p:ext uri="{BB962C8B-B14F-4D97-AF65-F5344CB8AC3E}">
        <p14:creationId xmlns:p14="http://schemas.microsoft.com/office/powerpoint/2010/main" val="308010712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7F927B-14D3-4F59-B2CA-D6F8199582E4}"/>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81F09B1A-C72F-4331-A0AD-7EA6CD02C240}"/>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939DD4A4-232E-44EA-86A1-EDD4394FDF9A}"/>
              </a:ext>
            </a:extLst>
          </p:cNvPr>
          <p:cNvSpPr>
            <a:spLocks noGrp="1"/>
          </p:cNvSpPr>
          <p:nvPr>
            <p:ph type="sldNum" sz="quarter" idx="12"/>
          </p:nvPr>
        </p:nvSpPr>
        <p:spPr/>
        <p:txBody>
          <a:bodyPr/>
          <a:lstStyle/>
          <a:p>
            <a:fld id="{5D6017C3-4550-4D73-B369-68D63C9257D3}" type="slidenum">
              <a:rPr lang="en-US" smtClean="0"/>
              <a:pPr/>
              <a:t>4</a:t>
            </a:fld>
            <a:endParaRPr lang="en-US"/>
          </a:p>
        </p:txBody>
      </p:sp>
      <p:sp>
        <p:nvSpPr>
          <p:cNvPr id="5" name="Rectangle 4">
            <a:extLst>
              <a:ext uri="{FF2B5EF4-FFF2-40B4-BE49-F238E27FC236}">
                <a16:creationId xmlns:a16="http://schemas.microsoft.com/office/drawing/2014/main" id="{E628C39C-61DC-4F8F-A848-5B2411530B4A}"/>
              </a:ext>
            </a:extLst>
          </p:cNvPr>
          <p:cNvSpPr/>
          <p:nvPr/>
        </p:nvSpPr>
        <p:spPr>
          <a:xfrm>
            <a:off x="228600" y="228600"/>
            <a:ext cx="8763000" cy="5786199"/>
          </a:xfrm>
          <a:prstGeom prst="rect">
            <a:avLst/>
          </a:prstGeom>
        </p:spPr>
        <p:txBody>
          <a:bodyPr wrap="square">
            <a:spAutoFit/>
          </a:bodyPr>
          <a:lstStyle/>
          <a:p>
            <a:r>
              <a:rPr lang="en-US" sz="8000" i="1" dirty="0" err="1"/>
              <a:t>timshel</a:t>
            </a:r>
            <a:r>
              <a:rPr lang="en-US" sz="8000" i="1" dirty="0"/>
              <a:t> </a:t>
            </a:r>
          </a:p>
          <a:p>
            <a:r>
              <a:rPr lang="he-IL" sz="6600" i="1" dirty="0"/>
              <a:t>משעל</a:t>
            </a:r>
            <a:endParaRPr lang="en-US" sz="6600" i="1" dirty="0"/>
          </a:p>
          <a:p>
            <a:r>
              <a:rPr lang="en-US" dirty="0"/>
              <a:t>HEBREW (or </a:t>
            </a:r>
            <a:r>
              <a:rPr lang="en-US" dirty="0" err="1"/>
              <a:t>Mashal</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r>
              <a:rPr lang="en-US" sz="4000" dirty="0"/>
              <a:t>To rule, have dominion, reign.</a:t>
            </a:r>
          </a:p>
          <a:p>
            <a:r>
              <a:rPr lang="en-US" sz="4000" dirty="0"/>
              <a:t>To exercise dominion</a:t>
            </a:r>
          </a:p>
        </p:txBody>
      </p:sp>
      <p:pic>
        <p:nvPicPr>
          <p:cNvPr id="6" name="Picture 5">
            <a:extLst>
              <a:ext uri="{FF2B5EF4-FFF2-40B4-BE49-F238E27FC236}">
                <a16:creationId xmlns:a16="http://schemas.microsoft.com/office/drawing/2014/main" id="{BA80E8ED-9755-47C4-A0A1-A2E8651557B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4114800" y="161925"/>
            <a:ext cx="4572000" cy="4191000"/>
          </a:xfrm>
          <a:prstGeom prst="rect">
            <a:avLst/>
          </a:prstGeom>
        </p:spPr>
      </p:pic>
    </p:spTree>
    <p:extLst>
      <p:ext uri="{BB962C8B-B14F-4D97-AF65-F5344CB8AC3E}">
        <p14:creationId xmlns:p14="http://schemas.microsoft.com/office/powerpoint/2010/main" val="8512736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animEffect transition="in" filter="fade">
                                      <p:cBhvr>
                                        <p:cTn id="7" dur="1000"/>
                                        <p:tgtEl>
                                          <p:spTgt spid="5">
                                            <p:txEl>
                                              <p:pRg st="10" end="10"/>
                                            </p:txEl>
                                          </p:spTgt>
                                        </p:tgtEl>
                                      </p:cBhvr>
                                    </p:animEffect>
                                    <p:anim calcmode="lin" valueType="num">
                                      <p:cBhvr>
                                        <p:cTn id="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1" end="11"/>
                                            </p:txEl>
                                          </p:spTgt>
                                        </p:tgtEl>
                                        <p:attrNameLst>
                                          <p:attrName>style.visibility</p:attrName>
                                        </p:attrNameLst>
                                      </p:cBhvr>
                                      <p:to>
                                        <p:strVal val="visible"/>
                                      </p:to>
                                    </p:set>
                                    <p:animEffect transition="in" filter="fade">
                                      <p:cBhvr>
                                        <p:cTn id="12" dur="1000"/>
                                        <p:tgtEl>
                                          <p:spTgt spid="5">
                                            <p:txEl>
                                              <p:pRg st="11" end="11"/>
                                            </p:txEl>
                                          </p:spTgt>
                                        </p:tgtEl>
                                      </p:cBhvr>
                                    </p:animEffect>
                                    <p:anim calcmode="lin" valueType="num">
                                      <p:cBhvr>
                                        <p:cTn id="13"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152400" y="79713"/>
            <a:ext cx="8839200" cy="5940087"/>
          </a:xfrm>
          <a:prstGeom prst="rect">
            <a:avLst/>
          </a:prstGeom>
        </p:spPr>
        <p:txBody>
          <a:bodyPr wrap="square">
            <a:spAutoFit/>
          </a:bodyPr>
          <a:lstStyle/>
          <a:p>
            <a:r>
              <a:rPr lang="en-US" sz="4000" b="1" dirty="0"/>
              <a:t>JESUS.CHRIST.THE.SAME </a:t>
            </a:r>
            <a:endParaRPr lang="en-US" sz="2400" dirty="0"/>
          </a:p>
          <a:p>
            <a:r>
              <a:rPr lang="en-US" sz="3200" dirty="0"/>
              <a:t>	39  …You believe in predestination, foreordination? We could go right on down through the Scripture</a:t>
            </a:r>
            <a:r>
              <a:rPr lang="en-US" sz="3200" dirty="0">
                <a:solidFill>
                  <a:srgbClr val="FFFF00"/>
                </a:solidFill>
              </a:rPr>
              <a:t>. It's altogether by grace.</a:t>
            </a:r>
            <a:r>
              <a:rPr lang="en-US" sz="3200" dirty="0"/>
              <a:t> It's not by desire; it's by grace. God called Abraham out of that whole world of people. Why? 'Cause Abraham was better? No, sir. </a:t>
            </a:r>
            <a:r>
              <a:rPr lang="en-US" sz="3200" dirty="0">
                <a:solidFill>
                  <a:srgbClr val="FFFF00"/>
                </a:solidFill>
              </a:rPr>
              <a:t>It's grace.</a:t>
            </a:r>
            <a:r>
              <a:rPr lang="en-US" sz="3200" dirty="0"/>
              <a:t> </a:t>
            </a:r>
          </a:p>
          <a:p>
            <a:r>
              <a:rPr lang="en-US" sz="3200" dirty="0"/>
              <a:t>	You are what you are because the grace of God has made you what you are. Who taking thought can add one cubit to his statue? </a:t>
            </a:r>
            <a:r>
              <a:rPr lang="en-US" sz="3200" dirty="0">
                <a:solidFill>
                  <a:srgbClr val="FFFF00"/>
                </a:solidFill>
              </a:rPr>
              <a:t>It's by grace.</a:t>
            </a:r>
          </a:p>
          <a:p>
            <a:pPr algn="r"/>
            <a:r>
              <a:rPr lang="en-US" sz="2000" dirty="0"/>
              <a:t>52-0810</a:t>
            </a:r>
            <a:endParaRPr lang="en-US" sz="3600" dirty="0"/>
          </a:p>
        </p:txBody>
      </p:sp>
      <p:sp>
        <p:nvSpPr>
          <p:cNvPr id="4" name="Slide Number Placeholder 3">
            <a:extLst>
              <a:ext uri="{FF2B5EF4-FFF2-40B4-BE49-F238E27FC236}">
                <a16:creationId xmlns:a16="http://schemas.microsoft.com/office/drawing/2014/main" id="{8A1F2663-72F8-4EA4-B27F-01098CB8679E}"/>
              </a:ext>
            </a:extLst>
          </p:cNvPr>
          <p:cNvSpPr>
            <a:spLocks noGrp="1"/>
          </p:cNvSpPr>
          <p:nvPr>
            <p:ph type="sldNum" sz="quarter" idx="12"/>
          </p:nvPr>
        </p:nvSpPr>
        <p:spPr/>
        <p:txBody>
          <a:bodyPr/>
          <a:lstStyle/>
          <a:p>
            <a:fld id="{5D6017C3-4550-4D73-B369-68D63C9257D3}" type="slidenum">
              <a:rPr lang="en-US" smtClean="0"/>
              <a:pPr/>
              <a:t>40</a:t>
            </a:fld>
            <a:endParaRPr lang="en-US"/>
          </a:p>
        </p:txBody>
      </p:sp>
    </p:spTree>
    <p:extLst>
      <p:ext uri="{BB962C8B-B14F-4D97-AF65-F5344CB8AC3E}">
        <p14:creationId xmlns:p14="http://schemas.microsoft.com/office/powerpoint/2010/main" val="2153409554"/>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65537" name="Rectangle 1"/>
          <p:cNvSpPr>
            <a:spLocks noChangeArrowheads="1"/>
          </p:cNvSpPr>
          <p:nvPr/>
        </p:nvSpPr>
        <p:spPr bwMode="auto">
          <a:xfrm>
            <a:off x="228600" y="152400"/>
            <a:ext cx="8763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Arial" pitchFamily="34" charset="0"/>
                <a:ea typeface="Calibri" pitchFamily="34" charset="0"/>
                <a:cs typeface="Arial" pitchFamily="34" charset="0"/>
              </a:rPr>
              <a:t>Grace:</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(Heb.)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chen</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Favor, charm, </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acceptance</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PSALM 86:15</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But thou, O Lord, art a God full of compassion, and gracious, longsuffering, and plenteous in mercy and truth.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ESTHER 2:17</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And the king loved Esther above all the women, and she obtained </a:t>
            </a:r>
            <a:r>
              <a:rPr kumimoji="0" lang="en-US" sz="2800" b="1" i="1" u="none" strike="noStrike" cap="none" normalizeH="0" baseline="0" dirty="0">
                <a:ln>
                  <a:noFill/>
                </a:ln>
                <a:solidFill>
                  <a:schemeClr val="tx1"/>
                </a:solidFill>
                <a:effectLst/>
                <a:latin typeface="Cambria" pitchFamily="18" charset="0"/>
                <a:ea typeface="Calibri" pitchFamily="34" charset="0"/>
                <a:cs typeface="Times New Roman" pitchFamily="18" charset="0"/>
              </a:rPr>
              <a:t>grace and </a:t>
            </a:r>
            <a:r>
              <a:rPr kumimoji="0" lang="en-US" sz="2800" b="1"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favour</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in his sight more than all the virgins; so that he set the royal crown upon her head, and made her queen instead of </a:t>
            </a:r>
            <a:r>
              <a:rPr kumimoji="0" lang="en-US" sz="28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Vashti</a:t>
            </a:r>
            <a:r>
              <a:rPr kumimoji="0" lang="en-US" sz="28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a:t>
            </a:r>
            <a:endParaRPr kumimoji="0" lang="en-US" sz="2800" b="0" i="0" u="none" strike="noStrike" cap="none" normalizeH="0" baseline="0" dirty="0">
              <a:ln>
                <a:noFill/>
              </a:ln>
              <a:solidFill>
                <a:schemeClr val="tx1"/>
              </a:solidFill>
              <a:effectLst/>
              <a:latin typeface="Arial" pitchFamily="34" charset="0"/>
            </a:endParaRPr>
          </a:p>
        </p:txBody>
      </p:sp>
      <p:sp>
        <p:nvSpPr>
          <p:cNvPr id="4" name="Slide Number Placeholder 3">
            <a:extLst>
              <a:ext uri="{FF2B5EF4-FFF2-40B4-BE49-F238E27FC236}">
                <a16:creationId xmlns:a16="http://schemas.microsoft.com/office/drawing/2014/main" id="{C93D8B39-A78D-4C66-9F74-4E96F8BE730E}"/>
              </a:ext>
            </a:extLst>
          </p:cNvPr>
          <p:cNvSpPr>
            <a:spLocks noGrp="1"/>
          </p:cNvSpPr>
          <p:nvPr>
            <p:ph type="sldNum" sz="quarter" idx="12"/>
          </p:nvPr>
        </p:nvSpPr>
        <p:spPr/>
        <p:txBody>
          <a:bodyPr/>
          <a:lstStyle/>
          <a:p>
            <a:fld id="{5D6017C3-4550-4D73-B369-68D63C9257D3}" type="slidenum">
              <a:rPr lang="en-US" smtClean="0"/>
              <a:pPr/>
              <a:t>41</a:t>
            </a:fld>
            <a:endParaRPr lang="en-US"/>
          </a:p>
        </p:txBody>
      </p:sp>
    </p:spTree>
    <p:extLst>
      <p:ext uri="{BB962C8B-B14F-4D97-AF65-F5344CB8AC3E}">
        <p14:creationId xmlns:p14="http://schemas.microsoft.com/office/powerpoint/2010/main" val="11227848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537">
                                            <p:txEl>
                                              <p:pRg st="6" end="6"/>
                                            </p:txEl>
                                          </p:spTgt>
                                        </p:tgtEl>
                                        <p:attrNameLst>
                                          <p:attrName>style.visibility</p:attrName>
                                        </p:attrNameLst>
                                      </p:cBhvr>
                                      <p:to>
                                        <p:strVal val="visible"/>
                                      </p:to>
                                    </p:set>
                                    <p:animEffect transition="in" filter="fade">
                                      <p:cBhvr>
                                        <p:cTn id="7" dur="2000"/>
                                        <p:tgtEl>
                                          <p:spTgt spid="65537">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5537">
                                            <p:txEl>
                                              <p:pRg st="7" end="7"/>
                                            </p:txEl>
                                          </p:spTgt>
                                        </p:tgtEl>
                                        <p:attrNameLst>
                                          <p:attrName>style.visibility</p:attrName>
                                        </p:attrNameLst>
                                      </p:cBhvr>
                                      <p:to>
                                        <p:strVal val="visible"/>
                                      </p:to>
                                    </p:set>
                                    <p:animEffect transition="in" filter="fade">
                                      <p:cBhvr>
                                        <p:cTn id="10" dur="2000"/>
                                        <p:tgtEl>
                                          <p:spTgt spid="6553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79873" name="Rectangle 1"/>
          <p:cNvSpPr>
            <a:spLocks noChangeArrowheads="1"/>
          </p:cNvSpPr>
          <p:nvPr/>
        </p:nvSpPr>
        <p:spPr bwMode="auto">
          <a:xfrm>
            <a:off x="228600" y="304800"/>
            <a:ext cx="86868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Cambria" pitchFamily="18" charset="0"/>
                <a:ea typeface="Calibri" pitchFamily="34" charset="0"/>
                <a:cs typeface="Arial" pitchFamily="34" charset="0"/>
              </a:rPr>
              <a:t>ROMANS 6:13-14</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Arial" pitchFamily="34" charset="0"/>
              </a:rPr>
              <a:t>     </a:t>
            </a:r>
            <a:r>
              <a:rPr kumimoji="0" lang="en-US" sz="3200" b="0" i="1" u="none" strike="noStrike" cap="none" normalizeH="0" baseline="0" dirty="0">
                <a:ln>
                  <a:noFill/>
                </a:ln>
                <a:solidFill>
                  <a:schemeClr val="tx1"/>
                </a:solidFill>
                <a:effectLst/>
                <a:latin typeface="Cambria" pitchFamily="18" charset="0"/>
                <a:ea typeface="Calibri" pitchFamily="34" charset="0"/>
                <a:cs typeface="Arial" pitchFamily="34" charset="0"/>
              </a:rPr>
              <a:t>13 Neither yield ye your members as instruments of unrighteousness unto sin: but yield yourselves unto God, as those that are alive from the dead, and your members as instruments of righteousness unto God. 14 For sin shall not have dominion over you: for ye are not under the law, but under grace.</a:t>
            </a:r>
            <a:endParaRPr kumimoji="0" lang="en-US" sz="4400" b="0" i="0" u="none" strike="noStrike" cap="none" normalizeH="0" baseline="0" dirty="0">
              <a:ln>
                <a:noFill/>
              </a:ln>
              <a:solidFill>
                <a:schemeClr val="tx1"/>
              </a:solidFill>
              <a:effectLst/>
              <a:latin typeface="Arial" pitchFamily="34" charset="0"/>
            </a:endParaRPr>
          </a:p>
        </p:txBody>
      </p:sp>
      <p:sp>
        <p:nvSpPr>
          <p:cNvPr id="4" name="Slide Number Placeholder 3">
            <a:extLst>
              <a:ext uri="{FF2B5EF4-FFF2-40B4-BE49-F238E27FC236}">
                <a16:creationId xmlns:a16="http://schemas.microsoft.com/office/drawing/2014/main" id="{081D729F-6AC1-4E88-B93A-36ED76ED7D8E}"/>
              </a:ext>
            </a:extLst>
          </p:cNvPr>
          <p:cNvSpPr>
            <a:spLocks noGrp="1"/>
          </p:cNvSpPr>
          <p:nvPr>
            <p:ph type="sldNum" sz="quarter" idx="12"/>
          </p:nvPr>
        </p:nvSpPr>
        <p:spPr/>
        <p:txBody>
          <a:bodyPr/>
          <a:lstStyle/>
          <a:p>
            <a:fld id="{5D6017C3-4550-4D73-B369-68D63C9257D3}" type="slidenum">
              <a:rPr lang="en-US" smtClean="0"/>
              <a:pPr/>
              <a:t>42</a:t>
            </a:fld>
            <a:endParaRPr lang="en-US"/>
          </a:p>
        </p:txBody>
      </p:sp>
    </p:spTree>
    <p:extLst>
      <p:ext uri="{BB962C8B-B14F-4D97-AF65-F5344CB8AC3E}">
        <p14:creationId xmlns:p14="http://schemas.microsoft.com/office/powerpoint/2010/main" val="245274491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80897" name="Rectangle 1"/>
          <p:cNvSpPr>
            <a:spLocks noChangeArrowheads="1"/>
          </p:cNvSpPr>
          <p:nvPr/>
        </p:nvSpPr>
        <p:spPr bwMode="auto">
          <a:xfrm>
            <a:off x="190500" y="212468"/>
            <a:ext cx="87630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Calibri" pitchFamily="34" charset="0"/>
                <a:cs typeface="Arial" pitchFamily="34" charset="0"/>
              </a:rPr>
              <a:t>FELLOWSHIP</a:t>
            </a:r>
            <a:r>
              <a:rPr kumimoji="0" lang="en-US" sz="3200" b="1" i="0" u="none" strike="noStrike" cap="none" normalizeH="0" baseline="0" dirty="0">
                <a:ln>
                  <a:noFill/>
                </a:ln>
                <a:solidFill>
                  <a:schemeClr val="tx1"/>
                </a:solidFill>
                <a:effectLst/>
                <a:latin typeface="Cambria" pitchFamily="18" charset="0"/>
                <a:ea typeface="Calibri" pitchFamily="34" charset="0"/>
                <a:cs typeface="Arial" pitchFamily="34" charset="0"/>
              </a:rPr>
              <a:t>  </a:t>
            </a:r>
            <a:r>
              <a:rPr kumimoji="0" lang="en-US" sz="2800" i="0" u="none" strike="noStrike" cap="none" normalizeH="0" baseline="0" dirty="0">
                <a:ln>
                  <a:noFill/>
                </a:ln>
                <a:solidFill>
                  <a:schemeClr val="tx1"/>
                </a:solidFill>
                <a:effectLst/>
                <a:latin typeface="Cambria" pitchFamily="18" charset="0"/>
                <a:ea typeface="Calibri" pitchFamily="34" charset="0"/>
                <a:cs typeface="Arial" pitchFamily="34" charset="0"/>
              </a:rPr>
              <a:t>60-0611</a:t>
            </a:r>
            <a:endParaRPr kumimoji="0" lang="en-US" sz="160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Arial" pitchFamily="34" charset="0"/>
              </a:rPr>
              <a:t>	40  </a:t>
            </a:r>
            <a:r>
              <a:rPr kumimoji="0" lang="en-US" sz="3200" b="0" i="0" u="none" strike="noStrike" cap="none" normalizeH="0" baseline="0" dirty="0">
                <a:ln>
                  <a:noFill/>
                </a:ln>
                <a:solidFill>
                  <a:schemeClr val="tx1"/>
                </a:solidFill>
                <a:effectLst/>
                <a:latin typeface="Calibri"/>
                <a:ea typeface="Calibri" pitchFamily="34" charset="0"/>
                <a:cs typeface="Arial" pitchFamily="34" charset="0"/>
              </a:rPr>
              <a:t>…</a:t>
            </a:r>
            <a:r>
              <a:rPr kumimoji="0" lang="en-US" sz="3200" b="0" i="0" u="none" strike="noStrike" cap="none" normalizeH="0" baseline="0" dirty="0">
                <a:ln>
                  <a:noFill/>
                </a:ln>
                <a:solidFill>
                  <a:schemeClr val="tx1"/>
                </a:solidFill>
                <a:effectLst/>
                <a:latin typeface="Cambria" pitchFamily="18" charset="0"/>
                <a:ea typeface="Calibri" pitchFamily="34" charset="0"/>
                <a:cs typeface="Arial" pitchFamily="34" charset="0"/>
              </a:rPr>
              <a:t>In the garden of Eden, when God saw that His children had sinned and had gone from Him, God Himself, Who is the supreme Judge, made a reconciliation so He could restore that fellowship to His creatures by the shed blood of an animal. And that shed blood lasted for a many years--speaking of the coming of Christ.</a:t>
            </a:r>
            <a:endParaRPr kumimoji="0" lang="en-US" sz="4400" b="0" i="0" u="none" strike="noStrike" cap="none" normalizeH="0" baseline="0" dirty="0">
              <a:ln>
                <a:noFill/>
              </a:ln>
              <a:solidFill>
                <a:schemeClr val="tx1"/>
              </a:solidFill>
              <a:effectLst/>
              <a:latin typeface="Arial" pitchFamily="34" charset="0"/>
            </a:endParaRPr>
          </a:p>
        </p:txBody>
      </p:sp>
      <p:sp>
        <p:nvSpPr>
          <p:cNvPr id="4" name="Slide Number Placeholder 3">
            <a:extLst>
              <a:ext uri="{FF2B5EF4-FFF2-40B4-BE49-F238E27FC236}">
                <a16:creationId xmlns:a16="http://schemas.microsoft.com/office/drawing/2014/main" id="{6BE47968-9F25-4AFF-A274-E83029ED1C00}"/>
              </a:ext>
            </a:extLst>
          </p:cNvPr>
          <p:cNvSpPr>
            <a:spLocks noGrp="1"/>
          </p:cNvSpPr>
          <p:nvPr>
            <p:ph type="sldNum" sz="quarter" idx="12"/>
          </p:nvPr>
        </p:nvSpPr>
        <p:spPr/>
        <p:txBody>
          <a:bodyPr/>
          <a:lstStyle/>
          <a:p>
            <a:fld id="{5D6017C3-4550-4D73-B369-68D63C9257D3}" type="slidenum">
              <a:rPr lang="en-US" smtClean="0"/>
              <a:pPr/>
              <a:t>43</a:t>
            </a:fld>
            <a:endParaRPr lang="en-US"/>
          </a:p>
        </p:txBody>
      </p:sp>
    </p:spTree>
    <p:extLst>
      <p:ext uri="{BB962C8B-B14F-4D97-AF65-F5344CB8AC3E}">
        <p14:creationId xmlns:p14="http://schemas.microsoft.com/office/powerpoint/2010/main" val="1018341501"/>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81921" name="Rectangle 1"/>
          <p:cNvSpPr>
            <a:spLocks noChangeArrowheads="1"/>
          </p:cNvSpPr>
          <p:nvPr/>
        </p:nvSpPr>
        <p:spPr bwMode="auto">
          <a:xfrm>
            <a:off x="228600" y="228600"/>
            <a:ext cx="8686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pitchFamily="18" charset="0"/>
                <a:ea typeface="Calibri" pitchFamily="34" charset="0"/>
                <a:cs typeface="Arial" pitchFamily="34" charset="0"/>
              </a:rPr>
              <a:t>	But one day, 1900 years ago</a:t>
            </a:r>
            <a:r>
              <a:rPr kumimoji="0" lang="en-US" sz="2800" b="0" i="0" u="none" strike="noStrike" cap="none" normalizeH="0" baseline="0" dirty="0">
                <a:ln>
                  <a:noFill/>
                </a:ln>
                <a:solidFill>
                  <a:schemeClr val="tx1"/>
                </a:solidFill>
                <a:effectLst/>
                <a:latin typeface="Calibri"/>
                <a:ea typeface="Calibri" pitchFamily="34" charset="0"/>
                <a:cs typeface="Arial" pitchFamily="34" charset="0"/>
              </a:rPr>
              <a:t>…</a:t>
            </a:r>
            <a:r>
              <a:rPr kumimoji="0" lang="en-US" sz="2800" b="0" i="0" u="none" strike="noStrike" cap="none" normalizeH="0" baseline="0" dirty="0">
                <a:ln>
                  <a:noFill/>
                </a:ln>
                <a:solidFill>
                  <a:schemeClr val="tx1"/>
                </a:solidFill>
                <a:effectLst/>
                <a:latin typeface="Cambria" pitchFamily="18" charset="0"/>
                <a:ea typeface="Calibri" pitchFamily="34" charset="0"/>
                <a:cs typeface="Arial" pitchFamily="34" charset="0"/>
              </a:rPr>
              <a:t> Jesus, once for all, purchased an eternal fellowship for us.... Jesus, once for all, one time He has perfected forever those that have come into that fellowship, with an eternal blessing, eternal fellowship, with a eternal Presence of God, with the power of the Holy Ghost, not in a symbol out yonder, or in some word, or in some theology, but the Holy Ghost in you! The power of God that raised Christ from the grave is made alive in you, and you are a new creature. Oh, it takes the Blood of Jesus Christ</a:t>
            </a:r>
            <a:r>
              <a:rPr kumimoji="0" lang="en-US" sz="2800" b="0" i="0" u="none" strike="noStrike" cap="none" normalizeH="0" baseline="0" dirty="0">
                <a:ln>
                  <a:noFill/>
                </a:ln>
                <a:solidFill>
                  <a:schemeClr val="tx1"/>
                </a:solidFill>
                <a:effectLst/>
                <a:latin typeface="Calibri"/>
                <a:ea typeface="Calibri" pitchFamily="34" charset="0"/>
                <a:cs typeface="Arial" pitchFamily="34" charset="0"/>
              </a:rPr>
              <a:t>…</a:t>
            </a:r>
            <a:endParaRPr kumimoji="0" lang="en-US" sz="4000" b="0" i="0" u="none" strike="noStrike" cap="none" normalizeH="0" baseline="0" dirty="0">
              <a:ln>
                <a:noFill/>
              </a:ln>
              <a:solidFill>
                <a:schemeClr val="tx1"/>
              </a:solidFill>
              <a:effectLst/>
              <a:latin typeface="Arial" pitchFamily="34" charset="0"/>
            </a:endParaRPr>
          </a:p>
        </p:txBody>
      </p:sp>
      <p:sp>
        <p:nvSpPr>
          <p:cNvPr id="4" name="Slide Number Placeholder 3">
            <a:extLst>
              <a:ext uri="{FF2B5EF4-FFF2-40B4-BE49-F238E27FC236}">
                <a16:creationId xmlns:a16="http://schemas.microsoft.com/office/drawing/2014/main" id="{BE6A93DE-A2C1-48E9-9E27-395C6FD063FF}"/>
              </a:ext>
            </a:extLst>
          </p:cNvPr>
          <p:cNvSpPr>
            <a:spLocks noGrp="1"/>
          </p:cNvSpPr>
          <p:nvPr>
            <p:ph type="sldNum" sz="quarter" idx="12"/>
          </p:nvPr>
        </p:nvSpPr>
        <p:spPr/>
        <p:txBody>
          <a:bodyPr/>
          <a:lstStyle/>
          <a:p>
            <a:fld id="{5D6017C3-4550-4D73-B369-68D63C9257D3}" type="slidenum">
              <a:rPr lang="en-US" smtClean="0"/>
              <a:pPr/>
              <a:t>44</a:t>
            </a:fld>
            <a:endParaRPr lang="en-US"/>
          </a:p>
        </p:txBody>
      </p:sp>
    </p:spTree>
    <p:extLst>
      <p:ext uri="{BB962C8B-B14F-4D97-AF65-F5344CB8AC3E}">
        <p14:creationId xmlns:p14="http://schemas.microsoft.com/office/powerpoint/2010/main" val="2112784100"/>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83969" name="Rectangle 1"/>
          <p:cNvSpPr>
            <a:spLocks noChangeArrowheads="1"/>
          </p:cNvSpPr>
          <p:nvPr/>
        </p:nvSpPr>
        <p:spPr bwMode="auto">
          <a:xfrm>
            <a:off x="152400" y="26849"/>
            <a:ext cx="88392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ROMANS 4:3-7</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3 For what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saith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the scripture? Abraham believed God, and it was counted unto him for righteousness. 4 Now to him that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worketh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is the reward not reckoned of grace, but of debt. 5 But to him that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worketh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not, but believeth on him that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justifieth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the ungodly, his faith is counted for righteousness. 6 Even as David also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describeth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the blessedness of the man, unto whom God </a:t>
            </a:r>
            <a:r>
              <a:rPr kumimoji="0" lang="en-US" sz="3200" b="0" i="1" u="none" strike="noStrike" cap="none" normalizeH="0" baseline="0" dirty="0" err="1">
                <a:ln>
                  <a:noFill/>
                </a:ln>
                <a:solidFill>
                  <a:schemeClr val="tx1"/>
                </a:solidFill>
                <a:effectLst/>
                <a:latin typeface="Cambria" pitchFamily="18" charset="0"/>
                <a:ea typeface="Calibri" pitchFamily="34" charset="0"/>
                <a:cs typeface="Times New Roman" pitchFamily="18" charset="0"/>
              </a:rPr>
              <a:t>imputeth</a:t>
            </a:r>
            <a:r>
              <a:rPr kumimoji="0" lang="en-US" sz="3200" b="0" i="1" u="none" strike="noStrike" cap="none" normalizeH="0" baseline="0" dirty="0">
                <a:ln>
                  <a:noFill/>
                </a:ln>
                <a:solidFill>
                  <a:schemeClr val="tx1"/>
                </a:solidFill>
                <a:effectLst/>
                <a:latin typeface="Cambria" pitchFamily="18" charset="0"/>
                <a:ea typeface="Calibri" pitchFamily="34" charset="0"/>
                <a:cs typeface="Times New Roman" pitchFamily="18" charset="0"/>
              </a:rPr>
              <a:t> righteousness without works, 7 Saying, Blessed are they whose iniquities are forgiven, and whose sins are covered. 8 Blessed is the man to whom the Lord will not impute sin.</a:t>
            </a:r>
            <a:endParaRPr kumimoji="0" lang="en-US" sz="3200" b="0" i="0" u="none" strike="noStrike" cap="none" normalizeH="0" baseline="0" dirty="0">
              <a:ln>
                <a:noFill/>
              </a:ln>
              <a:solidFill>
                <a:schemeClr val="tx1"/>
              </a:solidFill>
              <a:effectLst/>
              <a:latin typeface="Arial" pitchFamily="34" charset="0"/>
            </a:endParaRPr>
          </a:p>
        </p:txBody>
      </p:sp>
      <p:sp>
        <p:nvSpPr>
          <p:cNvPr id="4" name="Slide Number Placeholder 3">
            <a:extLst>
              <a:ext uri="{FF2B5EF4-FFF2-40B4-BE49-F238E27FC236}">
                <a16:creationId xmlns:a16="http://schemas.microsoft.com/office/drawing/2014/main" id="{38029690-E379-4B2E-B8C1-468C09C32C13}"/>
              </a:ext>
            </a:extLst>
          </p:cNvPr>
          <p:cNvSpPr>
            <a:spLocks noGrp="1"/>
          </p:cNvSpPr>
          <p:nvPr>
            <p:ph type="sldNum" sz="quarter" idx="12"/>
          </p:nvPr>
        </p:nvSpPr>
        <p:spPr/>
        <p:txBody>
          <a:bodyPr/>
          <a:lstStyle/>
          <a:p>
            <a:fld id="{5D6017C3-4550-4D73-B369-68D63C9257D3}" type="slidenum">
              <a:rPr lang="en-US" smtClean="0"/>
              <a:pPr/>
              <a:t>45</a:t>
            </a:fld>
            <a:endParaRPr lang="en-US"/>
          </a:p>
        </p:txBody>
      </p:sp>
    </p:spTree>
    <p:extLst>
      <p:ext uri="{BB962C8B-B14F-4D97-AF65-F5344CB8AC3E}">
        <p14:creationId xmlns:p14="http://schemas.microsoft.com/office/powerpoint/2010/main" val="137801501"/>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endParaRPr lang="en-US" dirty="0"/>
          </a:p>
        </p:txBody>
      </p:sp>
      <p:sp>
        <p:nvSpPr>
          <p:cNvPr id="3" name="Footer Placeholder 2"/>
          <p:cNvSpPr>
            <a:spLocks noGrp="1"/>
          </p:cNvSpPr>
          <p:nvPr>
            <p:ph type="ftr" sz="quarter" idx="11"/>
          </p:nvPr>
        </p:nvSpPr>
        <p:spPr/>
        <p:txBody>
          <a:bodyPr/>
          <a:lstStyle/>
          <a:p>
            <a:r>
              <a:rPr lang="en-US"/>
              <a:t>The Man In the Mirror 2</a:t>
            </a:r>
            <a:endParaRPr lang="en-US" dirty="0"/>
          </a:p>
        </p:txBody>
      </p:sp>
      <p:sp>
        <p:nvSpPr>
          <p:cNvPr id="5" name="Rectangle 4"/>
          <p:cNvSpPr/>
          <p:nvPr/>
        </p:nvSpPr>
        <p:spPr>
          <a:xfrm>
            <a:off x="190500" y="304800"/>
            <a:ext cx="8763000" cy="6124754"/>
          </a:xfrm>
          <a:prstGeom prst="rect">
            <a:avLst/>
          </a:prstGeom>
        </p:spPr>
        <p:txBody>
          <a:bodyPr wrap="square">
            <a:spAutoFit/>
          </a:bodyPr>
          <a:lstStyle/>
          <a:p>
            <a:r>
              <a:rPr lang="en-US" sz="4000" b="1" dirty="0"/>
              <a:t>ROMANS 4:18-21</a:t>
            </a:r>
          </a:p>
          <a:p>
            <a:r>
              <a:rPr lang="en-US" sz="3200" i="1" dirty="0"/>
              <a:t>  18 Who against hope believed in hope, that he might become the father of many nations, according to that which was spoken, So shall thy seed be. 19 </a:t>
            </a:r>
            <a:r>
              <a:rPr lang="en-US" sz="3200" i="1" dirty="0">
                <a:solidFill>
                  <a:srgbClr val="FFFF00"/>
                </a:solidFill>
              </a:rPr>
              <a:t>And being not weak in faith, </a:t>
            </a:r>
            <a:r>
              <a:rPr lang="en-US" sz="3200" i="1" dirty="0"/>
              <a:t>he considered not his own body now dead, when he was about an hundred years old, neither yet the deadness of Sara's womb: 20 He staggered not at the promise of God through unbelief; but was strong in faith, giving glory to God; 21 And being fully persuaded that, what he had promised, he was able also to perform. </a:t>
            </a:r>
          </a:p>
        </p:txBody>
      </p:sp>
      <p:sp>
        <p:nvSpPr>
          <p:cNvPr id="6" name="TextBox 5"/>
          <p:cNvSpPr txBox="1"/>
          <p:nvPr/>
        </p:nvSpPr>
        <p:spPr>
          <a:xfrm>
            <a:off x="5218185" y="76200"/>
            <a:ext cx="3163815" cy="1015663"/>
          </a:xfrm>
          <a:prstGeom prst="rect">
            <a:avLst/>
          </a:prstGeom>
          <a:noFill/>
        </p:spPr>
        <p:txBody>
          <a:bodyPr wrap="none" rtlCol="0">
            <a:spAutoFit/>
          </a:bodyPr>
          <a:lstStyle/>
          <a:p>
            <a:r>
              <a:rPr lang="en-US" sz="6000" i="1" dirty="0">
                <a:solidFill>
                  <a:srgbClr val="FFFF00"/>
                </a:solidFill>
              </a:rPr>
              <a:t>Abraham</a:t>
            </a:r>
          </a:p>
        </p:txBody>
      </p:sp>
      <p:sp>
        <p:nvSpPr>
          <p:cNvPr id="4" name="Slide Number Placeholder 3">
            <a:extLst>
              <a:ext uri="{FF2B5EF4-FFF2-40B4-BE49-F238E27FC236}">
                <a16:creationId xmlns:a16="http://schemas.microsoft.com/office/drawing/2014/main" id="{E8C02F6A-792E-4CBE-9212-EB6A48EB7E12}"/>
              </a:ext>
            </a:extLst>
          </p:cNvPr>
          <p:cNvSpPr>
            <a:spLocks noGrp="1"/>
          </p:cNvSpPr>
          <p:nvPr>
            <p:ph type="sldNum" sz="quarter" idx="12"/>
          </p:nvPr>
        </p:nvSpPr>
        <p:spPr/>
        <p:txBody>
          <a:bodyPr/>
          <a:lstStyle/>
          <a:p>
            <a:fld id="{5D6017C3-4550-4D73-B369-68D63C9257D3}" type="slidenum">
              <a:rPr lang="en-US" smtClean="0"/>
              <a:pPr/>
              <a:t>46</a:t>
            </a:fld>
            <a:endParaRPr lang="en-US"/>
          </a:p>
        </p:txBody>
      </p:sp>
    </p:spTree>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endParaRPr lang="en-US" dirty="0"/>
          </a:p>
        </p:txBody>
      </p:sp>
      <p:sp>
        <p:nvSpPr>
          <p:cNvPr id="3" name="Footer Placeholder 2"/>
          <p:cNvSpPr>
            <a:spLocks noGrp="1"/>
          </p:cNvSpPr>
          <p:nvPr>
            <p:ph type="ftr" sz="quarter" idx="11"/>
          </p:nvPr>
        </p:nvSpPr>
        <p:spPr/>
        <p:txBody>
          <a:bodyPr/>
          <a:lstStyle/>
          <a:p>
            <a:r>
              <a:rPr lang="en-US"/>
              <a:t>The Man In the Mirror 2</a:t>
            </a:r>
            <a:endParaRPr lang="en-US" dirty="0"/>
          </a:p>
        </p:txBody>
      </p:sp>
      <p:sp>
        <p:nvSpPr>
          <p:cNvPr id="5" name="Rectangle 4"/>
          <p:cNvSpPr/>
          <p:nvPr/>
        </p:nvSpPr>
        <p:spPr>
          <a:xfrm>
            <a:off x="167640" y="459601"/>
            <a:ext cx="8823959" cy="5755422"/>
          </a:xfrm>
          <a:prstGeom prst="rect">
            <a:avLst/>
          </a:prstGeom>
        </p:spPr>
        <p:txBody>
          <a:bodyPr wrap="square">
            <a:spAutoFit/>
          </a:bodyPr>
          <a:lstStyle/>
          <a:p>
            <a:r>
              <a:rPr lang="en-US" sz="4000" b="1" dirty="0"/>
              <a:t>ROMANS 5:1-5</a:t>
            </a:r>
            <a:endParaRPr lang="en-US" sz="4000" b="1" i="1" dirty="0"/>
          </a:p>
          <a:p>
            <a:r>
              <a:rPr lang="en-US" sz="4000" b="1" i="1" dirty="0"/>
              <a:t>	</a:t>
            </a:r>
            <a:r>
              <a:rPr lang="en-US" sz="3200" i="1" dirty="0"/>
              <a:t>1 Therefore being justified by faith, we have peace with God through our Lord Jesus Christ: 2 By whom also </a:t>
            </a:r>
            <a:r>
              <a:rPr lang="en-US" sz="3200" i="1" dirty="0">
                <a:solidFill>
                  <a:srgbClr val="FFFF00"/>
                </a:solidFill>
              </a:rPr>
              <a:t>we have access by faith into this grace wherein we stand, </a:t>
            </a:r>
            <a:r>
              <a:rPr lang="en-US" sz="3200" i="1" dirty="0"/>
              <a:t>and rejoice in hope of the glory of God. 3  And not only so, but we glory in tribulations also: knowing that tribulation </a:t>
            </a:r>
            <a:r>
              <a:rPr lang="en-US" sz="3200" i="1" dirty="0" err="1"/>
              <a:t>worketh</a:t>
            </a:r>
            <a:r>
              <a:rPr lang="en-US" sz="3200" i="1" dirty="0"/>
              <a:t> patience; 4 And patience, experience; and experience, hope: 5 And hope </a:t>
            </a:r>
            <a:r>
              <a:rPr lang="en-US" sz="3200" i="1" dirty="0" err="1"/>
              <a:t>maketh</a:t>
            </a:r>
            <a:r>
              <a:rPr lang="en-US" sz="3200" i="1" dirty="0"/>
              <a:t> not ashamed; because the love of God is shed abroad in our hearts by the Holy Ghost which is given unto us. </a:t>
            </a:r>
          </a:p>
        </p:txBody>
      </p:sp>
      <p:sp>
        <p:nvSpPr>
          <p:cNvPr id="6" name="TextBox 5"/>
          <p:cNvSpPr txBox="1"/>
          <p:nvPr/>
        </p:nvSpPr>
        <p:spPr>
          <a:xfrm>
            <a:off x="5410200" y="0"/>
            <a:ext cx="3163815" cy="1015663"/>
          </a:xfrm>
          <a:prstGeom prst="rect">
            <a:avLst/>
          </a:prstGeom>
          <a:noFill/>
        </p:spPr>
        <p:txBody>
          <a:bodyPr wrap="none" rtlCol="0">
            <a:spAutoFit/>
          </a:bodyPr>
          <a:lstStyle/>
          <a:p>
            <a:r>
              <a:rPr lang="en-US" sz="6000" i="1" dirty="0">
                <a:solidFill>
                  <a:srgbClr val="FFFF00"/>
                </a:solidFill>
              </a:rPr>
              <a:t>Abraham</a:t>
            </a:r>
          </a:p>
        </p:txBody>
      </p:sp>
      <p:sp>
        <p:nvSpPr>
          <p:cNvPr id="4" name="Slide Number Placeholder 3">
            <a:extLst>
              <a:ext uri="{FF2B5EF4-FFF2-40B4-BE49-F238E27FC236}">
                <a16:creationId xmlns:a16="http://schemas.microsoft.com/office/drawing/2014/main" id="{1AD895C6-E777-49A7-9F41-65A51BC07F1C}"/>
              </a:ext>
            </a:extLst>
          </p:cNvPr>
          <p:cNvSpPr>
            <a:spLocks noGrp="1"/>
          </p:cNvSpPr>
          <p:nvPr>
            <p:ph type="sldNum" sz="quarter" idx="12"/>
          </p:nvPr>
        </p:nvSpPr>
        <p:spPr/>
        <p:txBody>
          <a:bodyPr/>
          <a:lstStyle/>
          <a:p>
            <a:fld id="{5D6017C3-4550-4D73-B369-68D63C9257D3}" type="slidenum">
              <a:rPr lang="en-US" smtClean="0"/>
              <a:pPr/>
              <a:t>47</a:t>
            </a:fld>
            <a:endParaRPr lang="en-US"/>
          </a:p>
        </p:txBody>
      </p:sp>
    </p:spTree>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304800" y="0"/>
            <a:ext cx="8534400" cy="6555641"/>
          </a:xfrm>
          <a:prstGeom prst="rect">
            <a:avLst/>
          </a:prstGeom>
        </p:spPr>
        <p:txBody>
          <a:bodyPr wrap="square">
            <a:spAutoFit/>
          </a:bodyPr>
          <a:lstStyle/>
          <a:p>
            <a:r>
              <a:rPr lang="en-US" sz="3600" b="1" dirty="0">
                <a:latin typeface="Cambria" pitchFamily="18" charset="0"/>
              </a:rPr>
              <a:t>GOD.IN.SIMPLICITY  63-0317</a:t>
            </a:r>
          </a:p>
          <a:p>
            <a:r>
              <a:rPr lang="en-US" sz="3200" dirty="0">
                <a:latin typeface="Cambria" pitchFamily="18" charset="0"/>
              </a:rPr>
              <a:t>	3-2  Now, I think it's our duty to make the inside right by the grace of God... This will just not only be a beautiful building that we'll come to, but may everyone who comes in see the beautiful characteristic of Jesus Christ in every person that comes in.</a:t>
            </a:r>
          </a:p>
          <a:p>
            <a:r>
              <a:rPr lang="en-US" sz="3200" dirty="0">
                <a:latin typeface="Cambria" pitchFamily="18" charset="0"/>
              </a:rPr>
              <a:t>	May it be a consecrated place to our Lord, a consecrated people, for no matter how beautiful the structure is (that we certainly do appreciate), </a:t>
            </a:r>
            <a:r>
              <a:rPr lang="en-US" sz="3200" dirty="0">
                <a:solidFill>
                  <a:srgbClr val="FFFF00"/>
                </a:solidFill>
                <a:latin typeface="Cambria" pitchFamily="18" charset="0"/>
              </a:rPr>
              <a:t>the beauty of the church is the character of the people. </a:t>
            </a:r>
            <a:r>
              <a:rPr lang="en-US" sz="3200" dirty="0">
                <a:latin typeface="Cambria" pitchFamily="18" charset="0"/>
              </a:rPr>
              <a:t>I trust it'll always be a house of God of beauty.</a:t>
            </a:r>
          </a:p>
        </p:txBody>
      </p:sp>
      <p:sp>
        <p:nvSpPr>
          <p:cNvPr id="4" name="Slide Number Placeholder 3">
            <a:extLst>
              <a:ext uri="{FF2B5EF4-FFF2-40B4-BE49-F238E27FC236}">
                <a16:creationId xmlns:a16="http://schemas.microsoft.com/office/drawing/2014/main" id="{7E7A80C9-A0AC-4CC5-9124-7CF7D756F181}"/>
              </a:ext>
            </a:extLst>
          </p:cNvPr>
          <p:cNvSpPr>
            <a:spLocks noGrp="1"/>
          </p:cNvSpPr>
          <p:nvPr>
            <p:ph type="sldNum" sz="quarter" idx="12"/>
          </p:nvPr>
        </p:nvSpPr>
        <p:spPr/>
        <p:txBody>
          <a:bodyPr/>
          <a:lstStyle/>
          <a:p>
            <a:fld id="{5D6017C3-4550-4D73-B369-68D63C9257D3}" type="slidenum">
              <a:rPr lang="en-US" smtClean="0"/>
              <a:pPr/>
              <a:t>48</a:t>
            </a:fld>
            <a:endParaRPr lang="en-US"/>
          </a:p>
        </p:txBody>
      </p:sp>
    </p:spTree>
    <p:extLst>
      <p:ext uri="{BB962C8B-B14F-4D97-AF65-F5344CB8AC3E}">
        <p14:creationId xmlns:p14="http://schemas.microsoft.com/office/powerpoint/2010/main" val="425684807"/>
      </p:ext>
    </p:extLst>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2091"/>
            <a:ext cx="8763000" cy="6617196"/>
          </a:xfrm>
          <a:prstGeom prst="rect">
            <a:avLst/>
          </a:prstGeom>
        </p:spPr>
        <p:txBody>
          <a:bodyPr wrap="square">
            <a:spAutoFit/>
          </a:bodyPr>
          <a:lstStyle/>
          <a:p>
            <a:r>
              <a:rPr lang="en-US" sz="4000" b="1" dirty="0">
                <a:solidFill>
                  <a:srgbClr val="FFFFFF"/>
                </a:solidFill>
                <a:latin typeface="Cambria" pitchFamily="18" charset="0"/>
              </a:rPr>
              <a:t>CONFERENCES  60-1125</a:t>
            </a:r>
          </a:p>
          <a:p>
            <a:r>
              <a:rPr lang="en-US" sz="3200" dirty="0">
                <a:solidFill>
                  <a:srgbClr val="FFFFFF"/>
                </a:solidFill>
                <a:latin typeface="Cambria" pitchFamily="18" charset="0"/>
              </a:rPr>
              <a:t>	42  A man said, “</a:t>
            </a:r>
            <a:r>
              <a:rPr lang="en-US" sz="3200" i="1" dirty="0">
                <a:solidFill>
                  <a:srgbClr val="FFFFFF"/>
                </a:solidFill>
                <a:latin typeface="Cambria" pitchFamily="18" charset="0"/>
              </a:rPr>
              <a:t>I don't want to bother God. He is awful busy." </a:t>
            </a:r>
            <a:r>
              <a:rPr lang="en-US" sz="3200" dirty="0">
                <a:solidFill>
                  <a:srgbClr val="FFFFFF"/>
                </a:solidFill>
                <a:latin typeface="Cambria" pitchFamily="18" charset="0"/>
              </a:rPr>
              <a:t>Nonsense… you can't exhaust His bountiful blessings… Imagine a little mouse under the great garners of Egypt saying, </a:t>
            </a:r>
            <a:r>
              <a:rPr lang="en-US" sz="3200" i="1" dirty="0">
                <a:solidFill>
                  <a:srgbClr val="FFFFFF"/>
                </a:solidFill>
                <a:latin typeface="Cambria" pitchFamily="18" charset="0"/>
              </a:rPr>
              <a:t>"I'd better ration myself this winter to just two grains a day. I might run out before the new harvest."</a:t>
            </a:r>
            <a:r>
              <a:rPr lang="en-US" sz="3200" dirty="0">
                <a:solidFill>
                  <a:srgbClr val="FFFFFF"/>
                </a:solidFill>
                <a:latin typeface="Cambria" pitchFamily="18" charset="0"/>
              </a:rPr>
              <a:t> </a:t>
            </a:r>
          </a:p>
          <a:p>
            <a:r>
              <a:rPr lang="en-US" sz="3200" dirty="0">
                <a:solidFill>
                  <a:srgbClr val="FFFFFF"/>
                </a:solidFill>
                <a:latin typeface="Cambria" pitchFamily="18" charset="0"/>
              </a:rPr>
              <a:t>	Well, it's twice that ridiculous, a thousand times more</a:t>
            </a:r>
            <a:r>
              <a:rPr lang="en-US" sz="3200" dirty="0">
                <a:solidFill>
                  <a:srgbClr val="FFFF00"/>
                </a:solidFill>
                <a:latin typeface="Cambria" pitchFamily="18" charset="0"/>
              </a:rPr>
              <a:t>, to think you can exhaust the mercies of a merciful God… </a:t>
            </a:r>
            <a:r>
              <a:rPr lang="en-US" sz="3200" dirty="0">
                <a:solidFill>
                  <a:srgbClr val="FFFFFF"/>
                </a:solidFill>
                <a:latin typeface="Cambria" pitchFamily="18" charset="0"/>
              </a:rPr>
              <a:t>"</a:t>
            </a:r>
            <a:r>
              <a:rPr lang="en-US" sz="3200" i="1" dirty="0">
                <a:solidFill>
                  <a:srgbClr val="FFFFFF"/>
                </a:solidFill>
                <a:latin typeface="Cambria" pitchFamily="18" charset="0"/>
              </a:rPr>
              <a:t>Ask abundantly that your joys might be full.</a:t>
            </a:r>
            <a:r>
              <a:rPr lang="en-US" sz="3200" dirty="0">
                <a:solidFill>
                  <a:srgbClr val="FFFFFF"/>
                </a:solidFill>
                <a:latin typeface="Cambria" pitchFamily="18" charset="0"/>
              </a:rPr>
              <a:t>" No way to exhaust Him. Like a pump, more you pump, the fresher the water gets. </a:t>
            </a:r>
          </a:p>
        </p:txBody>
      </p:sp>
      <p:sp>
        <p:nvSpPr>
          <p:cNvPr id="5" name="Date Placeholder 4"/>
          <p:cNvSpPr>
            <a:spLocks noGrp="1"/>
          </p:cNvSpPr>
          <p:nvPr>
            <p:ph type="dt" sz="half" idx="10"/>
          </p:nvPr>
        </p:nvSpPr>
        <p:spPr/>
        <p:txBody>
          <a:bodyPr/>
          <a:lstStyle/>
          <a:p>
            <a:r>
              <a:rPr lang="en-US"/>
              <a:t>01/06/2019</a:t>
            </a:r>
            <a:endParaRPr lang="en-US" dirty="0"/>
          </a:p>
        </p:txBody>
      </p:sp>
      <p:sp>
        <p:nvSpPr>
          <p:cNvPr id="7" name="Footer Placeholder 6"/>
          <p:cNvSpPr>
            <a:spLocks noGrp="1"/>
          </p:cNvSpPr>
          <p:nvPr>
            <p:ph type="ftr" sz="quarter" idx="11"/>
          </p:nvPr>
        </p:nvSpPr>
        <p:spPr/>
        <p:txBody>
          <a:bodyPr/>
          <a:lstStyle/>
          <a:p>
            <a:r>
              <a:rPr lang="en-US"/>
              <a:t>The Man In the Mirror 2</a:t>
            </a:r>
          </a:p>
        </p:txBody>
      </p:sp>
      <p:sp>
        <p:nvSpPr>
          <p:cNvPr id="2" name="Slide Number Placeholder 1">
            <a:extLst>
              <a:ext uri="{FF2B5EF4-FFF2-40B4-BE49-F238E27FC236}">
                <a16:creationId xmlns:a16="http://schemas.microsoft.com/office/drawing/2014/main" id="{BCCEBCB4-C3FC-4E4B-9533-725411E00951}"/>
              </a:ext>
            </a:extLst>
          </p:cNvPr>
          <p:cNvSpPr>
            <a:spLocks noGrp="1"/>
          </p:cNvSpPr>
          <p:nvPr>
            <p:ph type="sldNum" sz="quarter" idx="12"/>
          </p:nvPr>
        </p:nvSpPr>
        <p:spPr/>
        <p:txBody>
          <a:bodyPr/>
          <a:lstStyle/>
          <a:p>
            <a:fld id="{5D6017C3-4550-4D73-B369-68D63C9257D3}" type="slidenum">
              <a:rPr lang="en-US" smtClean="0"/>
              <a:pPr/>
              <a:t>49</a:t>
            </a:fld>
            <a:endParaRPr lang="en-US"/>
          </a:p>
        </p:txBody>
      </p:sp>
    </p:spTree>
    <p:extLst>
      <p:ext uri="{BB962C8B-B14F-4D97-AF65-F5344CB8AC3E}">
        <p14:creationId xmlns:p14="http://schemas.microsoft.com/office/powerpoint/2010/main" val="127658385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01/06/2019</a:t>
            </a:r>
          </a:p>
        </p:txBody>
      </p:sp>
      <p:sp>
        <p:nvSpPr>
          <p:cNvPr id="3" name="Footer Placeholder 2"/>
          <p:cNvSpPr>
            <a:spLocks noGrp="1"/>
          </p:cNvSpPr>
          <p:nvPr>
            <p:ph type="ftr" sz="quarter" idx="11"/>
          </p:nvPr>
        </p:nvSpPr>
        <p:spPr/>
        <p:txBody>
          <a:bodyPr/>
          <a:lstStyle/>
          <a:p>
            <a:r>
              <a:rPr lang="en-US"/>
              <a:t>The Man In the Mirror 2</a:t>
            </a:r>
          </a:p>
        </p:txBody>
      </p:sp>
      <p:sp>
        <p:nvSpPr>
          <p:cNvPr id="5" name="Rectangle 4"/>
          <p:cNvSpPr/>
          <p:nvPr/>
        </p:nvSpPr>
        <p:spPr>
          <a:xfrm>
            <a:off x="152400" y="152400"/>
            <a:ext cx="8839200" cy="5509200"/>
          </a:xfrm>
          <a:prstGeom prst="rect">
            <a:avLst/>
          </a:prstGeom>
          <a:noFill/>
        </p:spPr>
        <p:txBody>
          <a:bodyPr wrap="square">
            <a:spAutoFit/>
          </a:bodyPr>
          <a:lstStyle/>
          <a:p>
            <a:r>
              <a:rPr lang="en-US" sz="4000" b="1" dirty="0">
                <a:solidFill>
                  <a:srgbClr val="FFFFFF"/>
                </a:solidFill>
              </a:rPr>
              <a:t>GOD.MAKING.HIS.PROMISE  </a:t>
            </a:r>
          </a:p>
          <a:p>
            <a:r>
              <a:rPr lang="en-US" sz="3200" dirty="0">
                <a:solidFill>
                  <a:srgbClr val="FFFFFF"/>
                </a:solidFill>
              </a:rPr>
              <a:t>	12  God is the sole Judge of who is Christian and who's not. And we can only judge ourselves as we weigh </a:t>
            </a:r>
            <a:r>
              <a:rPr lang="en-US" sz="3200" dirty="0" err="1">
                <a:solidFill>
                  <a:srgbClr val="FFFFFF"/>
                </a:solidFill>
              </a:rPr>
              <a:t>ourself</a:t>
            </a:r>
            <a:r>
              <a:rPr lang="en-US" sz="3200" dirty="0">
                <a:solidFill>
                  <a:srgbClr val="FFFFFF"/>
                </a:solidFill>
              </a:rPr>
              <a:t> in God's …Word and see how our life compares with His requirements, and our desires towards that, our attitude towards what He has required us to do. </a:t>
            </a:r>
          </a:p>
          <a:p>
            <a:r>
              <a:rPr lang="en-US" sz="3200" dirty="0">
                <a:solidFill>
                  <a:srgbClr val="FFFFFF"/>
                </a:solidFill>
              </a:rPr>
              <a:t>	So noticing that, this came on my mind: </a:t>
            </a:r>
            <a:r>
              <a:rPr lang="en-US" sz="3200" i="1" dirty="0">
                <a:solidFill>
                  <a:srgbClr val="FFFF00"/>
                </a:solidFill>
              </a:rPr>
              <a:t>Why did the people who had the Holy Spirit in their heart would </a:t>
            </a:r>
            <a:r>
              <a:rPr lang="en-US" sz="3200" b="1" i="1" dirty="0">
                <a:solidFill>
                  <a:srgbClr val="FFFF00"/>
                </a:solidFill>
              </a:rPr>
              <a:t>drift away from God?</a:t>
            </a:r>
          </a:p>
          <a:p>
            <a:r>
              <a:rPr lang="en-US" sz="2400" b="1" dirty="0">
                <a:solidFill>
                  <a:srgbClr val="FFFF00"/>
                </a:solidFill>
              </a:rPr>
              <a:t>	</a:t>
            </a:r>
            <a:endParaRPr lang="en-US" sz="2400" dirty="0">
              <a:solidFill>
                <a:srgbClr val="FFFF00"/>
              </a:solidFill>
            </a:endParaRPr>
          </a:p>
        </p:txBody>
      </p:sp>
      <p:sp>
        <p:nvSpPr>
          <p:cNvPr id="4" name="Slide Number Placeholder 3">
            <a:extLst>
              <a:ext uri="{FF2B5EF4-FFF2-40B4-BE49-F238E27FC236}">
                <a16:creationId xmlns:a16="http://schemas.microsoft.com/office/drawing/2014/main" id="{3AF8976C-20A7-4CFD-8A5E-472931BC272F}"/>
              </a:ext>
            </a:extLst>
          </p:cNvPr>
          <p:cNvSpPr>
            <a:spLocks noGrp="1"/>
          </p:cNvSpPr>
          <p:nvPr>
            <p:ph type="sldNum" sz="quarter" idx="12"/>
          </p:nvPr>
        </p:nvSpPr>
        <p:spPr/>
        <p:txBody>
          <a:bodyPr/>
          <a:lstStyle/>
          <a:p>
            <a:fld id="{5D6017C3-4550-4D73-B369-68D63C9257D3}" type="slidenum">
              <a:rPr lang="en-US" smtClean="0"/>
              <a:pPr/>
              <a:t>5</a:t>
            </a:fld>
            <a:endParaRPr lang="en-US"/>
          </a:p>
        </p:txBody>
      </p:sp>
    </p:spTree>
    <p:extLst>
      <p:ext uri="{BB962C8B-B14F-4D97-AF65-F5344CB8AC3E}">
        <p14:creationId xmlns:p14="http://schemas.microsoft.com/office/powerpoint/2010/main" val="420474973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27F0C6-88E0-4690-B660-468A17A47C8F}"/>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5ACFA9F3-FB2F-461B-AC1E-AB28D12A0A60}"/>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12652C66-9482-43F7-9243-822DA6723E6E}"/>
              </a:ext>
            </a:extLst>
          </p:cNvPr>
          <p:cNvSpPr>
            <a:spLocks noGrp="1"/>
          </p:cNvSpPr>
          <p:nvPr>
            <p:ph type="sldNum" sz="quarter" idx="12"/>
          </p:nvPr>
        </p:nvSpPr>
        <p:spPr/>
        <p:txBody>
          <a:bodyPr/>
          <a:lstStyle/>
          <a:p>
            <a:fld id="{5D6017C3-4550-4D73-B369-68D63C9257D3}" type="slidenum">
              <a:rPr lang="en-US" smtClean="0"/>
              <a:pPr/>
              <a:t>6</a:t>
            </a:fld>
            <a:endParaRPr lang="en-US"/>
          </a:p>
        </p:txBody>
      </p:sp>
      <p:sp>
        <p:nvSpPr>
          <p:cNvPr id="5" name="Rectangle 4">
            <a:extLst>
              <a:ext uri="{FF2B5EF4-FFF2-40B4-BE49-F238E27FC236}">
                <a16:creationId xmlns:a16="http://schemas.microsoft.com/office/drawing/2014/main" id="{7CC3466B-C60B-4366-BE53-6B9F2D26B70A}"/>
              </a:ext>
            </a:extLst>
          </p:cNvPr>
          <p:cNvSpPr/>
          <p:nvPr/>
        </p:nvSpPr>
        <p:spPr>
          <a:xfrm>
            <a:off x="304800" y="228600"/>
            <a:ext cx="8534400" cy="5016758"/>
          </a:xfrm>
          <a:prstGeom prst="rect">
            <a:avLst/>
          </a:prstGeom>
        </p:spPr>
        <p:txBody>
          <a:bodyPr wrap="square">
            <a:spAutoFit/>
          </a:bodyPr>
          <a:lstStyle/>
          <a:p>
            <a:r>
              <a:rPr lang="en-US" sz="3200" dirty="0">
                <a:solidFill>
                  <a:srgbClr val="FFFFFF"/>
                </a:solidFill>
              </a:rPr>
              <a:t>	But I've noticed that His Word, how that He always keeps His Word to the person. Now, if truly you have received Christ, then there's nothing can take that away from you. But the only way that we'll know that we're saved is when we've met God's conditions. </a:t>
            </a:r>
          </a:p>
          <a:p>
            <a:r>
              <a:rPr lang="en-US" sz="3200" dirty="0">
                <a:solidFill>
                  <a:srgbClr val="FFFFFF"/>
                </a:solidFill>
              </a:rPr>
              <a:t>	You're never saved by your feelings; you're saved by your faith. </a:t>
            </a:r>
            <a:r>
              <a:rPr lang="en-US" sz="3200" dirty="0">
                <a:solidFill>
                  <a:srgbClr val="FFFF00"/>
                </a:solidFill>
              </a:rPr>
              <a:t>Your faith does it and then your life proves whether you received it or not.</a:t>
            </a:r>
          </a:p>
          <a:p>
            <a:pPr algn="r"/>
            <a:r>
              <a:rPr lang="en-US" sz="3200" dirty="0">
                <a:solidFill>
                  <a:srgbClr val="FFFFFF"/>
                </a:solidFill>
              </a:rPr>
              <a:t>56-1209</a:t>
            </a:r>
          </a:p>
        </p:txBody>
      </p:sp>
    </p:spTree>
    <p:extLst>
      <p:ext uri="{BB962C8B-B14F-4D97-AF65-F5344CB8AC3E}">
        <p14:creationId xmlns:p14="http://schemas.microsoft.com/office/powerpoint/2010/main" val="230297022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05438-6403-4D9C-9F8D-475FF4168098}"/>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730266F8-E3E5-48EC-BC48-C24C1A666E76}"/>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3C577EA5-6CC7-426A-91F1-1786D6C0EB5B}"/>
              </a:ext>
            </a:extLst>
          </p:cNvPr>
          <p:cNvSpPr>
            <a:spLocks noGrp="1"/>
          </p:cNvSpPr>
          <p:nvPr>
            <p:ph type="sldNum" sz="quarter" idx="12"/>
          </p:nvPr>
        </p:nvSpPr>
        <p:spPr/>
        <p:txBody>
          <a:bodyPr/>
          <a:lstStyle/>
          <a:p>
            <a:fld id="{5D6017C3-4550-4D73-B369-68D63C9257D3}" type="slidenum">
              <a:rPr lang="en-US" smtClean="0"/>
              <a:pPr/>
              <a:t>7</a:t>
            </a:fld>
            <a:endParaRPr lang="en-US"/>
          </a:p>
        </p:txBody>
      </p:sp>
      <p:sp>
        <p:nvSpPr>
          <p:cNvPr id="5" name="Rectangle 4">
            <a:extLst>
              <a:ext uri="{FF2B5EF4-FFF2-40B4-BE49-F238E27FC236}">
                <a16:creationId xmlns:a16="http://schemas.microsoft.com/office/drawing/2014/main" id="{768C77F1-E1CC-4177-97D3-E590D2D2C338}"/>
              </a:ext>
            </a:extLst>
          </p:cNvPr>
          <p:cNvSpPr/>
          <p:nvPr/>
        </p:nvSpPr>
        <p:spPr>
          <a:xfrm>
            <a:off x="228600" y="111125"/>
            <a:ext cx="8686800" cy="5816977"/>
          </a:xfrm>
          <a:prstGeom prst="rect">
            <a:avLst/>
          </a:prstGeom>
        </p:spPr>
        <p:txBody>
          <a:bodyPr wrap="square">
            <a:spAutoFit/>
          </a:bodyPr>
          <a:lstStyle/>
          <a:p>
            <a:r>
              <a:rPr lang="en-US" sz="4000" b="1" dirty="0">
                <a:latin typeface="Trebuchet MS" panose="020B0603020202020204" pitchFamily="34" charset="0"/>
              </a:rPr>
              <a:t>The Inner Man</a:t>
            </a:r>
          </a:p>
          <a:p>
            <a:r>
              <a:rPr lang="en-US" sz="4000" b="1" dirty="0">
                <a:latin typeface="Trebuchet MS" panose="020B0603020202020204" pitchFamily="34" charset="0"/>
              </a:rPr>
              <a:t>	</a:t>
            </a:r>
            <a:r>
              <a:rPr lang="en-US" sz="3200" dirty="0">
                <a:latin typeface="Trebuchet MS" panose="020B0603020202020204" pitchFamily="34" charset="0"/>
              </a:rPr>
              <a:t>The “inner man” is another way of describing the spiritual aspect of a person. </a:t>
            </a:r>
          </a:p>
          <a:p>
            <a:r>
              <a:rPr lang="en-US" sz="3200" dirty="0">
                <a:latin typeface="Trebuchet MS" panose="020B0603020202020204" pitchFamily="34" charset="0"/>
              </a:rPr>
              <a:t>	The “outer man,” by contrast, would be the visible, external aspect of a person.</a:t>
            </a:r>
          </a:p>
          <a:p>
            <a:endParaRPr lang="en-US" sz="3200" dirty="0">
              <a:latin typeface="Trebuchet MS" panose="020B0603020202020204" pitchFamily="34" charset="0"/>
            </a:endParaRPr>
          </a:p>
          <a:p>
            <a:endParaRPr lang="en-US" sz="3200" dirty="0">
              <a:latin typeface="Trebuchet MS" panose="020B0603020202020204" pitchFamily="34" charset="0"/>
            </a:endParaRPr>
          </a:p>
          <a:p>
            <a:r>
              <a:rPr lang="en-US" sz="3600" b="1" dirty="0"/>
              <a:t>II CORINTHIANS 4:16</a:t>
            </a:r>
          </a:p>
          <a:p>
            <a:r>
              <a:rPr lang="en-US" sz="3200" dirty="0"/>
              <a:t>	</a:t>
            </a:r>
            <a:r>
              <a:rPr lang="en-US" sz="3200" i="1" dirty="0"/>
              <a:t>For which cause we faint not; but though our outward man perish, yet the inward man is renewed day by day.</a:t>
            </a:r>
          </a:p>
        </p:txBody>
      </p:sp>
    </p:spTree>
    <p:extLst>
      <p:ext uri="{BB962C8B-B14F-4D97-AF65-F5344CB8AC3E}">
        <p14:creationId xmlns:p14="http://schemas.microsoft.com/office/powerpoint/2010/main" val="112410381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B22CB9-390C-4DEE-8BBD-19F568BD2EA7}"/>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691687E5-1329-40D0-88A5-A4A872E6182E}"/>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A0354D57-6CCF-4E1C-8CCB-71A903D36A21}"/>
              </a:ext>
            </a:extLst>
          </p:cNvPr>
          <p:cNvSpPr>
            <a:spLocks noGrp="1"/>
          </p:cNvSpPr>
          <p:nvPr>
            <p:ph type="sldNum" sz="quarter" idx="12"/>
          </p:nvPr>
        </p:nvSpPr>
        <p:spPr/>
        <p:txBody>
          <a:bodyPr/>
          <a:lstStyle/>
          <a:p>
            <a:fld id="{5D6017C3-4550-4D73-B369-68D63C9257D3}" type="slidenum">
              <a:rPr lang="en-US" smtClean="0"/>
              <a:pPr/>
              <a:t>8</a:t>
            </a:fld>
            <a:endParaRPr lang="en-US"/>
          </a:p>
        </p:txBody>
      </p:sp>
      <p:sp>
        <p:nvSpPr>
          <p:cNvPr id="5" name="Rectangle 4">
            <a:extLst>
              <a:ext uri="{FF2B5EF4-FFF2-40B4-BE49-F238E27FC236}">
                <a16:creationId xmlns:a16="http://schemas.microsoft.com/office/drawing/2014/main" id="{87599A4C-78FE-42F0-99AE-82D681ACA207}"/>
              </a:ext>
            </a:extLst>
          </p:cNvPr>
          <p:cNvSpPr/>
          <p:nvPr/>
        </p:nvSpPr>
        <p:spPr>
          <a:xfrm>
            <a:off x="228600" y="76200"/>
            <a:ext cx="8686800" cy="6247864"/>
          </a:xfrm>
          <a:prstGeom prst="rect">
            <a:avLst/>
          </a:prstGeom>
        </p:spPr>
        <p:txBody>
          <a:bodyPr wrap="square">
            <a:spAutoFit/>
          </a:bodyPr>
          <a:lstStyle/>
          <a:p>
            <a:r>
              <a:rPr lang="en-US" sz="4400" b="1" dirty="0"/>
              <a:t>LOOKING.AT.THE.UNSEEN</a:t>
            </a:r>
          </a:p>
          <a:p>
            <a:r>
              <a:rPr lang="en-US" sz="3600" dirty="0"/>
              <a:t>	10 But a man is made like a sheep. When he is lost, he is absolutely helpless. He must have a shepherd to guide him. And as the days go on, we find man continually getting worse, choosing rather to walk by sight, instead of by faith, by the Unseen. And when he does that, he robs the inner man, which is the soul. </a:t>
            </a:r>
            <a:r>
              <a:rPr lang="en-US" sz="3600" dirty="0">
                <a:solidFill>
                  <a:srgbClr val="FFFF00"/>
                </a:solidFill>
              </a:rPr>
              <a:t>And that's the eternal part of man.</a:t>
            </a:r>
          </a:p>
          <a:p>
            <a:r>
              <a:rPr lang="en-US" sz="3200" dirty="0"/>
              <a:t>	</a:t>
            </a:r>
            <a:endParaRPr lang="en-US" sz="2800" dirty="0"/>
          </a:p>
        </p:txBody>
      </p:sp>
    </p:spTree>
    <p:extLst>
      <p:ext uri="{BB962C8B-B14F-4D97-AF65-F5344CB8AC3E}">
        <p14:creationId xmlns:p14="http://schemas.microsoft.com/office/powerpoint/2010/main" val="197700898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BD709E-D248-4903-BF9D-F89846882800}"/>
              </a:ext>
            </a:extLst>
          </p:cNvPr>
          <p:cNvSpPr>
            <a:spLocks noGrp="1"/>
          </p:cNvSpPr>
          <p:nvPr>
            <p:ph type="dt" sz="half" idx="10"/>
          </p:nvPr>
        </p:nvSpPr>
        <p:spPr/>
        <p:txBody>
          <a:bodyPr/>
          <a:lstStyle/>
          <a:p>
            <a:r>
              <a:rPr lang="en-US"/>
              <a:t>01/06/2019</a:t>
            </a:r>
          </a:p>
        </p:txBody>
      </p:sp>
      <p:sp>
        <p:nvSpPr>
          <p:cNvPr id="3" name="Footer Placeholder 2">
            <a:extLst>
              <a:ext uri="{FF2B5EF4-FFF2-40B4-BE49-F238E27FC236}">
                <a16:creationId xmlns:a16="http://schemas.microsoft.com/office/drawing/2014/main" id="{E3C1F611-9B19-44A8-9359-354AA502DD46}"/>
              </a:ext>
            </a:extLst>
          </p:cNvPr>
          <p:cNvSpPr>
            <a:spLocks noGrp="1"/>
          </p:cNvSpPr>
          <p:nvPr>
            <p:ph type="ftr" sz="quarter" idx="11"/>
          </p:nvPr>
        </p:nvSpPr>
        <p:spPr/>
        <p:txBody>
          <a:bodyPr/>
          <a:lstStyle/>
          <a:p>
            <a:r>
              <a:rPr lang="en-US"/>
              <a:t>The Man In the Mirror 2</a:t>
            </a:r>
          </a:p>
        </p:txBody>
      </p:sp>
      <p:sp>
        <p:nvSpPr>
          <p:cNvPr id="4" name="Slide Number Placeholder 3">
            <a:extLst>
              <a:ext uri="{FF2B5EF4-FFF2-40B4-BE49-F238E27FC236}">
                <a16:creationId xmlns:a16="http://schemas.microsoft.com/office/drawing/2014/main" id="{04C1FE00-D5F6-498E-80AD-5ACA5F5514D5}"/>
              </a:ext>
            </a:extLst>
          </p:cNvPr>
          <p:cNvSpPr>
            <a:spLocks noGrp="1"/>
          </p:cNvSpPr>
          <p:nvPr>
            <p:ph type="sldNum" sz="quarter" idx="12"/>
          </p:nvPr>
        </p:nvSpPr>
        <p:spPr/>
        <p:txBody>
          <a:bodyPr/>
          <a:lstStyle/>
          <a:p>
            <a:fld id="{5D6017C3-4550-4D73-B369-68D63C9257D3}" type="slidenum">
              <a:rPr lang="en-US" smtClean="0"/>
              <a:pPr/>
              <a:t>9</a:t>
            </a:fld>
            <a:endParaRPr lang="en-US"/>
          </a:p>
        </p:txBody>
      </p:sp>
      <p:sp>
        <p:nvSpPr>
          <p:cNvPr id="5" name="Rectangle 4">
            <a:extLst>
              <a:ext uri="{FF2B5EF4-FFF2-40B4-BE49-F238E27FC236}">
                <a16:creationId xmlns:a16="http://schemas.microsoft.com/office/drawing/2014/main" id="{648E5A07-C673-4DF4-9FCF-0E9E38D08CEA}"/>
              </a:ext>
            </a:extLst>
          </p:cNvPr>
          <p:cNvSpPr/>
          <p:nvPr/>
        </p:nvSpPr>
        <p:spPr>
          <a:xfrm>
            <a:off x="342900" y="191770"/>
            <a:ext cx="8458200" cy="5570756"/>
          </a:xfrm>
          <a:prstGeom prst="rect">
            <a:avLst/>
          </a:prstGeom>
        </p:spPr>
        <p:txBody>
          <a:bodyPr wrap="square">
            <a:spAutoFit/>
          </a:bodyPr>
          <a:lstStyle/>
          <a:p>
            <a:r>
              <a:rPr lang="en-US" sz="3600" dirty="0"/>
              <a:t>	11 Now, "Man shall not live by bread alone…" And a man's physical being, to be taken care of, is not all the reason God put him on the earth. Because what He does with this physical being amounts to very little</a:t>
            </a:r>
            <a:r>
              <a:rPr lang="en-US" sz="3600" dirty="0">
                <a:solidFill>
                  <a:srgbClr val="FFFF00"/>
                </a:solidFill>
              </a:rPr>
              <a:t>. It's his soul what counts. It's the inward man that did not come from the earth; it come from heaven, and that's the eternal part of the human being.</a:t>
            </a:r>
          </a:p>
          <a:p>
            <a:pPr algn="r"/>
            <a:r>
              <a:rPr lang="en-US" sz="3200" dirty="0"/>
              <a:t>58-1003</a:t>
            </a:r>
          </a:p>
        </p:txBody>
      </p:sp>
    </p:spTree>
    <p:extLst>
      <p:ext uri="{BB962C8B-B14F-4D97-AF65-F5344CB8AC3E}">
        <p14:creationId xmlns:p14="http://schemas.microsoft.com/office/powerpoint/2010/main" val="3122047248"/>
      </p:ext>
    </p:extLst>
  </p:cSld>
  <p:clrMapOvr>
    <a:masterClrMapping/>
  </p:clrMapOvr>
  <p:transition spd="slow">
    <p:wipe/>
  </p:transition>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1763</TotalTime>
  <Words>1018</Words>
  <Application>Microsoft Office PowerPoint</Application>
  <PresentationFormat>On-screen Show (4:3)</PresentationFormat>
  <Paragraphs>298</Paragraphs>
  <Slides>49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Cambria</vt:lpstr>
      <vt:lpstr>Copperplate Gothic Bold</vt:lpstr>
      <vt:lpstr>Trebuchet MS</vt:lpstr>
      <vt:lpstr>Black</vt:lpstr>
      <vt:lpstr>The Man  In the Mirror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dc:title>
  <dc:creator>Barry Coffey</dc:creator>
  <cp:lastModifiedBy>Barry Coffey</cp:lastModifiedBy>
  <cp:revision>166</cp:revision>
  <dcterms:created xsi:type="dcterms:W3CDTF">2010-10-01T23:57:34Z</dcterms:created>
  <dcterms:modified xsi:type="dcterms:W3CDTF">2019-01-06T22:19:58Z</dcterms:modified>
</cp:coreProperties>
</file>