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326" r:id="rId3"/>
    <p:sldId id="332" r:id="rId4"/>
    <p:sldId id="338" r:id="rId5"/>
    <p:sldId id="261" r:id="rId6"/>
    <p:sldId id="334" r:id="rId7"/>
    <p:sldId id="335" r:id="rId8"/>
    <p:sldId id="333" r:id="rId9"/>
    <p:sldId id="265" r:id="rId10"/>
    <p:sldId id="278" r:id="rId11"/>
    <p:sldId id="259" r:id="rId12"/>
    <p:sldId id="266" r:id="rId13"/>
    <p:sldId id="277" r:id="rId14"/>
    <p:sldId id="300" r:id="rId15"/>
    <p:sldId id="292" r:id="rId16"/>
    <p:sldId id="336" r:id="rId17"/>
    <p:sldId id="290" r:id="rId18"/>
    <p:sldId id="291" r:id="rId19"/>
    <p:sldId id="293" r:id="rId20"/>
    <p:sldId id="294" r:id="rId21"/>
    <p:sldId id="337" r:id="rId22"/>
    <p:sldId id="284" r:id="rId23"/>
    <p:sldId id="283" r:id="rId24"/>
    <p:sldId id="295" r:id="rId25"/>
    <p:sldId id="271" r:id="rId26"/>
    <p:sldId id="269" r:id="rId27"/>
    <p:sldId id="268" r:id="rId28"/>
    <p:sldId id="285" r:id="rId29"/>
    <p:sldId id="287" r:id="rId30"/>
    <p:sldId id="286" r:id="rId31"/>
    <p:sldId id="296" r:id="rId32"/>
    <p:sldId id="298" r:id="rId33"/>
    <p:sldId id="299"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8" autoAdjust="0"/>
    <p:restoredTop sz="94660"/>
  </p:normalViewPr>
  <p:slideViewPr>
    <p:cSldViewPr>
      <p:cViewPr varScale="1">
        <p:scale>
          <a:sx n="103" d="100"/>
          <a:sy n="103" d="100"/>
        </p:scale>
        <p:origin x="163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5EF95-9E24-440E-BEF7-B340899D02A7}" type="datetimeFigureOut">
              <a:rPr lang="en-US" smtClean="0"/>
              <a:pPr/>
              <a:t>9/4/2019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BD288-B3C6-4DBD-8ACE-7DA6E27BC0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063D6B9-CA93-4F35-A719-985038BEE1DD}" type="slidenum">
              <a:rPr lang="en-US" smtClean="0"/>
              <a:pPr>
                <a:defRPr/>
              </a:pPr>
              <a:t>5</a:t>
            </a:fld>
            <a:endParaRPr lang="en-US"/>
          </a:p>
        </p:txBody>
      </p:sp>
    </p:spTree>
    <p:extLst>
      <p:ext uri="{BB962C8B-B14F-4D97-AF65-F5344CB8AC3E}">
        <p14:creationId xmlns:p14="http://schemas.microsoft.com/office/powerpoint/2010/main" val="2640629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ABD288-B3C6-4DBD-8ACE-7DA6E27BC004}"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9/4/2019</a:t>
            </a:r>
          </a:p>
        </p:txBody>
      </p:sp>
      <p:sp>
        <p:nvSpPr>
          <p:cNvPr id="6" name="Footer Placeholder 5"/>
          <p:cNvSpPr>
            <a:spLocks noGrp="1"/>
          </p:cNvSpPr>
          <p:nvPr>
            <p:ph type="ftr" sz="quarter" idx="11"/>
          </p:nvPr>
        </p:nvSpPr>
        <p:spPr/>
        <p:txBody>
          <a:bodyPr/>
          <a:lstStyle/>
          <a:p>
            <a:r>
              <a:rPr lang="en-US"/>
              <a:t>The Unusual Plan of God</a:t>
            </a:r>
          </a:p>
        </p:txBody>
      </p:sp>
      <p:sp>
        <p:nvSpPr>
          <p:cNvPr id="7" name="Slide Number Placeholder 6"/>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9/4/2019</a:t>
            </a:r>
          </a:p>
        </p:txBody>
      </p:sp>
      <p:sp>
        <p:nvSpPr>
          <p:cNvPr id="8" name="Footer Placeholder 7"/>
          <p:cNvSpPr>
            <a:spLocks noGrp="1"/>
          </p:cNvSpPr>
          <p:nvPr>
            <p:ph type="ftr" sz="quarter" idx="11"/>
          </p:nvPr>
        </p:nvSpPr>
        <p:spPr/>
        <p:txBody>
          <a:bodyPr/>
          <a:lstStyle/>
          <a:p>
            <a:r>
              <a:rPr lang="en-US"/>
              <a:t>The Unusual Plan of God</a:t>
            </a:r>
          </a:p>
        </p:txBody>
      </p:sp>
      <p:sp>
        <p:nvSpPr>
          <p:cNvPr id="9" name="Slide Number Placeholder 8"/>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9/4/2019</a:t>
            </a:r>
          </a:p>
        </p:txBody>
      </p:sp>
      <p:sp>
        <p:nvSpPr>
          <p:cNvPr id="4" name="Footer Placeholder 3"/>
          <p:cNvSpPr>
            <a:spLocks noGrp="1"/>
          </p:cNvSpPr>
          <p:nvPr>
            <p:ph type="ftr" sz="quarter" idx="11"/>
          </p:nvPr>
        </p:nvSpPr>
        <p:spPr/>
        <p:txBody>
          <a:bodyPr/>
          <a:lstStyle/>
          <a:p>
            <a:r>
              <a:rPr lang="en-US"/>
              <a:t>The Unusual Plan of God</a:t>
            </a:r>
          </a:p>
        </p:txBody>
      </p:sp>
      <p:sp>
        <p:nvSpPr>
          <p:cNvPr id="5" name="Slide Number Placeholder 4"/>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9/4/2019</a:t>
            </a:r>
          </a:p>
        </p:txBody>
      </p:sp>
      <p:sp>
        <p:nvSpPr>
          <p:cNvPr id="6" name="Footer Placeholder 5"/>
          <p:cNvSpPr>
            <a:spLocks noGrp="1"/>
          </p:cNvSpPr>
          <p:nvPr>
            <p:ph type="ftr" sz="quarter" idx="11"/>
          </p:nvPr>
        </p:nvSpPr>
        <p:spPr/>
        <p:txBody>
          <a:bodyPr/>
          <a:lstStyle/>
          <a:p>
            <a:r>
              <a:rPr lang="en-US"/>
              <a:t>The Unusual Plan of God</a:t>
            </a:r>
          </a:p>
        </p:txBody>
      </p:sp>
      <p:sp>
        <p:nvSpPr>
          <p:cNvPr id="7" name="Slide Number Placeholder 6"/>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9/4/2019</a:t>
            </a:r>
          </a:p>
        </p:txBody>
      </p:sp>
      <p:sp>
        <p:nvSpPr>
          <p:cNvPr id="6" name="Footer Placeholder 5"/>
          <p:cNvSpPr>
            <a:spLocks noGrp="1"/>
          </p:cNvSpPr>
          <p:nvPr>
            <p:ph type="ftr" sz="quarter" idx="11"/>
          </p:nvPr>
        </p:nvSpPr>
        <p:spPr/>
        <p:txBody>
          <a:bodyPr/>
          <a:lstStyle/>
          <a:p>
            <a:r>
              <a:rPr lang="en-US"/>
              <a:t>The Unusual Plan of God</a:t>
            </a:r>
          </a:p>
        </p:txBody>
      </p:sp>
      <p:sp>
        <p:nvSpPr>
          <p:cNvPr id="7" name="Slide Number Placeholder 6"/>
          <p:cNvSpPr>
            <a:spLocks noGrp="1"/>
          </p:cNvSpPr>
          <p:nvPr>
            <p:ph type="sldNum" sz="quarter" idx="12"/>
          </p:nvPr>
        </p:nvSpPr>
        <p:spPr/>
        <p:txBody>
          <a:bodyPr/>
          <a:lstStyle/>
          <a:p>
            <a:fld id="{E60415C2-450C-461E-AC68-254880AF88A5}"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9/4/2019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Unusual Plan of God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415C2-450C-461E-AC68-254880AF88A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sz="9800" dirty="0">
                <a:latin typeface="Eras Demi ITC" pitchFamily="34" charset="0"/>
              </a:rPr>
              <a:t>The “Unusual” Plan of God</a:t>
            </a:r>
            <a:endParaRPr lang="en-US" dirty="0"/>
          </a:p>
        </p:txBody>
      </p:sp>
      <p:sp>
        <p:nvSpPr>
          <p:cNvPr id="3" name="Subtitle 2"/>
          <p:cNvSpPr>
            <a:spLocks noGrp="1"/>
          </p:cNvSpPr>
          <p:nvPr>
            <p:ph type="subTitle" idx="1"/>
          </p:nvPr>
        </p:nvSpPr>
        <p:spPr>
          <a:xfrm>
            <a:off x="990600" y="4648200"/>
            <a:ext cx="7391400" cy="1752600"/>
          </a:xfrm>
        </p:spPr>
        <p:txBody>
          <a:bodyPr>
            <a:normAutofit fontScale="55000" lnSpcReduction="20000"/>
          </a:bodyPr>
          <a:lstStyle/>
          <a:p>
            <a:r>
              <a:rPr lang="en-US" sz="4500" b="1" dirty="0"/>
              <a:t>JOHN 16:12</a:t>
            </a:r>
          </a:p>
          <a:p>
            <a:r>
              <a:rPr lang="en-US" sz="3400" i="1" dirty="0"/>
              <a:t> I have yet many things to say unto you, but ye cannot bear them now. 13 Howbeit when he, the Spirit of truth, is come, he will guide you into all truth: for he shall not speak of himself; but whatsoever he shall hear, that shall he speak: and he will shew you things to come. </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8133E312-B0AB-47B4-A199-7B5FF76AB7A0}" type="slidenum">
              <a:rPr lang="en-US" smtClean="0"/>
              <a:pPr/>
              <a:t>10</a:t>
            </a:fld>
            <a:endParaRPr lang="en-US"/>
          </a:p>
        </p:txBody>
      </p:sp>
      <p:sp>
        <p:nvSpPr>
          <p:cNvPr id="49153" name="Rectangle 1"/>
          <p:cNvSpPr>
            <a:spLocks noChangeArrowheads="1"/>
          </p:cNvSpPr>
          <p:nvPr/>
        </p:nvSpPr>
        <p:spPr bwMode="auto">
          <a:xfrm>
            <a:off x="158750" y="38100"/>
            <a:ext cx="8826500" cy="72327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182" defTabSz="914363"/>
            <a:r>
              <a:rPr lang="en-US" sz="4400" b="1" dirty="0">
                <a:latin typeface="Cambria" pitchFamily="18" charset="0"/>
                <a:ea typeface="Calibri" pitchFamily="34" charset="0"/>
                <a:cs typeface="Times New Roman" pitchFamily="18" charset="0"/>
              </a:rPr>
              <a:t>THE.REJECTED.KING   </a:t>
            </a:r>
          </a:p>
          <a:p>
            <a:pPr indent="457182" defTabSz="914363"/>
            <a:r>
              <a:rPr lang="en-US" sz="3600" b="1" dirty="0">
                <a:latin typeface="Cambria" pitchFamily="18" charset="0"/>
                <a:ea typeface="Calibri" pitchFamily="34" charset="0"/>
                <a:cs typeface="Times New Roman" pitchFamily="18" charset="0"/>
              </a:rPr>
              <a:t>	</a:t>
            </a:r>
            <a:r>
              <a:rPr lang="en-US" sz="3200" dirty="0">
                <a:latin typeface="Cambria" pitchFamily="18" charset="0"/>
                <a:ea typeface="Calibri" pitchFamily="34" charset="0"/>
                <a:cs typeface="Times New Roman" pitchFamily="18" charset="0"/>
              </a:rPr>
              <a:t>60 Now, when a man rejects the leading of the Holy Spirit... You know what God did for Saul? He give him an evil spirit to lead him. </a:t>
            </a:r>
            <a:r>
              <a:rPr lang="en-US" sz="3200" dirty="0">
                <a:solidFill>
                  <a:srgbClr val="FFFF00"/>
                </a:solidFill>
                <a:latin typeface="Cambria" pitchFamily="18" charset="0"/>
                <a:ea typeface="Calibri" pitchFamily="34" charset="0"/>
                <a:cs typeface="Times New Roman" pitchFamily="18" charset="0"/>
              </a:rPr>
              <a:t>So when a man rejects the leading of the Holy Spirit, you got a devil on you to lead you. </a:t>
            </a:r>
            <a:r>
              <a:rPr lang="en-US" sz="3200" dirty="0">
                <a:latin typeface="Cambria" pitchFamily="18" charset="0"/>
                <a:ea typeface="Calibri" pitchFamily="34" charset="0"/>
                <a:cs typeface="Times New Roman" pitchFamily="18" charset="0"/>
              </a:rPr>
              <a:t>As long as they're preaching the Bible, the whole Bible, and nothing but the truth, listen to it.</a:t>
            </a:r>
          </a:p>
          <a:p>
            <a:pPr indent="457182" defTabSz="914363"/>
            <a:r>
              <a:rPr lang="en-US" sz="3200" dirty="0">
                <a:latin typeface="Cambria" pitchFamily="18" charset="0"/>
                <a:ea typeface="Calibri" pitchFamily="34" charset="0"/>
                <a:cs typeface="Times New Roman" pitchFamily="18" charset="0"/>
              </a:rPr>
              <a:t>	 If a man is led by the Spirit of God, God will make </a:t>
            </a:r>
            <a:r>
              <a:rPr lang="en-US" sz="3200" dirty="0" err="1">
                <a:latin typeface="Cambria" pitchFamily="18" charset="0"/>
                <a:ea typeface="Calibri" pitchFamily="34" charset="0"/>
                <a:cs typeface="Times New Roman" pitchFamily="18" charset="0"/>
              </a:rPr>
              <a:t>Hisself</a:t>
            </a:r>
            <a:r>
              <a:rPr lang="en-US" sz="3200" dirty="0">
                <a:latin typeface="Cambria" pitchFamily="18" charset="0"/>
                <a:ea typeface="Calibri" pitchFamily="34" charset="0"/>
                <a:cs typeface="Times New Roman" pitchFamily="18" charset="0"/>
              </a:rPr>
              <a:t> known to that person. So in doing that, we know that the Holy Spirit leads the people and God takes care of it. Amen.</a:t>
            </a:r>
          </a:p>
          <a:p>
            <a:pPr indent="457182" defTabSz="914363"/>
            <a:r>
              <a:rPr lang="en-US" sz="3200" dirty="0">
                <a:latin typeface="Cambria" pitchFamily="18" charset="0"/>
                <a:ea typeface="Calibri" pitchFamily="34" charset="0"/>
                <a:cs typeface="Times New Roman" pitchFamily="18" charset="0"/>
              </a:rPr>
              <a:t>							60-0610</a:t>
            </a:r>
            <a:endParaRPr lang="en-US" sz="3200" dirty="0">
              <a:latin typeface="Arial" pitchFamily="34" charset="0"/>
              <a:cs typeface="Arial" pitchFamily="34" charset="0"/>
            </a:endParaRPr>
          </a:p>
          <a:p>
            <a:pPr indent="457182" defTabSz="914363" eaLnBrk="0" hangingPunct="0"/>
            <a:endParaRPr lang="en-US" sz="3200" dirty="0">
              <a:latin typeface="Arial" pitchFamily="34" charset="0"/>
              <a:cs typeface="Arial" pitchFamily="34" charset="0"/>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15400" cy="6617196"/>
          </a:xfrm>
          <a:prstGeom prst="rect">
            <a:avLst/>
          </a:prstGeom>
        </p:spPr>
        <p:txBody>
          <a:bodyPr wrap="square">
            <a:spAutoFit/>
          </a:bodyPr>
          <a:lstStyle/>
          <a:p>
            <a:r>
              <a:rPr lang="en-US" sz="4000" b="1" dirty="0">
                <a:latin typeface="Cambria" panose="02040503050406030204" pitchFamily="18" charset="0"/>
                <a:ea typeface="Cambria" panose="02040503050406030204" pitchFamily="18" charset="0"/>
              </a:rPr>
              <a:t>INVASION.OF.THE.UNITED.STATES</a:t>
            </a:r>
            <a:endParaRPr lang="en-US" sz="3200" dirty="0">
              <a:latin typeface="Cambria" panose="02040503050406030204" pitchFamily="18" charset="0"/>
              <a:ea typeface="Cambria" panose="02040503050406030204" pitchFamily="18" charset="0"/>
            </a:endParaRPr>
          </a:p>
          <a:p>
            <a:r>
              <a:rPr lang="en-US" sz="3200" b="1" dirty="0">
                <a:latin typeface="Cambria" panose="02040503050406030204" pitchFamily="18" charset="0"/>
                <a:ea typeface="Cambria" panose="02040503050406030204" pitchFamily="18" charset="0"/>
              </a:rPr>
              <a:t>	</a:t>
            </a:r>
            <a:r>
              <a:rPr lang="en-US" sz="3200" dirty="0">
                <a:latin typeface="Cambria" panose="02040503050406030204" pitchFamily="18" charset="0"/>
                <a:ea typeface="Cambria" panose="02040503050406030204" pitchFamily="18" charset="0"/>
              </a:rPr>
              <a:t>165  (Rose) it's pretty, there to be looked at. Just like the church; there to be looked at. Like a pretty little woman, she's there to be looked at.... to her husband, she is all right. But if she hasn't got </a:t>
            </a:r>
            <a:r>
              <a:rPr lang="en-US" sz="3200" dirty="0">
                <a:solidFill>
                  <a:srgbClr val="FFFF00"/>
                </a:solidFill>
                <a:latin typeface="Cambria" panose="02040503050406030204" pitchFamily="18" charset="0"/>
                <a:ea typeface="Cambria" panose="02040503050406030204" pitchFamily="18" charset="0"/>
              </a:rPr>
              <a:t>the moral sword </a:t>
            </a:r>
            <a:r>
              <a:rPr lang="en-US" sz="3200" dirty="0">
                <a:latin typeface="Cambria" panose="02040503050406030204" pitchFamily="18" charset="0"/>
                <a:ea typeface="Cambria" panose="02040503050406030204" pitchFamily="18" charset="0"/>
              </a:rPr>
              <a:t>sticking out there to protect her, she becomes a </a:t>
            </a:r>
            <a:r>
              <a:rPr lang="en-US" sz="3200" dirty="0" err="1">
                <a:latin typeface="Cambria" panose="02040503050406030204" pitchFamily="18" charset="0"/>
                <a:ea typeface="Cambria" panose="02040503050406030204" pitchFamily="18" charset="0"/>
              </a:rPr>
              <a:t>indebtiment</a:t>
            </a:r>
            <a:r>
              <a:rPr lang="en-US" sz="3200" dirty="0">
                <a:latin typeface="Cambria" panose="02040503050406030204" pitchFamily="18" charset="0"/>
                <a:ea typeface="Cambria" panose="02040503050406030204" pitchFamily="18" charset="0"/>
              </a:rPr>
              <a:t> to society and human beings: so low, scandalous and rotten till the dogs wouldn't look at her. Same thing to the church of the living God. They try to glamorize, fix themselves up… </a:t>
            </a:r>
            <a:r>
              <a:rPr lang="en-US" sz="3200" dirty="0">
                <a:solidFill>
                  <a:srgbClr val="FFFF00"/>
                </a:solidFill>
                <a:latin typeface="Cambria" panose="02040503050406030204" pitchFamily="18" charset="0"/>
                <a:ea typeface="Cambria" panose="02040503050406030204" pitchFamily="18" charset="0"/>
              </a:rPr>
              <a:t>And people don't realize that these devils are invading your homes</a:t>
            </a:r>
            <a:r>
              <a:rPr lang="en-US" sz="3200" dirty="0">
                <a:latin typeface="Cambria" panose="02040503050406030204" pitchFamily="18" charset="0"/>
                <a:ea typeface="Cambria" panose="02040503050406030204" pitchFamily="18" charset="0"/>
              </a:rPr>
              <a:t>. 								54-0509</a:t>
            </a:r>
          </a:p>
        </p:txBody>
      </p:sp>
      <p:sp>
        <p:nvSpPr>
          <p:cNvPr id="3" name="Date Placeholder 2"/>
          <p:cNvSpPr>
            <a:spLocks noGrp="1"/>
          </p:cNvSpPr>
          <p:nvPr>
            <p:ph type="dt" sz="half" idx="10"/>
          </p:nvPr>
        </p:nvSpPr>
        <p:spPr/>
        <p:txBody>
          <a:bodyPr/>
          <a:lstStyle/>
          <a:p>
            <a:r>
              <a:rPr lang="en-US"/>
              <a:t>9/4/2019</a:t>
            </a:r>
          </a:p>
        </p:txBody>
      </p:sp>
      <p:sp>
        <p:nvSpPr>
          <p:cNvPr id="4" name="Slide Number Placeholder 3"/>
          <p:cNvSpPr>
            <a:spLocks noGrp="1"/>
          </p:cNvSpPr>
          <p:nvPr>
            <p:ph type="sldNum" sz="quarter" idx="12"/>
          </p:nvPr>
        </p:nvSpPr>
        <p:spPr/>
        <p:txBody>
          <a:bodyPr/>
          <a:lstStyle/>
          <a:p>
            <a:fld id="{8133E312-B0AB-47B4-A199-7B5FF76AB7A0}" type="slidenum">
              <a:rPr lang="en-US" smtClean="0"/>
              <a:pPr/>
              <a:t>11</a:t>
            </a:fld>
            <a:endParaRPr lang="en-US"/>
          </a:p>
        </p:txBody>
      </p:sp>
      <p:sp>
        <p:nvSpPr>
          <p:cNvPr id="5" name="Footer Placeholder 4"/>
          <p:cNvSpPr>
            <a:spLocks noGrp="1"/>
          </p:cNvSpPr>
          <p:nvPr>
            <p:ph type="ftr" sz="quarter" idx="11"/>
          </p:nvPr>
        </p:nvSpPr>
        <p:spPr/>
        <p:txBody>
          <a:bodyPr/>
          <a:lstStyle/>
          <a:p>
            <a:r>
              <a:rPr lang="en-US"/>
              <a:t>The Unusual Plan of God</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half" idx="10"/>
          </p:nvPr>
        </p:nvSpPr>
        <p:spPr/>
        <p:txBody>
          <a:bodyPr/>
          <a:lstStyle/>
          <a:p>
            <a:pPr>
              <a:defRPr/>
            </a:pPr>
            <a:r>
              <a:rPr lang="en-US"/>
              <a:t>9/4/2019</a:t>
            </a:r>
            <a:endParaRPr lang="en-US" dirty="0"/>
          </a:p>
        </p:txBody>
      </p:sp>
      <p:sp>
        <p:nvSpPr>
          <p:cNvPr id="14339" name="Footer Placeholder 2"/>
          <p:cNvSpPr>
            <a:spLocks noGrp="1"/>
          </p:cNvSpPr>
          <p:nvPr>
            <p:ph type="ftr" sz="quarter" idx="11"/>
          </p:nvPr>
        </p:nvSpPr>
        <p:spPr/>
        <p:txBody>
          <a:bodyPr/>
          <a:lstStyle/>
          <a:p>
            <a:pPr>
              <a:defRPr/>
            </a:pPr>
            <a:r>
              <a:rPr lang="en-US"/>
              <a:t>The Unusual Plan of God</a:t>
            </a:r>
            <a:endParaRPr lang="en-US" dirty="0"/>
          </a:p>
        </p:txBody>
      </p:sp>
      <p:sp>
        <p:nvSpPr>
          <p:cNvPr id="14340" name="Slide Number Placeholder 3"/>
          <p:cNvSpPr>
            <a:spLocks noGrp="1"/>
          </p:cNvSpPr>
          <p:nvPr>
            <p:ph type="sldNum" sz="quarter" idx="12"/>
          </p:nvPr>
        </p:nvSpPr>
        <p:spPr/>
        <p:txBody>
          <a:bodyPr/>
          <a:lstStyle/>
          <a:p>
            <a:pPr>
              <a:defRPr/>
            </a:pPr>
            <a:fld id="{CF679753-46C7-4E7F-8A33-6E28CEBF3A2A}" type="slidenum">
              <a:rPr lang="en-US" smtClean="0"/>
              <a:pPr>
                <a:defRPr/>
              </a:pPr>
              <a:t>12</a:t>
            </a:fld>
            <a:endParaRPr lang="en-US" dirty="0"/>
          </a:p>
        </p:txBody>
      </p:sp>
      <p:sp>
        <p:nvSpPr>
          <p:cNvPr id="5" name="Rectangle 4"/>
          <p:cNvSpPr/>
          <p:nvPr/>
        </p:nvSpPr>
        <p:spPr>
          <a:xfrm>
            <a:off x="190500" y="136525"/>
            <a:ext cx="8763000" cy="5632311"/>
          </a:xfrm>
          <a:prstGeom prst="rect">
            <a:avLst/>
          </a:prstGeom>
        </p:spPr>
        <p:txBody>
          <a:bodyPr wrap="square">
            <a:spAutoFit/>
          </a:bodyPr>
          <a:lstStyle/>
          <a:p>
            <a:pPr>
              <a:defRPr/>
            </a:pPr>
            <a:r>
              <a:rPr lang="en-US" sz="4400" b="1" dirty="0">
                <a:latin typeface="Cambria" charset="0"/>
                <a:ea typeface="Cambria" charset="0"/>
                <a:cs typeface="Cambria" charset="0"/>
              </a:rPr>
              <a:t>THE.FIRST.SEAL</a:t>
            </a:r>
          </a:p>
          <a:p>
            <a:pPr>
              <a:defRPr/>
            </a:pPr>
            <a:r>
              <a:rPr lang="en-US" sz="2800" dirty="0">
                <a:latin typeface="Cambria" charset="0"/>
                <a:ea typeface="Cambria" charset="0"/>
                <a:cs typeface="Cambria" charset="0"/>
              </a:rPr>
              <a:t>	</a:t>
            </a:r>
            <a:r>
              <a:rPr lang="en-US" sz="3200" dirty="0">
                <a:latin typeface="Cambria" charset="0"/>
                <a:ea typeface="Cambria" charset="0"/>
                <a:cs typeface="Cambria" charset="0"/>
              </a:rPr>
              <a:t>147-3 But Rev. 10 said his message was to reveal not reform, reveal the secrets… (Heb. 4) This man is not a reformer; he's a revealer of the mysteries of God. Where the church has got it all tied up and everything, he's to come forth with the Word of God and reveal the thing out, because he is to restore the faith of the children back to the fathers. The original Bible faith is to be restored by the seventh angel.</a:t>
            </a:r>
          </a:p>
          <a:p>
            <a:pPr algn="r">
              <a:defRPr/>
            </a:pPr>
            <a:r>
              <a:rPr lang="en-US" sz="2800" dirty="0">
                <a:latin typeface="Cambria" charset="0"/>
                <a:ea typeface="Cambria" charset="0"/>
                <a:cs typeface="Cambria" charset="0"/>
              </a:rPr>
              <a:t>63-0318</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229600" cy="1143000"/>
          </a:xfrm>
        </p:spPr>
        <p:txBody>
          <a:bodyPr>
            <a:normAutofit/>
          </a:bodyPr>
          <a:lstStyle/>
          <a:p>
            <a:pPr algn="l"/>
            <a:r>
              <a:rPr lang="en-US" sz="4800" dirty="0">
                <a:latin typeface="Eras Demi ITC" pitchFamily="34" charset="0"/>
              </a:rPr>
              <a:t>Two Things Happen:</a:t>
            </a:r>
          </a:p>
        </p:txBody>
      </p:sp>
      <p:sp>
        <p:nvSpPr>
          <p:cNvPr id="6" name="Content Placeholder 5"/>
          <p:cNvSpPr>
            <a:spLocks noGrp="1"/>
          </p:cNvSpPr>
          <p:nvPr>
            <p:ph idx="1"/>
          </p:nvPr>
        </p:nvSpPr>
        <p:spPr>
          <a:xfrm>
            <a:off x="457200" y="1219200"/>
            <a:ext cx="8229600" cy="4906963"/>
          </a:xfrm>
        </p:spPr>
        <p:txBody>
          <a:bodyPr>
            <a:normAutofit/>
          </a:bodyPr>
          <a:lstStyle/>
          <a:p>
            <a:r>
              <a:rPr lang="en-US" sz="3600" dirty="0" err="1">
                <a:solidFill>
                  <a:srgbClr val="FFFF66"/>
                </a:solidFill>
              </a:rPr>
              <a:t>Blindlness</a:t>
            </a:r>
            <a:r>
              <a:rPr lang="en-US" sz="3600" dirty="0">
                <a:solidFill>
                  <a:srgbClr val="FFFF66"/>
                </a:solidFill>
              </a:rPr>
              <a:t>:</a:t>
            </a:r>
          </a:p>
          <a:p>
            <a:pPr>
              <a:buNone/>
            </a:pPr>
            <a:r>
              <a:rPr lang="en-US" sz="2800" b="1" dirty="0"/>
              <a:t>		ROMANS 11:25 </a:t>
            </a:r>
            <a:r>
              <a:rPr lang="en-US" sz="2800" i="1" dirty="0"/>
              <a:t> For I would not, brethren, that ye should be ignorant of this mystery, lest ye should be wise in your own conceits; that blindness in part is happened to Israel, until the </a:t>
            </a:r>
            <a:r>
              <a:rPr lang="en-US" sz="2800" i="1" dirty="0" err="1"/>
              <a:t>fulness</a:t>
            </a:r>
            <a:r>
              <a:rPr lang="en-US" sz="2800" i="1" dirty="0"/>
              <a:t> of the Gentiles be come in.</a:t>
            </a:r>
          </a:p>
          <a:p>
            <a:r>
              <a:rPr lang="en-US" sz="3600" dirty="0">
                <a:solidFill>
                  <a:srgbClr val="FFFF66"/>
                </a:solidFill>
              </a:rPr>
              <a:t>A Change in Administration</a:t>
            </a:r>
            <a:r>
              <a:rPr lang="en-US" sz="3600" dirty="0"/>
              <a:t>:</a:t>
            </a:r>
          </a:p>
          <a:p>
            <a:pPr>
              <a:buNone/>
            </a:pPr>
            <a:r>
              <a:rPr lang="en-US" sz="2800" dirty="0"/>
              <a:t>		</a:t>
            </a:r>
            <a:r>
              <a:rPr lang="en-US" sz="2800" b="1" dirty="0"/>
              <a:t>COLOSSIANS 1:25</a:t>
            </a:r>
            <a:r>
              <a:rPr lang="en-US" sz="2800" i="1" dirty="0"/>
              <a:t>  Whereof I am made a minister, according to the dispensation of God which is given to me for you, to </a:t>
            </a:r>
            <a:r>
              <a:rPr lang="en-US" sz="2800" i="1" dirty="0" err="1"/>
              <a:t>fulfil</a:t>
            </a:r>
            <a:r>
              <a:rPr lang="en-US" sz="2800" i="1" dirty="0"/>
              <a:t> the word of God;</a:t>
            </a:r>
          </a:p>
        </p:txBody>
      </p:sp>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13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2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6">
                                            <p:txEl>
                                              <p:pRg st="2" end="2"/>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p:cTn id="24" dur="2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5" dur="2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6"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D138C01-E5DF-4648-8218-9EC1497620E8}"/>
              </a:ext>
            </a:extLst>
          </p:cNvPr>
          <p:cNvSpPr>
            <a:spLocks noGrp="1"/>
          </p:cNvSpPr>
          <p:nvPr>
            <p:ph type="dt" sz="half" idx="10"/>
          </p:nvPr>
        </p:nvSpPr>
        <p:spPr/>
        <p:txBody>
          <a:bodyPr/>
          <a:lstStyle/>
          <a:p>
            <a:r>
              <a:rPr lang="en-US"/>
              <a:t>9/4/2019</a:t>
            </a:r>
          </a:p>
        </p:txBody>
      </p:sp>
      <p:sp>
        <p:nvSpPr>
          <p:cNvPr id="5" name="Footer Placeholder 4">
            <a:extLst>
              <a:ext uri="{FF2B5EF4-FFF2-40B4-BE49-F238E27FC236}">
                <a16:creationId xmlns:a16="http://schemas.microsoft.com/office/drawing/2014/main" id="{01E0F19A-6E45-4032-A862-B91C7903C1D0}"/>
              </a:ext>
            </a:extLst>
          </p:cNvPr>
          <p:cNvSpPr>
            <a:spLocks noGrp="1"/>
          </p:cNvSpPr>
          <p:nvPr>
            <p:ph type="ftr" sz="quarter" idx="11"/>
          </p:nvPr>
        </p:nvSpPr>
        <p:spPr/>
        <p:txBody>
          <a:bodyPr/>
          <a:lstStyle/>
          <a:p>
            <a:r>
              <a:rPr lang="en-US"/>
              <a:t>The Unusual Plan of God</a:t>
            </a:r>
          </a:p>
        </p:txBody>
      </p:sp>
      <p:sp>
        <p:nvSpPr>
          <p:cNvPr id="6" name="Slide Number Placeholder 5">
            <a:extLst>
              <a:ext uri="{FF2B5EF4-FFF2-40B4-BE49-F238E27FC236}">
                <a16:creationId xmlns:a16="http://schemas.microsoft.com/office/drawing/2014/main" id="{9798B8A6-8534-4E99-B5B6-C931C08A45EE}"/>
              </a:ext>
            </a:extLst>
          </p:cNvPr>
          <p:cNvSpPr>
            <a:spLocks noGrp="1"/>
          </p:cNvSpPr>
          <p:nvPr>
            <p:ph type="sldNum" sz="quarter" idx="12"/>
          </p:nvPr>
        </p:nvSpPr>
        <p:spPr/>
        <p:txBody>
          <a:bodyPr/>
          <a:lstStyle/>
          <a:p>
            <a:fld id="{E60415C2-450C-461E-AC68-254880AF88A5}" type="slidenum">
              <a:rPr lang="en-US" smtClean="0"/>
              <a:pPr/>
              <a:t>14</a:t>
            </a:fld>
            <a:endParaRPr lang="en-US"/>
          </a:p>
        </p:txBody>
      </p:sp>
      <p:sp>
        <p:nvSpPr>
          <p:cNvPr id="7" name="Rectangle 6">
            <a:extLst>
              <a:ext uri="{FF2B5EF4-FFF2-40B4-BE49-F238E27FC236}">
                <a16:creationId xmlns:a16="http://schemas.microsoft.com/office/drawing/2014/main" id="{09346CCC-A9D7-4527-B895-9EF23C245486}"/>
              </a:ext>
            </a:extLst>
          </p:cNvPr>
          <p:cNvSpPr/>
          <p:nvPr/>
        </p:nvSpPr>
        <p:spPr>
          <a:xfrm>
            <a:off x="228600" y="136525"/>
            <a:ext cx="8686800" cy="6617196"/>
          </a:xfrm>
          <a:prstGeom prst="rect">
            <a:avLst/>
          </a:prstGeom>
        </p:spPr>
        <p:txBody>
          <a:bodyPr wrap="square">
            <a:spAutoFit/>
          </a:bodyPr>
          <a:lstStyle/>
          <a:p>
            <a:r>
              <a:rPr lang="en-US" sz="4000" b="1" dirty="0"/>
              <a:t>THE.RAPTURE</a:t>
            </a:r>
          </a:p>
          <a:p>
            <a:r>
              <a:rPr lang="en-US" sz="3200" dirty="0"/>
              <a:t>	74 Revelations is the last Book of the Bible. It's sealed to unbelievers. In there, says, (Chap. 22)</a:t>
            </a:r>
            <a:r>
              <a:rPr lang="en-US" sz="3200" i="1" dirty="0"/>
              <a:t> "Whosoever shall take one Word from It, or add one word to It, I'll take his part from the Book of Life.</a:t>
            </a:r>
            <a:r>
              <a:rPr lang="en-US" sz="3200" dirty="0"/>
              <a:t>" And It opens the Book of Revelations and reveals Who the Author of this entire Book is. "He is to look upon as Alpha and Omega," from Genesis to Revelations, Jesus Christ the same, right straight through, reveals His complete mystery of Himself, His plans for His church ages to come, and was sealed in there by Seven Seals.</a:t>
            </a:r>
          </a:p>
          <a:p>
            <a:pPr algn="r"/>
            <a:r>
              <a:rPr lang="en-US" sz="3200" dirty="0"/>
              <a:t>65-1204</a:t>
            </a:r>
          </a:p>
        </p:txBody>
      </p:sp>
    </p:spTree>
    <p:extLst>
      <p:ext uri="{BB962C8B-B14F-4D97-AF65-F5344CB8AC3E}">
        <p14:creationId xmlns:p14="http://schemas.microsoft.com/office/powerpoint/2010/main" val="223759759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15</a:t>
            </a:fld>
            <a:endParaRPr lang="en-US"/>
          </a:p>
        </p:txBody>
      </p:sp>
      <p:sp>
        <p:nvSpPr>
          <p:cNvPr id="7" name="Rectangle 6"/>
          <p:cNvSpPr/>
          <p:nvPr/>
        </p:nvSpPr>
        <p:spPr>
          <a:xfrm>
            <a:off x="152400" y="76200"/>
            <a:ext cx="8763000" cy="5632311"/>
          </a:xfrm>
          <a:prstGeom prst="rect">
            <a:avLst/>
          </a:prstGeom>
        </p:spPr>
        <p:txBody>
          <a:bodyPr wrap="square">
            <a:spAutoFit/>
          </a:bodyPr>
          <a:lstStyle/>
          <a:p>
            <a:r>
              <a:rPr lang="en-US" sz="4000" b="1" dirty="0"/>
              <a:t>JEREMIAH 13:15</a:t>
            </a:r>
          </a:p>
          <a:p>
            <a:r>
              <a:rPr lang="en-US" sz="3200" dirty="0"/>
              <a:t>	</a:t>
            </a:r>
            <a:r>
              <a:rPr lang="en-US" sz="3200" i="1" dirty="0"/>
              <a:t>15  Hear ye, and give ear; be not proud: for the LORD hath spoken. 16 Give glory to the LORD your God, </a:t>
            </a:r>
            <a:r>
              <a:rPr lang="en-US" sz="3200" i="1" dirty="0">
                <a:solidFill>
                  <a:srgbClr val="FFFF00"/>
                </a:solidFill>
              </a:rPr>
              <a:t>before he cause darkness, </a:t>
            </a:r>
            <a:r>
              <a:rPr lang="en-US" sz="3200" i="1" dirty="0"/>
              <a:t>and </a:t>
            </a:r>
            <a:r>
              <a:rPr lang="en-US" sz="3200" i="1" dirty="0">
                <a:solidFill>
                  <a:srgbClr val="FFFF00"/>
                </a:solidFill>
              </a:rPr>
              <a:t>before your feet stumble upon the dark mountains, </a:t>
            </a:r>
            <a:r>
              <a:rPr lang="en-US" sz="3200" i="1" dirty="0"/>
              <a:t>and, </a:t>
            </a:r>
            <a:r>
              <a:rPr lang="en-US" sz="3200" i="1" dirty="0">
                <a:solidFill>
                  <a:srgbClr val="FFFF00"/>
                </a:solidFill>
              </a:rPr>
              <a:t>while ye look for light, he turn it into the shadow of death, [and] make it gross darkness.</a:t>
            </a:r>
          </a:p>
          <a:p>
            <a:r>
              <a:rPr lang="en-US" sz="3200" i="1">
                <a:solidFill>
                  <a:srgbClr val="FFFF00"/>
                </a:solidFill>
              </a:rPr>
              <a:t>	</a:t>
            </a:r>
            <a:r>
              <a:rPr lang="en-US" sz="3200" i="1"/>
              <a:t>17 </a:t>
            </a:r>
            <a:r>
              <a:rPr lang="en-US" sz="3200" i="1" dirty="0"/>
              <a:t>But if ye will not hear it, my soul shall weep in secret places for your pride; and mine eye shall weep sore, and run down with tears, because the LORD'S flock is carried away captive.</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747C2E-9168-4EF8-844D-66B4CD979348}"/>
              </a:ext>
            </a:extLst>
          </p:cNvPr>
          <p:cNvSpPr>
            <a:spLocks noGrp="1"/>
          </p:cNvSpPr>
          <p:nvPr>
            <p:ph type="dt" sz="half" idx="10"/>
          </p:nvPr>
        </p:nvSpPr>
        <p:spPr/>
        <p:txBody>
          <a:bodyPr/>
          <a:lstStyle/>
          <a:p>
            <a:r>
              <a:rPr lang="en-US"/>
              <a:t>9/4/2019</a:t>
            </a:r>
          </a:p>
        </p:txBody>
      </p:sp>
      <p:sp>
        <p:nvSpPr>
          <p:cNvPr id="3" name="Footer Placeholder 2">
            <a:extLst>
              <a:ext uri="{FF2B5EF4-FFF2-40B4-BE49-F238E27FC236}">
                <a16:creationId xmlns:a16="http://schemas.microsoft.com/office/drawing/2014/main" id="{04D324F3-9078-412D-9BEB-8B90C1CF9F8B}"/>
              </a:ext>
            </a:extLst>
          </p:cNvPr>
          <p:cNvSpPr>
            <a:spLocks noGrp="1"/>
          </p:cNvSpPr>
          <p:nvPr>
            <p:ph type="ftr" sz="quarter" idx="11"/>
          </p:nvPr>
        </p:nvSpPr>
        <p:spPr/>
        <p:txBody>
          <a:bodyPr/>
          <a:lstStyle/>
          <a:p>
            <a:r>
              <a:rPr lang="en-US"/>
              <a:t>The Unusual Plan of God</a:t>
            </a:r>
          </a:p>
        </p:txBody>
      </p:sp>
      <p:sp>
        <p:nvSpPr>
          <p:cNvPr id="4" name="Slide Number Placeholder 3">
            <a:extLst>
              <a:ext uri="{FF2B5EF4-FFF2-40B4-BE49-F238E27FC236}">
                <a16:creationId xmlns:a16="http://schemas.microsoft.com/office/drawing/2014/main" id="{809EEFAF-98E1-4224-AE0F-E1193335280A}"/>
              </a:ext>
            </a:extLst>
          </p:cNvPr>
          <p:cNvSpPr>
            <a:spLocks noGrp="1"/>
          </p:cNvSpPr>
          <p:nvPr>
            <p:ph type="sldNum" sz="quarter" idx="12"/>
          </p:nvPr>
        </p:nvSpPr>
        <p:spPr/>
        <p:txBody>
          <a:bodyPr/>
          <a:lstStyle/>
          <a:p>
            <a:fld id="{E60415C2-450C-461E-AC68-254880AF88A5}" type="slidenum">
              <a:rPr lang="en-US" smtClean="0"/>
              <a:pPr/>
              <a:t>16</a:t>
            </a:fld>
            <a:endParaRPr lang="en-US"/>
          </a:p>
        </p:txBody>
      </p:sp>
      <p:sp>
        <p:nvSpPr>
          <p:cNvPr id="5" name="Rectangle 4">
            <a:extLst>
              <a:ext uri="{FF2B5EF4-FFF2-40B4-BE49-F238E27FC236}">
                <a16:creationId xmlns:a16="http://schemas.microsoft.com/office/drawing/2014/main" id="{2C9ED62C-2EF0-455F-B956-42EE5CF662B3}"/>
              </a:ext>
            </a:extLst>
          </p:cNvPr>
          <p:cNvSpPr/>
          <p:nvPr/>
        </p:nvSpPr>
        <p:spPr>
          <a:xfrm>
            <a:off x="304800" y="136526"/>
            <a:ext cx="8458200" cy="5201424"/>
          </a:xfrm>
          <a:prstGeom prst="rect">
            <a:avLst/>
          </a:prstGeom>
        </p:spPr>
        <p:txBody>
          <a:bodyPr wrap="square">
            <a:spAutoFit/>
          </a:bodyPr>
          <a:lstStyle/>
          <a:p>
            <a:r>
              <a:rPr lang="en-US" sz="4400" b="1" dirty="0"/>
              <a:t>ISAIAH 60:1-3</a:t>
            </a:r>
          </a:p>
          <a:p>
            <a:r>
              <a:rPr lang="en-US" sz="3600" i="1" dirty="0"/>
              <a:t> 	Arise, shine; for thy light is come, and the glory of the LORD is risen upon thee. 2 For, behold, the darkness shall cover the earth, and gross darkness the people: but the LORD shall arise upon thee, and his glory shall be seen upon thee. 3 And the Gentiles shall come to thy light, and kings to the brightness of thy rising.</a:t>
            </a:r>
          </a:p>
        </p:txBody>
      </p:sp>
    </p:spTree>
    <p:extLst>
      <p:ext uri="{BB962C8B-B14F-4D97-AF65-F5344CB8AC3E}">
        <p14:creationId xmlns:p14="http://schemas.microsoft.com/office/powerpoint/2010/main" val="163185852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9/4/2019</a:t>
            </a:r>
          </a:p>
        </p:txBody>
      </p:sp>
      <p:sp>
        <p:nvSpPr>
          <p:cNvPr id="5" name="Footer Placeholder 4"/>
          <p:cNvSpPr>
            <a:spLocks noGrp="1"/>
          </p:cNvSpPr>
          <p:nvPr>
            <p:ph type="ftr" sz="quarter" idx="11"/>
          </p:nvPr>
        </p:nvSpPr>
        <p:spPr/>
        <p:txBody>
          <a:bodyPr/>
          <a:lstStyle/>
          <a:p>
            <a:r>
              <a:rPr lang="en-US"/>
              <a:t>The Unusual Plan of God</a:t>
            </a:r>
          </a:p>
        </p:txBody>
      </p:sp>
      <p:sp>
        <p:nvSpPr>
          <p:cNvPr id="6" name="Slide Number Placeholder 5"/>
          <p:cNvSpPr>
            <a:spLocks noGrp="1"/>
          </p:cNvSpPr>
          <p:nvPr>
            <p:ph type="sldNum" sz="quarter" idx="12"/>
          </p:nvPr>
        </p:nvSpPr>
        <p:spPr/>
        <p:txBody>
          <a:bodyPr/>
          <a:lstStyle/>
          <a:p>
            <a:fld id="{E60415C2-450C-461E-AC68-254880AF88A5}" type="slidenum">
              <a:rPr lang="en-US" smtClean="0"/>
              <a:pPr/>
              <a:t>17</a:t>
            </a:fld>
            <a:endParaRPr lang="en-US"/>
          </a:p>
        </p:txBody>
      </p:sp>
      <p:sp>
        <p:nvSpPr>
          <p:cNvPr id="7" name="Rectangle 6"/>
          <p:cNvSpPr/>
          <p:nvPr/>
        </p:nvSpPr>
        <p:spPr>
          <a:xfrm>
            <a:off x="152400" y="73759"/>
            <a:ext cx="8839200" cy="6555641"/>
          </a:xfrm>
          <a:prstGeom prst="rect">
            <a:avLst/>
          </a:prstGeom>
        </p:spPr>
        <p:txBody>
          <a:bodyPr wrap="square">
            <a:spAutoFit/>
          </a:bodyPr>
          <a:lstStyle/>
          <a:p>
            <a:r>
              <a:rPr lang="en-US" sz="3600" b="1" dirty="0"/>
              <a:t>GOD.PROVIDING.HEALING   </a:t>
            </a:r>
            <a:r>
              <a:rPr lang="en-US" sz="3200" dirty="0"/>
              <a:t>	</a:t>
            </a:r>
          </a:p>
          <a:p>
            <a:r>
              <a:rPr lang="en-US" sz="3200" dirty="0"/>
              <a:t>	60  Chicago, what is the matter up here? Why is this world in such darkness? Why is gross darkness upon the people's heart? Why does the Spirit call out constantly, and the Gentiles are shutting their hearts from the message? Why are you, because you are fed well. You're clothed well. Know ye not, these mercies come from God? 	Do you know the hour is coming when you'll be weeping, crying, mourning of these things, when you'll not get them? Awake while time is at hand, and while you can receive God, receive Him.  					54-0719</a:t>
            </a: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18</a:t>
            </a:fld>
            <a:endParaRPr lang="en-US"/>
          </a:p>
        </p:txBody>
      </p:sp>
      <p:sp>
        <p:nvSpPr>
          <p:cNvPr id="5" name="Rectangle 4"/>
          <p:cNvSpPr/>
          <p:nvPr/>
        </p:nvSpPr>
        <p:spPr>
          <a:xfrm>
            <a:off x="152400" y="76200"/>
            <a:ext cx="8839200" cy="5631082"/>
          </a:xfrm>
          <a:prstGeom prst="rect">
            <a:avLst/>
          </a:prstGeom>
        </p:spPr>
        <p:txBody>
          <a:bodyPr wrap="square">
            <a:spAutoFit/>
          </a:bodyPr>
          <a:lstStyle/>
          <a:p>
            <a:r>
              <a:rPr lang="en-US" sz="3600" b="1" dirty="0"/>
              <a:t>GOD.MANIFESTING.HIS.GIFTS </a:t>
            </a:r>
            <a:r>
              <a:rPr lang="en-US" sz="3200" b="1" dirty="0"/>
              <a:t>  </a:t>
            </a:r>
            <a:endParaRPr lang="en-US" sz="2800" b="1" dirty="0"/>
          </a:p>
          <a:p>
            <a:r>
              <a:rPr lang="en-US" sz="3200" dirty="0"/>
              <a:t>	84  Now, when Moses was given a sign to perform before the people, to do a miracle with his hands, turn a stick into a serpent, every Israelite believed him and marched on to freedom. Why do we have to have the same thing over, and over, and over, and over, and over, and over, and over? Gross darkness, dark hearts, unbelief, theology, psychology, everything else set into our minds, there's where we stand. All of us. 					</a:t>
            </a:r>
            <a:r>
              <a:rPr lang="en-US" sz="2000" b="1" dirty="0"/>
              <a:t>(</a:t>
            </a:r>
            <a:r>
              <a:rPr lang="en-US" sz="2000" dirty="0"/>
              <a:t>EDMONTON.AB )  </a:t>
            </a:r>
            <a:r>
              <a:rPr lang="en-US" sz="2400" dirty="0"/>
              <a:t>57-0805</a:t>
            </a:r>
            <a:endParaRPr lang="en-US" sz="3200"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19</a:t>
            </a:fld>
            <a:endParaRPr lang="en-US"/>
          </a:p>
        </p:txBody>
      </p:sp>
      <p:sp>
        <p:nvSpPr>
          <p:cNvPr id="5" name="Rectangle 4"/>
          <p:cNvSpPr/>
          <p:nvPr/>
        </p:nvSpPr>
        <p:spPr>
          <a:xfrm>
            <a:off x="152400" y="136525"/>
            <a:ext cx="8839200" cy="5755422"/>
          </a:xfrm>
          <a:prstGeom prst="rect">
            <a:avLst/>
          </a:prstGeom>
        </p:spPr>
        <p:txBody>
          <a:bodyPr wrap="square">
            <a:spAutoFit/>
          </a:bodyPr>
          <a:lstStyle/>
          <a:p>
            <a:r>
              <a:rPr lang="en-US" sz="4000" b="1" dirty="0"/>
              <a:t>CHURCH.AGE.BOOK </a:t>
            </a:r>
          </a:p>
          <a:p>
            <a:r>
              <a:rPr lang="en-US" sz="3200" dirty="0"/>
              <a:t>	</a:t>
            </a:r>
            <a:r>
              <a:rPr lang="en-US" sz="3200" b="1" dirty="0"/>
              <a:t> </a:t>
            </a:r>
            <a:r>
              <a:rPr lang="en-US" sz="2400" dirty="0"/>
              <a:t>108-4</a:t>
            </a:r>
            <a:r>
              <a:rPr lang="en-US" sz="3200" b="1" dirty="0"/>
              <a:t> </a:t>
            </a:r>
            <a:r>
              <a:rPr lang="en-US" sz="3200" dirty="0"/>
              <a:t>"</a:t>
            </a:r>
            <a:r>
              <a:rPr lang="en-US" sz="3200" i="1" dirty="0"/>
              <a:t>He that hath an ear, let him hear what the Spirit saith unto the churches."</a:t>
            </a:r>
            <a:r>
              <a:rPr lang="en-US" sz="3200" dirty="0"/>
              <a:t> How tragic it is that this first age did not listen to the Spirit. Instead it listened to man. </a:t>
            </a:r>
          </a:p>
          <a:p>
            <a:r>
              <a:rPr lang="en-US" sz="3200" dirty="0">
                <a:solidFill>
                  <a:srgbClr val="FFFF00"/>
                </a:solidFill>
              </a:rPr>
              <a:t>	But thank God, in the last age there will be a group rise up, the True Bride of the last day, and she will listen to the Spirit. </a:t>
            </a:r>
            <a:r>
              <a:rPr lang="en-US" sz="3200" dirty="0"/>
              <a:t>In that day of gross darkness the light will return by the pure Word and we will return to the power of Pentecost to welcome back the Lord Jesus Christ.</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006894-99CB-4E46-BBF7-3ECA327074CF}"/>
              </a:ext>
            </a:extLst>
          </p:cNvPr>
          <p:cNvSpPr>
            <a:spLocks noGrp="1"/>
          </p:cNvSpPr>
          <p:nvPr>
            <p:ph type="dt" sz="half" idx="10"/>
          </p:nvPr>
        </p:nvSpPr>
        <p:spPr/>
        <p:txBody>
          <a:bodyPr/>
          <a:lstStyle/>
          <a:p>
            <a:pPr>
              <a:defRPr/>
            </a:pPr>
            <a:r>
              <a:rPr lang="en-US"/>
              <a:t>9/4/2019</a:t>
            </a:r>
          </a:p>
        </p:txBody>
      </p:sp>
      <p:sp>
        <p:nvSpPr>
          <p:cNvPr id="6" name="Footer Placeholder 5">
            <a:extLst>
              <a:ext uri="{FF2B5EF4-FFF2-40B4-BE49-F238E27FC236}">
                <a16:creationId xmlns:a16="http://schemas.microsoft.com/office/drawing/2014/main" id="{9F92941B-F5A5-445F-9AC6-6D788BFD240F}"/>
              </a:ext>
            </a:extLst>
          </p:cNvPr>
          <p:cNvSpPr>
            <a:spLocks noGrp="1"/>
          </p:cNvSpPr>
          <p:nvPr>
            <p:ph type="ftr" sz="quarter" idx="11"/>
          </p:nvPr>
        </p:nvSpPr>
        <p:spPr/>
        <p:txBody>
          <a:bodyPr/>
          <a:lstStyle/>
          <a:p>
            <a:pPr>
              <a:defRPr/>
            </a:pPr>
            <a:r>
              <a:rPr lang="en-US"/>
              <a:t>The Unusual Plan of God</a:t>
            </a:r>
          </a:p>
        </p:txBody>
      </p:sp>
      <p:sp>
        <p:nvSpPr>
          <p:cNvPr id="7" name="Slide Number Placeholder 6">
            <a:extLst>
              <a:ext uri="{FF2B5EF4-FFF2-40B4-BE49-F238E27FC236}">
                <a16:creationId xmlns:a16="http://schemas.microsoft.com/office/drawing/2014/main" id="{4B8D9FB9-B07C-455B-8BE9-982235E78E4B}"/>
              </a:ext>
            </a:extLst>
          </p:cNvPr>
          <p:cNvSpPr>
            <a:spLocks noGrp="1"/>
          </p:cNvSpPr>
          <p:nvPr>
            <p:ph type="sldNum" sz="quarter" idx="12"/>
          </p:nvPr>
        </p:nvSpPr>
        <p:spPr/>
        <p:txBody>
          <a:bodyPr/>
          <a:lstStyle/>
          <a:p>
            <a:pPr>
              <a:defRPr/>
            </a:pPr>
            <a:fld id="{19B01ED8-D87A-4957-84FD-B90CD230E533}" type="slidenum">
              <a:rPr lang="en-US" smtClean="0"/>
              <a:pPr>
                <a:defRPr/>
              </a:pPr>
              <a:t>2</a:t>
            </a:fld>
            <a:endParaRPr lang="en-US"/>
          </a:p>
        </p:txBody>
      </p:sp>
      <p:pic>
        <p:nvPicPr>
          <p:cNvPr id="9" name="Picture 8" descr="A picture containing text&#10;&#10;Description automatically generated">
            <a:extLst>
              <a:ext uri="{FF2B5EF4-FFF2-40B4-BE49-F238E27FC236}">
                <a16:creationId xmlns:a16="http://schemas.microsoft.com/office/drawing/2014/main" id="{0AD4C1F1-ED79-4EF9-AE5C-A72E0D2D00C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5362863" cy="6858000"/>
          </a:xfrm>
          <a:prstGeom prst="rect">
            <a:avLst/>
          </a:prstGeom>
        </p:spPr>
      </p:pic>
      <p:sp>
        <p:nvSpPr>
          <p:cNvPr id="10" name="TextBox 9">
            <a:extLst>
              <a:ext uri="{FF2B5EF4-FFF2-40B4-BE49-F238E27FC236}">
                <a16:creationId xmlns:a16="http://schemas.microsoft.com/office/drawing/2014/main" id="{7632C4CA-8E96-464F-8AE2-2CB21CEF9835}"/>
              </a:ext>
            </a:extLst>
          </p:cNvPr>
          <p:cNvSpPr txBox="1"/>
          <p:nvPr/>
        </p:nvSpPr>
        <p:spPr>
          <a:xfrm>
            <a:off x="5442238" y="1206500"/>
            <a:ext cx="3638262" cy="2400657"/>
          </a:xfrm>
          <a:prstGeom prst="rect">
            <a:avLst/>
          </a:prstGeom>
          <a:noFill/>
        </p:spPr>
        <p:txBody>
          <a:bodyPr wrap="square" rtlCol="0">
            <a:spAutoFit/>
          </a:bodyPr>
          <a:lstStyle/>
          <a:p>
            <a:r>
              <a:rPr lang="en-US" sz="3000" b="1" spc="-125" dirty="0">
                <a:solidFill>
                  <a:srgbClr val="FFFF00"/>
                </a:solidFill>
              </a:rPr>
              <a:t>Ministers:</a:t>
            </a:r>
            <a:endParaRPr lang="en-US" sz="3000" b="1" spc="-125" dirty="0"/>
          </a:p>
          <a:p>
            <a:r>
              <a:rPr lang="en-US" sz="3000" b="1" spc="-125" dirty="0"/>
              <a:t>Bro. Tim Dodd</a:t>
            </a:r>
          </a:p>
          <a:p>
            <a:r>
              <a:rPr lang="en-US" sz="3000" b="1" spc="-125" dirty="0"/>
              <a:t>Bro. Ed </a:t>
            </a:r>
            <a:r>
              <a:rPr lang="en-US" sz="3000" b="1" spc="-125" dirty="0" err="1"/>
              <a:t>Byskal</a:t>
            </a:r>
            <a:endParaRPr lang="en-US" sz="3000" b="1" spc="-125" dirty="0"/>
          </a:p>
          <a:p>
            <a:r>
              <a:rPr lang="en-US" sz="3000" b="1" spc="-125" dirty="0"/>
              <a:t>Bro. Aaron </a:t>
            </a:r>
            <a:r>
              <a:rPr lang="en-US" sz="3000" b="1" spc="-125" dirty="0" err="1"/>
              <a:t>McGeary</a:t>
            </a:r>
            <a:endParaRPr lang="en-US" sz="3000" b="1" spc="-125" dirty="0"/>
          </a:p>
          <a:p>
            <a:r>
              <a:rPr lang="en-US" sz="3000" b="1" spc="-125" dirty="0"/>
              <a:t>Bro. Jason Watkins</a:t>
            </a:r>
          </a:p>
        </p:txBody>
      </p:sp>
    </p:spTree>
    <p:extLst>
      <p:ext uri="{BB962C8B-B14F-4D97-AF65-F5344CB8AC3E}">
        <p14:creationId xmlns:p14="http://schemas.microsoft.com/office/powerpoint/2010/main" val="3710323391"/>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20</a:t>
            </a:fld>
            <a:endParaRPr lang="en-US"/>
          </a:p>
        </p:txBody>
      </p:sp>
      <p:sp>
        <p:nvSpPr>
          <p:cNvPr id="5" name="Rectangle 4"/>
          <p:cNvSpPr/>
          <p:nvPr/>
        </p:nvSpPr>
        <p:spPr>
          <a:xfrm>
            <a:off x="152400" y="70783"/>
            <a:ext cx="8839200" cy="5632311"/>
          </a:xfrm>
          <a:prstGeom prst="rect">
            <a:avLst/>
          </a:prstGeom>
        </p:spPr>
        <p:txBody>
          <a:bodyPr wrap="square">
            <a:spAutoFit/>
          </a:bodyPr>
          <a:lstStyle/>
          <a:p>
            <a:r>
              <a:rPr lang="en-US" sz="4400" b="1" dirty="0"/>
              <a:t>TOKEN.THE</a:t>
            </a:r>
          </a:p>
          <a:p>
            <a:r>
              <a:rPr lang="en-US" sz="3200" dirty="0"/>
              <a:t>	131 You see men wearing pink shoes... That's a disgrace. </a:t>
            </a:r>
            <a:r>
              <a:rPr lang="en-US" sz="3200" dirty="0">
                <a:solidFill>
                  <a:srgbClr val="FFFF00"/>
                </a:solidFill>
              </a:rPr>
              <a:t>I like to see men again that's absolutely men. Looks like there's a power that drives them to do it; it's the devil and the pressure of this day... </a:t>
            </a:r>
            <a:r>
              <a:rPr lang="en-US" sz="3200" dirty="0"/>
              <a:t>Let men be men. Let women be </a:t>
            </a:r>
            <a:r>
              <a:rPr lang="en-US" sz="3200" dirty="0" err="1"/>
              <a:t>feminish</a:t>
            </a:r>
            <a:r>
              <a:rPr lang="en-US" sz="3200" dirty="0"/>
              <a:t>; be ladies</a:t>
            </a:r>
            <a:r>
              <a:rPr lang="en-US" sz="3200" dirty="0">
                <a:solidFill>
                  <a:srgbClr val="FFFF00"/>
                </a:solidFill>
              </a:rPr>
              <a:t>. When the Token's applied, they turn back to that. </a:t>
            </a:r>
            <a:r>
              <a:rPr lang="en-US" sz="3200" dirty="0"/>
              <a:t>God made them different, and they are different. Men wants to look like women; women wants to look like men.</a:t>
            </a:r>
          </a:p>
          <a:p>
            <a:r>
              <a:rPr lang="en-US" sz="2800" dirty="0"/>
              <a:t>	</a:t>
            </a:r>
            <a:endParaRPr lang="en-US" sz="2400"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3E5BB0-87AB-4EE9-8D1D-324AC013BDE7}"/>
              </a:ext>
            </a:extLst>
          </p:cNvPr>
          <p:cNvSpPr>
            <a:spLocks noGrp="1"/>
          </p:cNvSpPr>
          <p:nvPr>
            <p:ph type="dt" sz="half" idx="10"/>
          </p:nvPr>
        </p:nvSpPr>
        <p:spPr/>
        <p:txBody>
          <a:bodyPr/>
          <a:lstStyle/>
          <a:p>
            <a:r>
              <a:rPr lang="en-US"/>
              <a:t>9/4/2019</a:t>
            </a:r>
          </a:p>
        </p:txBody>
      </p:sp>
      <p:sp>
        <p:nvSpPr>
          <p:cNvPr id="3" name="Footer Placeholder 2">
            <a:extLst>
              <a:ext uri="{FF2B5EF4-FFF2-40B4-BE49-F238E27FC236}">
                <a16:creationId xmlns:a16="http://schemas.microsoft.com/office/drawing/2014/main" id="{2FC70BA0-378D-4470-A98E-86CD05623184}"/>
              </a:ext>
            </a:extLst>
          </p:cNvPr>
          <p:cNvSpPr>
            <a:spLocks noGrp="1"/>
          </p:cNvSpPr>
          <p:nvPr>
            <p:ph type="ftr" sz="quarter" idx="11"/>
          </p:nvPr>
        </p:nvSpPr>
        <p:spPr/>
        <p:txBody>
          <a:bodyPr/>
          <a:lstStyle/>
          <a:p>
            <a:r>
              <a:rPr lang="en-US"/>
              <a:t>The Unusual Plan of God</a:t>
            </a:r>
          </a:p>
        </p:txBody>
      </p:sp>
      <p:sp>
        <p:nvSpPr>
          <p:cNvPr id="4" name="Slide Number Placeholder 3">
            <a:extLst>
              <a:ext uri="{FF2B5EF4-FFF2-40B4-BE49-F238E27FC236}">
                <a16:creationId xmlns:a16="http://schemas.microsoft.com/office/drawing/2014/main" id="{A1F7BCF1-F29B-4A27-9A3B-68CDB470D1E2}"/>
              </a:ext>
            </a:extLst>
          </p:cNvPr>
          <p:cNvSpPr>
            <a:spLocks noGrp="1"/>
          </p:cNvSpPr>
          <p:nvPr>
            <p:ph type="sldNum" sz="quarter" idx="12"/>
          </p:nvPr>
        </p:nvSpPr>
        <p:spPr/>
        <p:txBody>
          <a:bodyPr/>
          <a:lstStyle/>
          <a:p>
            <a:fld id="{E60415C2-450C-461E-AC68-254880AF88A5}" type="slidenum">
              <a:rPr lang="en-US" smtClean="0"/>
              <a:pPr/>
              <a:t>21</a:t>
            </a:fld>
            <a:endParaRPr lang="en-US"/>
          </a:p>
        </p:txBody>
      </p:sp>
      <p:sp>
        <p:nvSpPr>
          <p:cNvPr id="5" name="Rectangle 4">
            <a:extLst>
              <a:ext uri="{FF2B5EF4-FFF2-40B4-BE49-F238E27FC236}">
                <a16:creationId xmlns:a16="http://schemas.microsoft.com/office/drawing/2014/main" id="{5F1A05E1-AEDF-4E30-A752-7D40F2436124}"/>
              </a:ext>
            </a:extLst>
          </p:cNvPr>
          <p:cNvSpPr/>
          <p:nvPr/>
        </p:nvSpPr>
        <p:spPr>
          <a:xfrm>
            <a:off x="304800" y="228600"/>
            <a:ext cx="8534400" cy="3539430"/>
          </a:xfrm>
          <a:prstGeom prst="rect">
            <a:avLst/>
          </a:prstGeom>
        </p:spPr>
        <p:txBody>
          <a:bodyPr wrap="square">
            <a:spAutoFit/>
          </a:bodyPr>
          <a:lstStyle/>
          <a:p>
            <a:r>
              <a:rPr lang="en-US" sz="3200" dirty="0">
                <a:solidFill>
                  <a:srgbClr val="FFFF00"/>
                </a:solidFill>
              </a:rPr>
              <a:t>	Goes to show there's a perversion, a dark spirit hanging over, gross darkness over the people. </a:t>
            </a:r>
            <a:r>
              <a:rPr lang="en-US" sz="3200" dirty="0"/>
              <a:t>It's the hour of the calling out. There's a darkness over Egypt before the calling out, then the token was applied. It's time for the church to get the Token or gross darkness is upon the people.					</a:t>
            </a:r>
            <a:r>
              <a:rPr lang="en-US" sz="2800" dirty="0"/>
              <a:t>64-0208</a:t>
            </a:r>
            <a:endParaRPr lang="en-US" sz="3200" dirty="0"/>
          </a:p>
        </p:txBody>
      </p:sp>
    </p:spTree>
    <p:extLst>
      <p:ext uri="{BB962C8B-B14F-4D97-AF65-F5344CB8AC3E}">
        <p14:creationId xmlns:p14="http://schemas.microsoft.com/office/powerpoint/2010/main" val="252869441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229600" cy="1143000"/>
          </a:xfrm>
        </p:spPr>
        <p:txBody>
          <a:bodyPr>
            <a:normAutofit/>
          </a:bodyPr>
          <a:lstStyle/>
          <a:p>
            <a:pPr algn="l"/>
            <a:r>
              <a:rPr lang="en-US" sz="4800" dirty="0">
                <a:latin typeface="Eras Demi ITC" pitchFamily="34" charset="0"/>
              </a:rPr>
              <a:t>Two Things Happen:</a:t>
            </a:r>
          </a:p>
        </p:txBody>
      </p:sp>
      <p:sp>
        <p:nvSpPr>
          <p:cNvPr id="6" name="Content Placeholder 5"/>
          <p:cNvSpPr>
            <a:spLocks noGrp="1"/>
          </p:cNvSpPr>
          <p:nvPr>
            <p:ph idx="1"/>
          </p:nvPr>
        </p:nvSpPr>
        <p:spPr>
          <a:xfrm>
            <a:off x="457200" y="1219200"/>
            <a:ext cx="8229600" cy="4906963"/>
          </a:xfrm>
        </p:spPr>
        <p:txBody>
          <a:bodyPr>
            <a:normAutofit/>
          </a:bodyPr>
          <a:lstStyle/>
          <a:p>
            <a:r>
              <a:rPr lang="en-US" sz="3600" dirty="0" err="1">
                <a:solidFill>
                  <a:schemeClr val="tx1">
                    <a:lumMod val="50000"/>
                  </a:schemeClr>
                </a:solidFill>
              </a:rPr>
              <a:t>Blindlness</a:t>
            </a:r>
            <a:r>
              <a:rPr lang="en-US" sz="3600" dirty="0">
                <a:solidFill>
                  <a:schemeClr val="tx1">
                    <a:lumMod val="50000"/>
                  </a:schemeClr>
                </a:solidFill>
              </a:rPr>
              <a:t>:</a:t>
            </a:r>
          </a:p>
          <a:p>
            <a:pPr>
              <a:buNone/>
            </a:pPr>
            <a:r>
              <a:rPr lang="en-US" sz="2800" b="1" dirty="0">
                <a:solidFill>
                  <a:schemeClr val="tx1">
                    <a:lumMod val="50000"/>
                  </a:schemeClr>
                </a:solidFill>
              </a:rPr>
              <a:t>		ROMANS 11:25 </a:t>
            </a:r>
            <a:r>
              <a:rPr lang="en-US" sz="2800" i="1" dirty="0">
                <a:solidFill>
                  <a:schemeClr val="tx1">
                    <a:lumMod val="50000"/>
                  </a:schemeClr>
                </a:solidFill>
              </a:rPr>
              <a:t> For I would not, brethren, that ye should be ignorant of this mystery, lest ye should be wise in your own conceits; that blindness in part is happened to Israel, until the </a:t>
            </a:r>
            <a:r>
              <a:rPr lang="en-US" sz="2800" i="1" dirty="0" err="1">
                <a:solidFill>
                  <a:schemeClr val="tx1">
                    <a:lumMod val="50000"/>
                  </a:schemeClr>
                </a:solidFill>
              </a:rPr>
              <a:t>fulness</a:t>
            </a:r>
            <a:r>
              <a:rPr lang="en-US" sz="2800" i="1" dirty="0">
                <a:solidFill>
                  <a:schemeClr val="tx1">
                    <a:lumMod val="50000"/>
                  </a:schemeClr>
                </a:solidFill>
              </a:rPr>
              <a:t> of the Gentiles be come in.</a:t>
            </a:r>
          </a:p>
          <a:p>
            <a:r>
              <a:rPr lang="en-US" sz="3600" dirty="0">
                <a:solidFill>
                  <a:srgbClr val="FFFF66"/>
                </a:solidFill>
              </a:rPr>
              <a:t>A Change in Administration</a:t>
            </a:r>
            <a:r>
              <a:rPr lang="en-US" sz="3600" dirty="0"/>
              <a:t>:</a:t>
            </a:r>
          </a:p>
          <a:p>
            <a:pPr>
              <a:buNone/>
            </a:pPr>
            <a:r>
              <a:rPr lang="en-US" sz="2800" dirty="0"/>
              <a:t>		</a:t>
            </a:r>
            <a:r>
              <a:rPr lang="en-US" sz="2800" b="1" dirty="0"/>
              <a:t>COLOSSIANS 1:25</a:t>
            </a:r>
            <a:r>
              <a:rPr lang="en-US" sz="2800" i="1" dirty="0"/>
              <a:t>  Whereof I am made a minister, according to the dispensation of God which is given to me for you, to </a:t>
            </a:r>
            <a:r>
              <a:rPr lang="en-US" sz="2800" i="1" dirty="0" err="1"/>
              <a:t>fulfil</a:t>
            </a:r>
            <a:r>
              <a:rPr lang="en-US" sz="2800" i="1" dirty="0"/>
              <a:t> the word of God;</a:t>
            </a:r>
          </a:p>
        </p:txBody>
      </p:sp>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22</a:t>
            </a:fld>
            <a:endParaRPr lang="en-US"/>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23</a:t>
            </a:fld>
            <a:endParaRPr lang="en-US"/>
          </a:p>
        </p:txBody>
      </p:sp>
      <p:sp>
        <p:nvSpPr>
          <p:cNvPr id="5" name="Rectangle 4"/>
          <p:cNvSpPr/>
          <p:nvPr/>
        </p:nvSpPr>
        <p:spPr>
          <a:xfrm>
            <a:off x="304800" y="228600"/>
            <a:ext cx="8382000" cy="5201424"/>
          </a:xfrm>
          <a:prstGeom prst="rect">
            <a:avLst/>
          </a:prstGeom>
        </p:spPr>
        <p:txBody>
          <a:bodyPr wrap="square">
            <a:spAutoFit/>
          </a:bodyPr>
          <a:lstStyle/>
          <a:p>
            <a:r>
              <a:rPr lang="en-US" sz="4400" b="1" dirty="0">
                <a:latin typeface="Arial" pitchFamily="34" charset="0"/>
                <a:cs typeface="Arial" pitchFamily="34" charset="0"/>
              </a:rPr>
              <a:t>Dispensation:</a:t>
            </a:r>
          </a:p>
          <a:p>
            <a:r>
              <a:rPr lang="en-US" sz="3600" dirty="0">
                <a:latin typeface="Arial" pitchFamily="34" charset="0"/>
                <a:cs typeface="Arial" pitchFamily="34" charset="0"/>
              </a:rPr>
              <a:t>(Gr.) </a:t>
            </a:r>
            <a:r>
              <a:rPr lang="en-US" sz="3600" dirty="0" err="1">
                <a:latin typeface="Arial" pitchFamily="34" charset="0"/>
                <a:cs typeface="Arial" pitchFamily="34" charset="0"/>
              </a:rPr>
              <a:t>oikonomia</a:t>
            </a:r>
            <a:endParaRPr lang="en-US" sz="3600" dirty="0">
              <a:latin typeface="Arial" pitchFamily="34" charset="0"/>
              <a:cs typeface="Arial" pitchFamily="34" charset="0"/>
            </a:endParaRPr>
          </a:p>
          <a:p>
            <a:endParaRPr lang="en-US" sz="3600" dirty="0">
              <a:latin typeface="Arial" pitchFamily="34" charset="0"/>
              <a:cs typeface="Arial" pitchFamily="34" charset="0"/>
            </a:endParaRPr>
          </a:p>
          <a:p>
            <a:r>
              <a:rPr lang="en-US" sz="3600" dirty="0">
                <a:latin typeface="Arial" pitchFamily="34" charset="0"/>
                <a:cs typeface="Arial" pitchFamily="34" charset="0"/>
              </a:rPr>
              <a:t>The management of a household or of household affairs; specifically, the oversight, administration of other's property; the office of a manager or overseer, stewardship; administration, dispensation</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24</a:t>
            </a:fld>
            <a:endParaRPr lang="en-US"/>
          </a:p>
        </p:txBody>
      </p:sp>
      <p:sp>
        <p:nvSpPr>
          <p:cNvPr id="5" name="Rectangle 4"/>
          <p:cNvSpPr/>
          <p:nvPr/>
        </p:nvSpPr>
        <p:spPr>
          <a:xfrm>
            <a:off x="304800" y="228600"/>
            <a:ext cx="8610600" cy="4647426"/>
          </a:xfrm>
          <a:prstGeom prst="rect">
            <a:avLst/>
          </a:prstGeom>
        </p:spPr>
        <p:txBody>
          <a:bodyPr wrap="square">
            <a:spAutoFit/>
          </a:bodyPr>
          <a:lstStyle/>
          <a:p>
            <a:r>
              <a:rPr lang="en-US" sz="4000" b="1" dirty="0"/>
              <a:t>CHURCH.AGE.BOOK </a:t>
            </a:r>
          </a:p>
          <a:p>
            <a:r>
              <a:rPr lang="en-US" sz="3200" dirty="0"/>
              <a:t>	</a:t>
            </a:r>
            <a:r>
              <a:rPr lang="en-US" sz="3200" b="1" dirty="0"/>
              <a:t> </a:t>
            </a:r>
            <a:r>
              <a:rPr lang="en-US" sz="2400" dirty="0"/>
              <a:t>174-1</a:t>
            </a:r>
            <a:r>
              <a:rPr lang="en-US" sz="3200" b="1" dirty="0"/>
              <a:t> </a:t>
            </a:r>
            <a:r>
              <a:rPr lang="en-US" sz="3200" dirty="0"/>
              <a:t>God has promised that at the end time Malachi 4 is going to be fulfilled…  Jesus referred to it. It is just before Christ comes the second time. By the time Jesus comes all Scripture must be fulfilled</a:t>
            </a:r>
            <a:r>
              <a:rPr lang="en-US" sz="3200" dirty="0">
                <a:solidFill>
                  <a:srgbClr val="FFFF66"/>
                </a:solidFill>
              </a:rPr>
              <a:t>. </a:t>
            </a:r>
          </a:p>
          <a:p>
            <a:r>
              <a:rPr lang="en-US" sz="3200" dirty="0">
                <a:solidFill>
                  <a:srgbClr val="FFFF66"/>
                </a:solidFill>
              </a:rPr>
              <a:t>	The Gentile dispensation will be in its last church age when that messenger of Malachi comes.</a:t>
            </a: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25</a:t>
            </a:fld>
            <a:endParaRPr lang="en-US"/>
          </a:p>
        </p:txBody>
      </p:sp>
      <p:sp>
        <p:nvSpPr>
          <p:cNvPr id="5" name="Rectangle 4"/>
          <p:cNvSpPr/>
          <p:nvPr/>
        </p:nvSpPr>
        <p:spPr>
          <a:xfrm>
            <a:off x="152400" y="0"/>
            <a:ext cx="8839200" cy="6247864"/>
          </a:xfrm>
          <a:prstGeom prst="rect">
            <a:avLst/>
          </a:prstGeom>
        </p:spPr>
        <p:txBody>
          <a:bodyPr wrap="square">
            <a:spAutoFit/>
          </a:bodyPr>
          <a:lstStyle/>
          <a:p>
            <a:r>
              <a:rPr lang="en-US" sz="4800" b="1" dirty="0"/>
              <a:t>EPHESIANS 1:9-12</a:t>
            </a:r>
          </a:p>
          <a:p>
            <a:r>
              <a:rPr lang="en-US" sz="3200" dirty="0"/>
              <a:t>	</a:t>
            </a:r>
            <a:r>
              <a:rPr lang="en-US" sz="3200" i="1" dirty="0"/>
              <a:t>Having made known unto us the mystery of his will, according to his good pleasure which he hath purposed in himself: 10 That in the </a:t>
            </a:r>
            <a:r>
              <a:rPr lang="en-US" sz="3200" i="1" dirty="0" err="1">
                <a:solidFill>
                  <a:srgbClr val="FFFF66"/>
                </a:solidFill>
              </a:rPr>
              <a:t>dispen-sation</a:t>
            </a:r>
            <a:r>
              <a:rPr lang="en-US" sz="3200" i="1" dirty="0"/>
              <a:t> of the fulness of times he might gather together in one all things in Christ, both which are in heaven, and which are on earth; even in him: 11 In whom also we have obtained an inheritance, being predestinated according to the purpose of him who worketh all things after the counsel of his own will: 12 That we should be to the praise of his glory, who first trusted in Christ. </a:t>
            </a: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26</a:t>
            </a:fld>
            <a:endParaRPr lang="en-US"/>
          </a:p>
        </p:txBody>
      </p:sp>
      <p:sp>
        <p:nvSpPr>
          <p:cNvPr id="5" name="Rectangle 4"/>
          <p:cNvSpPr/>
          <p:nvPr/>
        </p:nvSpPr>
        <p:spPr>
          <a:xfrm>
            <a:off x="152400" y="76200"/>
            <a:ext cx="8839200" cy="6340197"/>
          </a:xfrm>
          <a:prstGeom prst="rect">
            <a:avLst/>
          </a:prstGeom>
        </p:spPr>
        <p:txBody>
          <a:bodyPr wrap="square">
            <a:spAutoFit/>
          </a:bodyPr>
          <a:lstStyle/>
          <a:p>
            <a:r>
              <a:rPr lang="en-US" sz="4400" b="1" dirty="0"/>
              <a:t>GALATIANS 3:6-10</a:t>
            </a:r>
          </a:p>
          <a:p>
            <a:r>
              <a:rPr lang="en-US" sz="3200" i="1" dirty="0"/>
              <a:t>	</a:t>
            </a:r>
            <a:r>
              <a:rPr lang="en-US" sz="3000" i="1" dirty="0"/>
              <a:t>6 Even as Abraham believed God, and it was accounted to him for righteousness. 7 Know ye therefore that they which are of faith, the same are the children of Abraham. 8 And the scripture, foreseeing that God would justify the heathen through faith, preached before the gospel unto Abraham, saying, In thee shall all nations be blessed. 9 So then they which be of faith are blessed with faithful Abraham. 10 For as many as are of the works of the law are under the curse: for it is written, Cursed is every one that </a:t>
            </a:r>
            <a:r>
              <a:rPr lang="en-US" sz="3000" i="1" dirty="0" err="1"/>
              <a:t>continueth</a:t>
            </a:r>
            <a:r>
              <a:rPr lang="en-US" sz="3000" i="1" dirty="0"/>
              <a:t> not in all things which are written in the book of the law to do them. </a:t>
            </a: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27</a:t>
            </a:fld>
            <a:endParaRPr lang="en-US"/>
          </a:p>
        </p:txBody>
      </p:sp>
      <p:sp>
        <p:nvSpPr>
          <p:cNvPr id="5" name="Rectangle 4"/>
          <p:cNvSpPr/>
          <p:nvPr/>
        </p:nvSpPr>
        <p:spPr>
          <a:xfrm>
            <a:off x="228600" y="136525"/>
            <a:ext cx="8686800" cy="5755423"/>
          </a:xfrm>
          <a:prstGeom prst="rect">
            <a:avLst/>
          </a:prstGeom>
        </p:spPr>
        <p:txBody>
          <a:bodyPr wrap="square">
            <a:spAutoFit/>
          </a:bodyPr>
          <a:lstStyle/>
          <a:p>
            <a:r>
              <a:rPr lang="en-US" sz="4400" b="1" dirty="0"/>
              <a:t>GALATIANS 3:26-29</a:t>
            </a:r>
          </a:p>
          <a:p>
            <a:r>
              <a:rPr lang="en-US" sz="3600" i="1" dirty="0"/>
              <a:t>	For ye are all the children of God by faith in Christ Jesus. 27 For as many of you as have been baptized into Christ have put on Christ. 28 There is neither Jew nor Greek, there is neither bond nor free, there is neither male nor female: for ye are all one in Christ Jesus. 29 And if ye be Christ's, then are ye Abraham's seed, and heirs according to the promise. </a:t>
            </a: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28</a:t>
            </a:fld>
            <a:endParaRPr lang="en-US"/>
          </a:p>
        </p:txBody>
      </p:sp>
      <p:sp>
        <p:nvSpPr>
          <p:cNvPr id="5" name="Rectangle 4"/>
          <p:cNvSpPr/>
          <p:nvPr/>
        </p:nvSpPr>
        <p:spPr>
          <a:xfrm>
            <a:off x="152400" y="77107"/>
            <a:ext cx="8763000" cy="5078313"/>
          </a:xfrm>
          <a:prstGeom prst="rect">
            <a:avLst/>
          </a:prstGeom>
        </p:spPr>
        <p:txBody>
          <a:bodyPr wrap="square">
            <a:spAutoFit/>
          </a:bodyPr>
          <a:lstStyle/>
          <a:p>
            <a:r>
              <a:rPr lang="en-US" sz="3600" b="1" dirty="0"/>
              <a:t>IDENTIFIED.CHRIST.OF.ALL.AGES</a:t>
            </a:r>
            <a:endParaRPr lang="en-US" sz="3600" dirty="0"/>
          </a:p>
          <a:p>
            <a:r>
              <a:rPr lang="en-US" sz="3200" dirty="0"/>
              <a:t>	And we're in </a:t>
            </a:r>
            <a:r>
              <a:rPr lang="en-US" sz="3200" dirty="0">
                <a:solidFill>
                  <a:srgbClr val="FFFF66"/>
                </a:solidFill>
              </a:rPr>
              <a:t>a changing dispensation</a:t>
            </a:r>
            <a:r>
              <a:rPr lang="en-US" sz="3200" dirty="0"/>
              <a:t>. We're changing now. And every change is like building a building. You come to the corner, you have to make that bend. It's strange, everybody wants to run right straight on down. </a:t>
            </a:r>
          </a:p>
          <a:p>
            <a:r>
              <a:rPr lang="en-US" sz="3200" dirty="0"/>
              <a:t>	You'd have just one big wall. But we're building a building, and we're coming to corners, and you've got to change those corners. </a:t>
            </a:r>
          </a:p>
          <a:p>
            <a:pPr algn="r"/>
            <a:r>
              <a:rPr lang="en-US" sz="2400" dirty="0"/>
              <a:t>64-0409</a:t>
            </a: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29</a:t>
            </a:fld>
            <a:endParaRPr lang="en-US"/>
          </a:p>
        </p:txBody>
      </p:sp>
      <p:sp>
        <p:nvSpPr>
          <p:cNvPr id="5" name="Rectangle 4"/>
          <p:cNvSpPr/>
          <p:nvPr/>
        </p:nvSpPr>
        <p:spPr>
          <a:xfrm>
            <a:off x="228600" y="76200"/>
            <a:ext cx="8686800" cy="6617196"/>
          </a:xfrm>
          <a:prstGeom prst="rect">
            <a:avLst/>
          </a:prstGeom>
        </p:spPr>
        <p:txBody>
          <a:bodyPr wrap="square">
            <a:spAutoFit/>
          </a:bodyPr>
          <a:lstStyle/>
          <a:p>
            <a:r>
              <a:rPr lang="en-US" sz="4000" b="1" dirty="0"/>
              <a:t>SEVENTY.WEEKS.OF.DANIEL</a:t>
            </a:r>
          </a:p>
          <a:p>
            <a:r>
              <a:rPr lang="en-US" sz="3200" dirty="0"/>
              <a:t>	162 We're at the homeland. The Jews are in a homeland. We're at the end of the age, ready for the rapture. The rapture comes; the church goes up; we're caught up to meet Him in the air. The Stone that was cut out of the mountain is ready to come at any time. And when It comes, what does It do? It does away with the Gentile age. It's all over, and God completely quits dealing with them. "Let him that's filthy be filthy still; let him that's holy be holy still.“ What does He do then? He takes His church, the Holy Ghost filled.						</a:t>
            </a:r>
            <a:r>
              <a:rPr lang="en-US" sz="2800" dirty="0"/>
              <a:t>61-0806</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217C3C0-5592-4748-8F7C-4BFAAD8AC037}"/>
              </a:ext>
            </a:extLst>
          </p:cNvPr>
          <p:cNvSpPr>
            <a:spLocks noGrp="1"/>
          </p:cNvSpPr>
          <p:nvPr>
            <p:ph type="dt" sz="half" idx="10"/>
          </p:nvPr>
        </p:nvSpPr>
        <p:spPr/>
        <p:txBody>
          <a:bodyPr/>
          <a:lstStyle/>
          <a:p>
            <a:pPr>
              <a:defRPr/>
            </a:pPr>
            <a:r>
              <a:rPr lang="en-US"/>
              <a:t>9/4/2019</a:t>
            </a:r>
            <a:endParaRPr lang="en-US" dirty="0"/>
          </a:p>
        </p:txBody>
      </p:sp>
      <p:sp>
        <p:nvSpPr>
          <p:cNvPr id="6" name="Footer Placeholder 5">
            <a:extLst>
              <a:ext uri="{FF2B5EF4-FFF2-40B4-BE49-F238E27FC236}">
                <a16:creationId xmlns:a16="http://schemas.microsoft.com/office/drawing/2014/main" id="{E33814AA-EFF3-4C07-8B5C-BCBB8A8EA255}"/>
              </a:ext>
            </a:extLst>
          </p:cNvPr>
          <p:cNvSpPr>
            <a:spLocks noGrp="1"/>
          </p:cNvSpPr>
          <p:nvPr>
            <p:ph type="ftr" sz="quarter" idx="11"/>
          </p:nvPr>
        </p:nvSpPr>
        <p:spPr/>
        <p:txBody>
          <a:bodyPr/>
          <a:lstStyle/>
          <a:p>
            <a:pPr>
              <a:defRPr/>
            </a:pPr>
            <a:r>
              <a:rPr lang="en-US"/>
              <a:t>The Unusual Plan of God</a:t>
            </a:r>
            <a:endParaRPr lang="en-US" dirty="0"/>
          </a:p>
        </p:txBody>
      </p:sp>
      <p:sp>
        <p:nvSpPr>
          <p:cNvPr id="7" name="Slide Number Placeholder 6">
            <a:extLst>
              <a:ext uri="{FF2B5EF4-FFF2-40B4-BE49-F238E27FC236}">
                <a16:creationId xmlns:a16="http://schemas.microsoft.com/office/drawing/2014/main" id="{C4A41837-3CFA-44F6-997A-43AF8F31D06A}"/>
              </a:ext>
            </a:extLst>
          </p:cNvPr>
          <p:cNvSpPr>
            <a:spLocks noGrp="1"/>
          </p:cNvSpPr>
          <p:nvPr>
            <p:ph type="sldNum" sz="quarter" idx="12"/>
          </p:nvPr>
        </p:nvSpPr>
        <p:spPr/>
        <p:txBody>
          <a:bodyPr/>
          <a:lstStyle/>
          <a:p>
            <a:pPr>
              <a:defRPr/>
            </a:pPr>
            <a:fld id="{19B01ED8-D87A-4957-84FD-B90CD230E533}" type="slidenum">
              <a:rPr lang="en-US" smtClean="0"/>
              <a:pPr>
                <a:defRPr/>
              </a:pPr>
              <a:t>3</a:t>
            </a:fld>
            <a:endParaRPr lang="en-US" dirty="0"/>
          </a:p>
        </p:txBody>
      </p:sp>
      <p:pic>
        <p:nvPicPr>
          <p:cNvPr id="8" name="Picture 7">
            <a:extLst>
              <a:ext uri="{FF2B5EF4-FFF2-40B4-BE49-F238E27FC236}">
                <a16:creationId xmlns:a16="http://schemas.microsoft.com/office/drawing/2014/main" id="{A923E886-E67E-464D-8142-B3EF23E1269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420756933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30</a:t>
            </a:fld>
            <a:endParaRPr lang="en-US"/>
          </a:p>
        </p:txBody>
      </p:sp>
      <p:sp>
        <p:nvSpPr>
          <p:cNvPr id="5" name="Rectangle 4"/>
          <p:cNvSpPr/>
          <p:nvPr/>
        </p:nvSpPr>
        <p:spPr>
          <a:xfrm>
            <a:off x="304800" y="136526"/>
            <a:ext cx="8610600" cy="5632311"/>
          </a:xfrm>
          <a:prstGeom prst="rect">
            <a:avLst/>
          </a:prstGeom>
        </p:spPr>
        <p:txBody>
          <a:bodyPr wrap="square">
            <a:spAutoFit/>
          </a:bodyPr>
          <a:lstStyle/>
          <a:p>
            <a:r>
              <a:rPr lang="en-US" sz="4000" b="1" dirty="0"/>
              <a:t>QA.ON.THE.SEALS   63-0324</a:t>
            </a:r>
          </a:p>
          <a:p>
            <a:r>
              <a:rPr lang="en-US" sz="3200" dirty="0"/>
              <a:t>	513-1  </a:t>
            </a:r>
            <a:r>
              <a:rPr lang="en-US" sz="3200" i="1" dirty="0"/>
              <a:t>34. After the rapture has been taken place, will any of the church be saved in the end who was not taken in the rapture?</a:t>
            </a:r>
          </a:p>
          <a:p>
            <a:r>
              <a:rPr lang="en-US" sz="3200" dirty="0"/>
              <a:t>	No. Huh-uh, 'cause the Blood's done left. You see, there'll be no intercessions; the Gentile age is finished. There'll be no one saved after the rapture, none of the church.  The church... "</a:t>
            </a:r>
            <a:r>
              <a:rPr lang="en-US" sz="3200" i="1" dirty="0"/>
              <a:t>Let him that's filthy be filthy still, him that's holy be holy still.“ </a:t>
            </a:r>
            <a:r>
              <a:rPr lang="en-US" sz="3200" dirty="0"/>
              <a:t>That won't take place, not after the Church is gone.</a:t>
            </a: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31</a:t>
            </a:fld>
            <a:endParaRPr lang="en-US"/>
          </a:p>
        </p:txBody>
      </p:sp>
      <p:sp>
        <p:nvSpPr>
          <p:cNvPr id="5" name="Rectangle 4"/>
          <p:cNvSpPr/>
          <p:nvPr/>
        </p:nvSpPr>
        <p:spPr>
          <a:xfrm>
            <a:off x="190500" y="136525"/>
            <a:ext cx="8763000" cy="6555641"/>
          </a:xfrm>
          <a:prstGeom prst="rect">
            <a:avLst/>
          </a:prstGeom>
        </p:spPr>
        <p:txBody>
          <a:bodyPr wrap="square">
            <a:spAutoFit/>
          </a:bodyPr>
          <a:lstStyle/>
          <a:p>
            <a:r>
              <a:rPr lang="en-US" sz="2800" b="1" dirty="0"/>
              <a:t>RAPTURE.THE</a:t>
            </a:r>
          </a:p>
          <a:p>
            <a:r>
              <a:rPr lang="en-US" sz="2800" dirty="0"/>
              <a:t>	...Then we turn right back in the Scriptures; it may seem foreign to us, but …the Holy Spirit brings out and just puts the whole Word together, makes a picture there to show us just the hour that we're living in. </a:t>
            </a:r>
            <a:r>
              <a:rPr lang="en-US" sz="2800" dirty="0">
                <a:solidFill>
                  <a:srgbClr val="FFFF66"/>
                </a:solidFill>
              </a:rPr>
              <a:t>We're changing dispensations.</a:t>
            </a:r>
          </a:p>
          <a:p>
            <a:r>
              <a:rPr lang="en-US" sz="2800" dirty="0"/>
              <a:t>	18    We're at a corner. It's easy when …everybody laying the bricks right down the same row, like a certain denomination starts and starts rolling down the row; but when you get to them turns where you have to turn back the other way... Now, God isn't building a wall; He's building a house. And there's many cuts and turns that He's predicted here in the Bible. Anybody could try to make a turn, but it must be according to the blueprint. If it isn't, it's got to be torn down again.		</a:t>
            </a:r>
            <a:r>
              <a:rPr lang="en-US" sz="2800" b="1" dirty="0"/>
              <a:t> </a:t>
            </a:r>
            <a:r>
              <a:rPr lang="en-US" sz="2400" dirty="0"/>
              <a:t>65-1204</a:t>
            </a:r>
            <a:endParaRPr lang="en-US" sz="2800" dirty="0"/>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32</a:t>
            </a:fld>
            <a:endParaRPr lang="en-US"/>
          </a:p>
        </p:txBody>
      </p:sp>
      <p:sp>
        <p:nvSpPr>
          <p:cNvPr id="5" name="Rectangle 4"/>
          <p:cNvSpPr/>
          <p:nvPr/>
        </p:nvSpPr>
        <p:spPr>
          <a:xfrm>
            <a:off x="228600" y="136525"/>
            <a:ext cx="8686800" cy="5570756"/>
          </a:xfrm>
          <a:prstGeom prst="rect">
            <a:avLst/>
          </a:prstGeom>
        </p:spPr>
        <p:txBody>
          <a:bodyPr wrap="square">
            <a:spAutoFit/>
          </a:bodyPr>
          <a:lstStyle/>
          <a:p>
            <a:r>
              <a:rPr lang="en-US" sz="4000" b="1" dirty="0"/>
              <a:t>FUTURE.HOME</a:t>
            </a:r>
          </a:p>
          <a:p>
            <a:r>
              <a:rPr lang="en-US" sz="3200" dirty="0"/>
              <a:t>	35-3  Ephesians 1:10 is called, not a dispensation, not the seventh day; it's called </a:t>
            </a:r>
            <a:r>
              <a:rPr lang="en-US" sz="3200" dirty="0">
                <a:solidFill>
                  <a:srgbClr val="FFFF66"/>
                </a:solidFill>
              </a:rPr>
              <a:t>the fullness of time</a:t>
            </a:r>
            <a:r>
              <a:rPr lang="en-US" sz="3200" dirty="0"/>
              <a:t>. And when the fullness of time has come, that's when time has been fulfilled, when there is no more time, then you go into eternity. After the seventh church age is over (and it is); Luther's age is over; Methodist age is over; Pentecostal age is over, and now you go into what? Eternity.</a:t>
            </a:r>
            <a:endParaRPr lang="en-US" sz="2800" dirty="0"/>
          </a:p>
          <a:p>
            <a:pPr algn="r"/>
            <a:r>
              <a:rPr lang="en-US" sz="2800" dirty="0"/>
              <a:t>64-0802</a:t>
            </a: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33</a:t>
            </a:fld>
            <a:endParaRPr lang="en-US"/>
          </a:p>
        </p:txBody>
      </p:sp>
      <p:sp>
        <p:nvSpPr>
          <p:cNvPr id="5" name="Rectangle 4"/>
          <p:cNvSpPr/>
          <p:nvPr/>
        </p:nvSpPr>
        <p:spPr>
          <a:xfrm>
            <a:off x="228600" y="136526"/>
            <a:ext cx="8763000" cy="5016758"/>
          </a:xfrm>
          <a:prstGeom prst="rect">
            <a:avLst/>
          </a:prstGeom>
        </p:spPr>
        <p:txBody>
          <a:bodyPr wrap="square">
            <a:spAutoFit/>
          </a:bodyPr>
          <a:lstStyle/>
          <a:p>
            <a:r>
              <a:rPr lang="en-US" sz="4000" b="1" dirty="0"/>
              <a:t>FEAST.OF.THE.TRUMPETS</a:t>
            </a:r>
          </a:p>
          <a:p>
            <a:r>
              <a:rPr lang="en-US" sz="3200" dirty="0"/>
              <a:t>	23-1 The 7th Trumpet is to Israel the same as the 7th Seal was to the Church. We find under the 7th Seal, that when these souls that was under the altar there that received robes; they were given robes, not that they earned them, because they were in the dispensation when God was still dealing with grace with the Gentiles, not Jews. </a:t>
            </a:r>
            <a:endParaRPr lang="en-US" sz="2400" b="1" dirty="0"/>
          </a:p>
          <a:p>
            <a:pPr algn="r"/>
            <a:r>
              <a:rPr lang="en-US" sz="2400" b="1" dirty="0"/>
              <a:t>64-0719</a:t>
            </a: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9/4/2019</a:t>
            </a:r>
          </a:p>
        </p:txBody>
      </p:sp>
      <p:sp>
        <p:nvSpPr>
          <p:cNvPr id="3" name="Footer Placeholder 2"/>
          <p:cNvSpPr>
            <a:spLocks noGrp="1"/>
          </p:cNvSpPr>
          <p:nvPr>
            <p:ph type="ftr" sz="quarter" idx="11"/>
          </p:nvPr>
        </p:nvSpPr>
        <p:spPr/>
        <p:txBody>
          <a:bodyPr/>
          <a:lstStyle/>
          <a:p>
            <a:r>
              <a:rPr lang="en-US"/>
              <a:t>The Unusual Plan of God</a:t>
            </a:r>
          </a:p>
        </p:txBody>
      </p:sp>
      <p:sp>
        <p:nvSpPr>
          <p:cNvPr id="4" name="Slide Number Placeholder 3"/>
          <p:cNvSpPr>
            <a:spLocks noGrp="1"/>
          </p:cNvSpPr>
          <p:nvPr>
            <p:ph type="sldNum" sz="quarter" idx="12"/>
          </p:nvPr>
        </p:nvSpPr>
        <p:spPr/>
        <p:txBody>
          <a:bodyPr/>
          <a:lstStyle/>
          <a:p>
            <a:fld id="{E60415C2-450C-461E-AC68-254880AF88A5}" type="slidenum">
              <a:rPr lang="en-US" smtClean="0"/>
              <a:pPr/>
              <a:t>34</a:t>
            </a:fld>
            <a:endParaRPr lang="en-US"/>
          </a:p>
        </p:txBody>
      </p:sp>
      <p:sp>
        <p:nvSpPr>
          <p:cNvPr id="5" name="Rectangle 4"/>
          <p:cNvSpPr/>
          <p:nvPr/>
        </p:nvSpPr>
        <p:spPr>
          <a:xfrm>
            <a:off x="228600" y="136525"/>
            <a:ext cx="8686800" cy="6678751"/>
          </a:xfrm>
          <a:prstGeom prst="rect">
            <a:avLst/>
          </a:prstGeom>
        </p:spPr>
        <p:txBody>
          <a:bodyPr wrap="square">
            <a:spAutoFit/>
          </a:bodyPr>
          <a:lstStyle/>
          <a:p>
            <a:r>
              <a:rPr lang="en-US" sz="3600" b="1" dirty="0"/>
              <a:t>COD  </a:t>
            </a:r>
            <a:r>
              <a:rPr lang="en-US" sz="2800" b="1" dirty="0"/>
              <a:t> 64-0830</a:t>
            </a:r>
            <a:endParaRPr lang="en-US" sz="2800" b="1" i="1" dirty="0"/>
          </a:p>
          <a:p>
            <a:r>
              <a:rPr lang="en-US" sz="2800" i="1" dirty="0"/>
              <a:t>	338. Has the Name of the Lord changed in the different dispensations?</a:t>
            </a:r>
          </a:p>
          <a:p>
            <a:r>
              <a:rPr lang="en-US" sz="2800" dirty="0"/>
              <a:t>	Yes, yes. He was called the I AM. He's called Jehovah, and </a:t>
            </a:r>
            <a:r>
              <a:rPr lang="en-US" sz="2800" dirty="0">
                <a:solidFill>
                  <a:srgbClr val="FFFF00"/>
                </a:solidFill>
              </a:rPr>
              <a:t>He's changed many times. </a:t>
            </a:r>
            <a:r>
              <a:rPr lang="en-US" sz="2800" dirty="0"/>
              <a:t>The last time it was changed was when God became flesh and took a human name. </a:t>
            </a:r>
            <a:r>
              <a:rPr lang="en-US" sz="2800" dirty="0">
                <a:solidFill>
                  <a:srgbClr val="FFFF00"/>
                </a:solidFill>
              </a:rPr>
              <a:t>Jehovah, I AM, and all of those, are titles to a Name. </a:t>
            </a:r>
            <a:r>
              <a:rPr lang="en-US" sz="2800" dirty="0"/>
              <a:t>If you was baptized in the name of Jehovah, it'd have to be the Name of Jesus Christ. If you was baptized in the name of Jehovah-</a:t>
            </a:r>
            <a:r>
              <a:rPr lang="en-US" sz="2800" dirty="0" err="1"/>
              <a:t>rapha</a:t>
            </a:r>
            <a:r>
              <a:rPr lang="en-US" sz="2800" dirty="0"/>
              <a:t>, Jehovah </a:t>
            </a:r>
            <a:r>
              <a:rPr lang="en-US" sz="2800" dirty="0" err="1"/>
              <a:t>Manasses</a:t>
            </a:r>
            <a:r>
              <a:rPr lang="en-US" sz="2800" dirty="0"/>
              <a:t>, and Jehovah-</a:t>
            </a:r>
            <a:r>
              <a:rPr lang="en-US" sz="2800" dirty="0" err="1"/>
              <a:t>jireh</a:t>
            </a:r>
            <a:r>
              <a:rPr lang="en-US" sz="2800" dirty="0"/>
              <a:t>, all of those, it'd have to be Jesus Christ. The I AM is Jesus Christ… He said, "Before Abraham was, I AM." He was the I AM. And all the titles and names that ever belonged to God was made one human Name, the Lord Jesus Christ. </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883E19-7D77-4A07-814C-9853996F31AD}"/>
              </a:ext>
            </a:extLst>
          </p:cNvPr>
          <p:cNvSpPr>
            <a:spLocks noGrp="1"/>
          </p:cNvSpPr>
          <p:nvPr>
            <p:ph type="dt" sz="half" idx="10"/>
          </p:nvPr>
        </p:nvSpPr>
        <p:spPr/>
        <p:txBody>
          <a:bodyPr/>
          <a:lstStyle/>
          <a:p>
            <a:r>
              <a:rPr lang="en-US"/>
              <a:t>9/4/2019</a:t>
            </a:r>
          </a:p>
        </p:txBody>
      </p:sp>
      <p:sp>
        <p:nvSpPr>
          <p:cNvPr id="3" name="Footer Placeholder 2">
            <a:extLst>
              <a:ext uri="{FF2B5EF4-FFF2-40B4-BE49-F238E27FC236}">
                <a16:creationId xmlns:a16="http://schemas.microsoft.com/office/drawing/2014/main" id="{F3DA6DF2-188C-4C17-92D8-7DE1A747E821}"/>
              </a:ext>
            </a:extLst>
          </p:cNvPr>
          <p:cNvSpPr>
            <a:spLocks noGrp="1"/>
          </p:cNvSpPr>
          <p:nvPr>
            <p:ph type="ftr" sz="quarter" idx="11"/>
          </p:nvPr>
        </p:nvSpPr>
        <p:spPr/>
        <p:txBody>
          <a:bodyPr/>
          <a:lstStyle/>
          <a:p>
            <a:r>
              <a:rPr lang="en-US"/>
              <a:t>The Unusual Plan of God</a:t>
            </a:r>
          </a:p>
        </p:txBody>
      </p:sp>
      <p:sp>
        <p:nvSpPr>
          <p:cNvPr id="4" name="Slide Number Placeholder 3">
            <a:extLst>
              <a:ext uri="{FF2B5EF4-FFF2-40B4-BE49-F238E27FC236}">
                <a16:creationId xmlns:a16="http://schemas.microsoft.com/office/drawing/2014/main" id="{D69C19C8-8E3A-4014-86D5-DCD564C402D0}"/>
              </a:ext>
            </a:extLst>
          </p:cNvPr>
          <p:cNvSpPr>
            <a:spLocks noGrp="1"/>
          </p:cNvSpPr>
          <p:nvPr>
            <p:ph type="sldNum" sz="quarter" idx="12"/>
          </p:nvPr>
        </p:nvSpPr>
        <p:spPr/>
        <p:txBody>
          <a:bodyPr/>
          <a:lstStyle/>
          <a:p>
            <a:fld id="{E60415C2-450C-461E-AC68-254880AF88A5}" type="slidenum">
              <a:rPr lang="en-US" smtClean="0"/>
              <a:pPr/>
              <a:t>4</a:t>
            </a:fld>
            <a:endParaRPr lang="en-US"/>
          </a:p>
        </p:txBody>
      </p:sp>
      <p:sp>
        <p:nvSpPr>
          <p:cNvPr id="5" name="Rectangle 4">
            <a:extLst>
              <a:ext uri="{FF2B5EF4-FFF2-40B4-BE49-F238E27FC236}">
                <a16:creationId xmlns:a16="http://schemas.microsoft.com/office/drawing/2014/main" id="{916ADFDA-3F84-458B-8BC1-CEE200CF4B83}"/>
              </a:ext>
            </a:extLst>
          </p:cNvPr>
          <p:cNvSpPr/>
          <p:nvPr/>
        </p:nvSpPr>
        <p:spPr>
          <a:xfrm>
            <a:off x="228600" y="136525"/>
            <a:ext cx="8763000" cy="4647426"/>
          </a:xfrm>
          <a:prstGeom prst="rect">
            <a:avLst/>
          </a:prstGeom>
        </p:spPr>
        <p:txBody>
          <a:bodyPr wrap="square">
            <a:spAutoFit/>
          </a:bodyPr>
          <a:lstStyle/>
          <a:p>
            <a:r>
              <a:rPr lang="en-US" sz="4000" b="1" dirty="0"/>
              <a:t>LAMENTATIONS 3:21-25</a:t>
            </a:r>
          </a:p>
          <a:p>
            <a:r>
              <a:rPr lang="en-US" sz="3200" dirty="0"/>
              <a:t>	</a:t>
            </a:r>
            <a:r>
              <a:rPr lang="en-US" sz="3200" i="1" dirty="0"/>
              <a:t>This I recall to my mind, therefore have I hope. 22 It is of the LORD'S mercies that we are not consumed, because his compassions fail not. 23     They are new every morning: great is thy faithfulness. 24 The LORD is my portion, saith my soul; therefore will I hope in him. 25 The LORD is good unto them that wait for him, to the soul that </a:t>
            </a:r>
            <a:r>
              <a:rPr lang="en-US" sz="3200" i="1" dirty="0" err="1"/>
              <a:t>seeketh</a:t>
            </a:r>
            <a:r>
              <a:rPr lang="en-US" sz="3200" i="1" dirty="0"/>
              <a:t> him.</a:t>
            </a:r>
          </a:p>
        </p:txBody>
      </p:sp>
    </p:spTree>
    <p:extLst>
      <p:ext uri="{BB962C8B-B14F-4D97-AF65-F5344CB8AC3E}">
        <p14:creationId xmlns:p14="http://schemas.microsoft.com/office/powerpoint/2010/main" val="299852680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85750" y="309934"/>
            <a:ext cx="8572500" cy="3375026"/>
          </a:xfrm>
          <a:prstGeom prst="rect">
            <a:avLst/>
          </a:prstGeom>
          <a:noFill/>
          <a:ln w="9525">
            <a:noFill/>
            <a:miter lim="800000"/>
            <a:headEnd/>
            <a:tailEnd/>
          </a:ln>
        </p:spPr>
        <p:txBody>
          <a:bodyPr wrap="square" anchor="ctr">
            <a:spAutoFit/>
          </a:bodyPr>
          <a:lstStyle/>
          <a:p>
            <a:pPr indent="380985"/>
            <a:r>
              <a:rPr lang="en-US" sz="5000" b="1" dirty="0">
                <a:latin typeface="Cambria" pitchFamily="18" charset="0"/>
                <a:ea typeface="Calibri" pitchFamily="34" charset="0"/>
                <a:cs typeface="Times New Roman" pitchFamily="18" charset="0"/>
              </a:rPr>
              <a:t>WE.WOULD.SEE.JESUS</a:t>
            </a:r>
            <a:endParaRPr lang="en-US" sz="5000" dirty="0">
              <a:ea typeface="Calibri" pitchFamily="34" charset="0"/>
              <a:cs typeface="Times New Roman" pitchFamily="18" charset="0"/>
            </a:endParaRPr>
          </a:p>
          <a:p>
            <a:pPr indent="380985" eaLnBrk="0" hangingPunct="0"/>
            <a:r>
              <a:rPr lang="en-US" sz="3333" dirty="0">
                <a:latin typeface="Cambria" pitchFamily="18" charset="0"/>
                <a:ea typeface="Calibri" pitchFamily="34" charset="0"/>
                <a:cs typeface="Times New Roman" pitchFamily="18" charset="0"/>
              </a:rPr>
              <a:t>	9  And I want you to just hold to every word, so that you'll be able to understand</a:t>
            </a:r>
            <a:r>
              <a:rPr lang="en-US" sz="3333" dirty="0">
                <a:latin typeface="Calibri" pitchFamily="34" charset="0"/>
                <a:ea typeface="Calibri" pitchFamily="34" charset="0"/>
                <a:cs typeface="Times New Roman" pitchFamily="18" charset="0"/>
              </a:rPr>
              <a:t>…</a:t>
            </a:r>
            <a:r>
              <a:rPr lang="en-US" sz="3333" dirty="0">
                <a:latin typeface="Cambria" pitchFamily="18" charset="0"/>
                <a:ea typeface="Calibri" pitchFamily="34" charset="0"/>
                <a:cs typeface="Times New Roman" pitchFamily="18" charset="0"/>
              </a:rPr>
              <a:t> 	</a:t>
            </a:r>
            <a:r>
              <a:rPr lang="en-US" sz="3333" dirty="0">
                <a:solidFill>
                  <a:srgbClr val="FFFF00"/>
                </a:solidFill>
                <a:latin typeface="Cambria" pitchFamily="18" charset="0"/>
                <a:ea typeface="Calibri" pitchFamily="34" charset="0"/>
                <a:cs typeface="Times New Roman" pitchFamily="18" charset="0"/>
              </a:rPr>
              <a:t>That we might get a grip on God's Word, because it's essential that we do this.</a:t>
            </a:r>
          </a:p>
          <a:p>
            <a:pPr indent="380985" algn="r" eaLnBrk="0" hangingPunct="0"/>
            <a:r>
              <a:rPr lang="en-US" sz="3000" dirty="0">
                <a:latin typeface="Cambria" pitchFamily="18" charset="0"/>
                <a:ea typeface="Calibri" pitchFamily="34" charset="0"/>
                <a:cs typeface="Times New Roman" pitchFamily="18" charset="0"/>
              </a:rPr>
              <a:t>59-0422</a:t>
            </a:r>
            <a:endParaRPr lang="en-US" sz="3000" dirty="0"/>
          </a:p>
        </p:txBody>
      </p:sp>
      <p:sp>
        <p:nvSpPr>
          <p:cNvPr id="8195" name="Date Placeholder 4"/>
          <p:cNvSpPr>
            <a:spLocks noGrp="1"/>
          </p:cNvSpPr>
          <p:nvPr>
            <p:ph type="dt" sz="half" idx="10"/>
          </p:nvPr>
        </p:nvSpPr>
        <p:spPr/>
        <p:txBody>
          <a:bodyPr/>
          <a:lstStyle/>
          <a:p>
            <a:pPr>
              <a:defRPr/>
            </a:pPr>
            <a:r>
              <a:rPr lang="en-US"/>
              <a:t>9/4/2019</a:t>
            </a:r>
            <a:endParaRPr lang="en-US" dirty="0"/>
          </a:p>
        </p:txBody>
      </p:sp>
      <p:sp>
        <p:nvSpPr>
          <p:cNvPr id="8197" name="Footer Placeholder 6"/>
          <p:cNvSpPr>
            <a:spLocks noGrp="1"/>
          </p:cNvSpPr>
          <p:nvPr>
            <p:ph type="ftr" sz="quarter" idx="11"/>
          </p:nvPr>
        </p:nvSpPr>
        <p:spPr/>
        <p:txBody>
          <a:bodyPr/>
          <a:lstStyle/>
          <a:p>
            <a:pPr>
              <a:defRPr/>
            </a:pPr>
            <a:r>
              <a:rPr lang="en-US"/>
              <a:t>The Unusual Plan of God</a:t>
            </a:r>
            <a:endParaRPr lang="en-US" dirty="0"/>
          </a:p>
        </p:txBody>
      </p:sp>
      <p:sp>
        <p:nvSpPr>
          <p:cNvPr id="8196" name="Slide Number Placeholder 5"/>
          <p:cNvSpPr>
            <a:spLocks noGrp="1"/>
          </p:cNvSpPr>
          <p:nvPr>
            <p:ph type="sldNum" sz="quarter" idx="12"/>
          </p:nvPr>
        </p:nvSpPr>
        <p:spPr/>
        <p:txBody>
          <a:bodyPr/>
          <a:lstStyle/>
          <a:p>
            <a:pPr>
              <a:defRPr/>
            </a:pPr>
            <a:fld id="{A323652B-E2DD-474D-AE54-3F3A0A9BDFD7}" type="slidenum">
              <a:rPr lang="en-US" smtClean="0"/>
              <a:pPr>
                <a:defRPr/>
              </a:pPr>
              <a:t>5</a:t>
            </a:fld>
            <a:endParaRPr 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95901-82C0-4EE5-8FAB-599397AD49C7}"/>
              </a:ext>
            </a:extLst>
          </p:cNvPr>
          <p:cNvSpPr>
            <a:spLocks noGrp="1"/>
          </p:cNvSpPr>
          <p:nvPr>
            <p:ph type="dt" sz="half" idx="10"/>
          </p:nvPr>
        </p:nvSpPr>
        <p:spPr/>
        <p:txBody>
          <a:bodyPr/>
          <a:lstStyle/>
          <a:p>
            <a:r>
              <a:rPr lang="en-US"/>
              <a:t>9/4/2019</a:t>
            </a:r>
          </a:p>
        </p:txBody>
      </p:sp>
      <p:sp>
        <p:nvSpPr>
          <p:cNvPr id="3" name="Footer Placeholder 2">
            <a:extLst>
              <a:ext uri="{FF2B5EF4-FFF2-40B4-BE49-F238E27FC236}">
                <a16:creationId xmlns:a16="http://schemas.microsoft.com/office/drawing/2014/main" id="{D3E8D7D9-4EFA-4C11-910D-1FD8B8C82EB4}"/>
              </a:ext>
            </a:extLst>
          </p:cNvPr>
          <p:cNvSpPr>
            <a:spLocks noGrp="1"/>
          </p:cNvSpPr>
          <p:nvPr>
            <p:ph type="ftr" sz="quarter" idx="11"/>
          </p:nvPr>
        </p:nvSpPr>
        <p:spPr/>
        <p:txBody>
          <a:bodyPr/>
          <a:lstStyle/>
          <a:p>
            <a:r>
              <a:rPr lang="en-US"/>
              <a:t>The Unusual Plan of God</a:t>
            </a:r>
          </a:p>
        </p:txBody>
      </p:sp>
      <p:sp>
        <p:nvSpPr>
          <p:cNvPr id="4" name="Slide Number Placeholder 3">
            <a:extLst>
              <a:ext uri="{FF2B5EF4-FFF2-40B4-BE49-F238E27FC236}">
                <a16:creationId xmlns:a16="http://schemas.microsoft.com/office/drawing/2014/main" id="{D875227D-52ED-4C08-A0A6-781319002148}"/>
              </a:ext>
            </a:extLst>
          </p:cNvPr>
          <p:cNvSpPr>
            <a:spLocks noGrp="1"/>
          </p:cNvSpPr>
          <p:nvPr>
            <p:ph type="sldNum" sz="quarter" idx="12"/>
          </p:nvPr>
        </p:nvSpPr>
        <p:spPr/>
        <p:txBody>
          <a:bodyPr/>
          <a:lstStyle/>
          <a:p>
            <a:fld id="{E60415C2-450C-461E-AC68-254880AF88A5}" type="slidenum">
              <a:rPr lang="en-US" smtClean="0"/>
              <a:pPr/>
              <a:t>6</a:t>
            </a:fld>
            <a:endParaRPr lang="en-US"/>
          </a:p>
        </p:txBody>
      </p:sp>
      <p:sp>
        <p:nvSpPr>
          <p:cNvPr id="5" name="Rectangle 4">
            <a:extLst>
              <a:ext uri="{FF2B5EF4-FFF2-40B4-BE49-F238E27FC236}">
                <a16:creationId xmlns:a16="http://schemas.microsoft.com/office/drawing/2014/main" id="{9995E41A-6A96-40C5-8D81-B7187AA58CB4}"/>
              </a:ext>
            </a:extLst>
          </p:cNvPr>
          <p:cNvSpPr/>
          <p:nvPr/>
        </p:nvSpPr>
        <p:spPr>
          <a:xfrm>
            <a:off x="152400" y="0"/>
            <a:ext cx="8915400" cy="6524863"/>
          </a:xfrm>
          <a:prstGeom prst="rect">
            <a:avLst/>
          </a:prstGeom>
        </p:spPr>
        <p:txBody>
          <a:bodyPr wrap="square">
            <a:spAutoFit/>
          </a:bodyPr>
          <a:lstStyle/>
          <a:p>
            <a:r>
              <a:rPr lang="en-US" sz="3600" b="1" dirty="0"/>
              <a:t>THE.ONCOMING.STORM</a:t>
            </a:r>
          </a:p>
          <a:p>
            <a:r>
              <a:rPr lang="en-US" sz="2800" dirty="0"/>
              <a:t>	43 Many great storms sweep through Florida, typhoons that come in off the sea, bring water for city blocks into the city, sweeps out everything. I'm told that their weather prophets are always on the lookout for such storms. Some way, through the elements, they can contact the changing of the weather and the atmosphere, which  way this weather is gathering, that'll bring forth one of those storms; because they've made it a life study, by certain instruments and things that science has provided them. Then by calling ahead, and hearing of which a way the storm's coming, how much wind it's got behind him; which way other winds are coming, whether it's able to combat, shove away the storm. </a:t>
            </a:r>
          </a:p>
          <a:p>
            <a:r>
              <a:rPr lang="en-US" dirty="0"/>
              <a:t>	</a:t>
            </a:r>
          </a:p>
        </p:txBody>
      </p:sp>
    </p:spTree>
    <p:extLst>
      <p:ext uri="{BB962C8B-B14F-4D97-AF65-F5344CB8AC3E}">
        <p14:creationId xmlns:p14="http://schemas.microsoft.com/office/powerpoint/2010/main" val="210384297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3A457-7796-4DD0-B185-168D09680EE2}"/>
              </a:ext>
            </a:extLst>
          </p:cNvPr>
          <p:cNvSpPr>
            <a:spLocks noGrp="1"/>
          </p:cNvSpPr>
          <p:nvPr>
            <p:ph type="dt" sz="half" idx="10"/>
          </p:nvPr>
        </p:nvSpPr>
        <p:spPr/>
        <p:txBody>
          <a:bodyPr/>
          <a:lstStyle/>
          <a:p>
            <a:r>
              <a:rPr lang="en-US"/>
              <a:t>9/4/2019</a:t>
            </a:r>
          </a:p>
        </p:txBody>
      </p:sp>
      <p:sp>
        <p:nvSpPr>
          <p:cNvPr id="3" name="Footer Placeholder 2">
            <a:extLst>
              <a:ext uri="{FF2B5EF4-FFF2-40B4-BE49-F238E27FC236}">
                <a16:creationId xmlns:a16="http://schemas.microsoft.com/office/drawing/2014/main" id="{381D0A59-6344-4913-9D83-E2B0A8E2818E}"/>
              </a:ext>
            </a:extLst>
          </p:cNvPr>
          <p:cNvSpPr>
            <a:spLocks noGrp="1"/>
          </p:cNvSpPr>
          <p:nvPr>
            <p:ph type="ftr" sz="quarter" idx="11"/>
          </p:nvPr>
        </p:nvSpPr>
        <p:spPr/>
        <p:txBody>
          <a:bodyPr/>
          <a:lstStyle/>
          <a:p>
            <a:r>
              <a:rPr lang="en-US"/>
              <a:t>The Unusual Plan of God</a:t>
            </a:r>
          </a:p>
        </p:txBody>
      </p:sp>
      <p:sp>
        <p:nvSpPr>
          <p:cNvPr id="4" name="Slide Number Placeholder 3">
            <a:extLst>
              <a:ext uri="{FF2B5EF4-FFF2-40B4-BE49-F238E27FC236}">
                <a16:creationId xmlns:a16="http://schemas.microsoft.com/office/drawing/2014/main" id="{A42DD59A-25C4-42D3-AA75-1518EAF81FEA}"/>
              </a:ext>
            </a:extLst>
          </p:cNvPr>
          <p:cNvSpPr>
            <a:spLocks noGrp="1"/>
          </p:cNvSpPr>
          <p:nvPr>
            <p:ph type="sldNum" sz="quarter" idx="12"/>
          </p:nvPr>
        </p:nvSpPr>
        <p:spPr/>
        <p:txBody>
          <a:bodyPr/>
          <a:lstStyle/>
          <a:p>
            <a:fld id="{E60415C2-450C-461E-AC68-254880AF88A5}" type="slidenum">
              <a:rPr lang="en-US" smtClean="0"/>
              <a:pPr/>
              <a:t>7</a:t>
            </a:fld>
            <a:endParaRPr lang="en-US"/>
          </a:p>
        </p:txBody>
      </p:sp>
      <p:sp>
        <p:nvSpPr>
          <p:cNvPr id="5" name="Rectangle 4">
            <a:extLst>
              <a:ext uri="{FF2B5EF4-FFF2-40B4-BE49-F238E27FC236}">
                <a16:creationId xmlns:a16="http://schemas.microsoft.com/office/drawing/2014/main" id="{BB7A0D73-6A44-46AA-B6B5-52E8B7B9CCA3}"/>
              </a:ext>
            </a:extLst>
          </p:cNvPr>
          <p:cNvSpPr/>
          <p:nvPr/>
        </p:nvSpPr>
        <p:spPr>
          <a:xfrm>
            <a:off x="152400" y="76200"/>
            <a:ext cx="8839200" cy="6124754"/>
          </a:xfrm>
          <a:prstGeom prst="rect">
            <a:avLst/>
          </a:prstGeom>
        </p:spPr>
        <p:txBody>
          <a:bodyPr wrap="square">
            <a:spAutoFit/>
          </a:bodyPr>
          <a:lstStyle/>
          <a:p>
            <a:r>
              <a:rPr lang="en-US" sz="2800" dirty="0"/>
              <a:t>	45  </a:t>
            </a:r>
            <a:r>
              <a:rPr lang="en-US" sz="2800" dirty="0">
                <a:solidFill>
                  <a:srgbClr val="FFFF00"/>
                </a:solidFill>
              </a:rPr>
              <a:t>It takes a greater storm coming, a higher wind to turn that storm. </a:t>
            </a:r>
            <a:r>
              <a:rPr lang="en-US" sz="2800" dirty="0"/>
              <a:t>So is it today. And we all know that we've got an oncoming storm. And the only Wind that I know that can turn that storm will be that rushing Wind that fell on the day of Pentecost. I'm told that there's men even in the city now, speaking against communism, and they should be. But just speaking against it isn't enough; we've got to find how to turn the thing. </a:t>
            </a:r>
            <a:r>
              <a:rPr lang="en-US" sz="2800" dirty="0">
                <a:solidFill>
                  <a:srgbClr val="FFFF00"/>
                </a:solidFill>
              </a:rPr>
              <a:t>And then there is only one thing that can turn that storm, and that's a more powerful storm that can beset it and change its course. 	</a:t>
            </a:r>
            <a:r>
              <a:rPr lang="en-US" sz="2800" dirty="0"/>
              <a:t>And these prophets of the weather in Florida are pretty accurate with their prophesying. They are set for that purpose to warn the people.</a:t>
            </a:r>
          </a:p>
          <a:p>
            <a:pPr algn="r"/>
            <a:r>
              <a:rPr lang="en-US" sz="2800" dirty="0"/>
              <a:t>60-0229</a:t>
            </a:r>
          </a:p>
        </p:txBody>
      </p:sp>
    </p:spTree>
    <p:extLst>
      <p:ext uri="{BB962C8B-B14F-4D97-AF65-F5344CB8AC3E}">
        <p14:creationId xmlns:p14="http://schemas.microsoft.com/office/powerpoint/2010/main" val="110368837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9/4/2019</a:t>
            </a:r>
            <a:endParaRPr lang="en-US" dirty="0"/>
          </a:p>
        </p:txBody>
      </p:sp>
      <p:sp>
        <p:nvSpPr>
          <p:cNvPr id="3" name="Footer Placeholder 2"/>
          <p:cNvSpPr>
            <a:spLocks noGrp="1"/>
          </p:cNvSpPr>
          <p:nvPr>
            <p:ph type="ftr" sz="quarter" idx="11"/>
          </p:nvPr>
        </p:nvSpPr>
        <p:spPr/>
        <p:txBody>
          <a:bodyPr/>
          <a:lstStyle/>
          <a:p>
            <a:pPr>
              <a:defRPr/>
            </a:pPr>
            <a:r>
              <a:rPr lang="en-US"/>
              <a:t>The Unusual Plan of God</a:t>
            </a:r>
            <a:endParaRPr lang="en-US" dirty="0"/>
          </a:p>
        </p:txBody>
      </p:sp>
      <p:sp>
        <p:nvSpPr>
          <p:cNvPr id="4" name="Slide Number Placeholder 3"/>
          <p:cNvSpPr>
            <a:spLocks noGrp="1"/>
          </p:cNvSpPr>
          <p:nvPr>
            <p:ph type="sldNum" sz="quarter" idx="12"/>
          </p:nvPr>
        </p:nvSpPr>
        <p:spPr/>
        <p:txBody>
          <a:bodyPr/>
          <a:lstStyle/>
          <a:p>
            <a:pPr>
              <a:defRPr/>
            </a:pPr>
            <a:fld id="{61895502-144C-4044-A9FF-8778C8A27D37}" type="slidenum">
              <a:rPr lang="en-US" smtClean="0"/>
              <a:pPr>
                <a:defRPr/>
              </a:pPr>
              <a:t>8</a:t>
            </a:fld>
            <a:endParaRPr lang="en-US" dirty="0"/>
          </a:p>
        </p:txBody>
      </p:sp>
      <p:sp>
        <p:nvSpPr>
          <p:cNvPr id="5" name="Rectangle 4"/>
          <p:cNvSpPr/>
          <p:nvPr/>
        </p:nvSpPr>
        <p:spPr>
          <a:xfrm>
            <a:off x="127000" y="70218"/>
            <a:ext cx="8890000" cy="6324232"/>
          </a:xfrm>
          <a:prstGeom prst="rect">
            <a:avLst/>
          </a:prstGeom>
        </p:spPr>
        <p:txBody>
          <a:bodyPr wrap="square">
            <a:spAutoFit/>
          </a:bodyPr>
          <a:lstStyle/>
          <a:p>
            <a:r>
              <a:rPr lang="en-US" sz="4500" b="1" dirty="0">
                <a:latin typeface="Cambria" charset="0"/>
                <a:ea typeface="Cambria" charset="0"/>
                <a:cs typeface="Cambria" charset="0"/>
              </a:rPr>
              <a:t>TOTAL.SEPARATION</a:t>
            </a:r>
          </a:p>
          <a:p>
            <a:r>
              <a:rPr lang="en-US" sz="3333" dirty="0">
                <a:latin typeface="Cambria" charset="0"/>
                <a:ea typeface="Cambria" charset="0"/>
                <a:cs typeface="Cambria" charset="0"/>
              </a:rPr>
              <a:t>	27 I believe, every man, woman, boy and girl, that's born of the Spirit of God, is a Nazarite unto the Lord; because they’ve separated them-selves from the cares of the world and whatever the world has got to say.</a:t>
            </a:r>
          </a:p>
          <a:p>
            <a:r>
              <a:rPr lang="en-US" sz="3333" dirty="0">
                <a:latin typeface="Cambria" charset="0"/>
                <a:ea typeface="Cambria" charset="0"/>
                <a:cs typeface="Cambria" charset="0"/>
              </a:rPr>
              <a:t>	29 God has one way of </a:t>
            </a:r>
            <a:r>
              <a:rPr lang="en-US" sz="3333" u="sng" dirty="0">
                <a:latin typeface="Cambria" charset="0"/>
                <a:ea typeface="Cambria" charset="0"/>
                <a:cs typeface="Cambria" charset="0"/>
              </a:rPr>
              <a:t>bringing Light to you</a:t>
            </a:r>
            <a:r>
              <a:rPr lang="en-US" sz="3333" dirty="0">
                <a:latin typeface="Cambria" charset="0"/>
                <a:ea typeface="Cambria" charset="0"/>
                <a:cs typeface="Cambria" charset="0"/>
              </a:rPr>
              <a:t>: that's when you're ready to separate yourself from all the things of the world, and all the cares of the world, and cling only to God's promised Word.</a:t>
            </a:r>
          </a:p>
          <a:p>
            <a:pPr algn="r"/>
            <a:r>
              <a:rPr lang="en-US" sz="2667" dirty="0">
                <a:latin typeface="Cambria" charset="0"/>
                <a:ea typeface="Cambria" charset="0"/>
                <a:cs typeface="Cambria" charset="0"/>
              </a:rPr>
              <a:t>64-0121</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half" idx="10"/>
          </p:nvPr>
        </p:nvSpPr>
        <p:spPr/>
        <p:txBody>
          <a:bodyPr/>
          <a:lstStyle/>
          <a:p>
            <a:pPr>
              <a:defRPr/>
            </a:pPr>
            <a:r>
              <a:rPr lang="en-US"/>
              <a:t>9/4/2019</a:t>
            </a:r>
            <a:endParaRPr lang="en-US" dirty="0"/>
          </a:p>
        </p:txBody>
      </p:sp>
      <p:sp>
        <p:nvSpPr>
          <p:cNvPr id="11267" name="Footer Placeholder 2"/>
          <p:cNvSpPr>
            <a:spLocks noGrp="1"/>
          </p:cNvSpPr>
          <p:nvPr>
            <p:ph type="ftr" sz="quarter" idx="11"/>
          </p:nvPr>
        </p:nvSpPr>
        <p:spPr/>
        <p:txBody>
          <a:bodyPr/>
          <a:lstStyle/>
          <a:p>
            <a:pPr>
              <a:defRPr/>
            </a:pPr>
            <a:r>
              <a:rPr lang="en-US"/>
              <a:t>The Unusual Plan of God</a:t>
            </a:r>
            <a:endParaRPr lang="en-US" dirty="0"/>
          </a:p>
        </p:txBody>
      </p:sp>
      <p:sp>
        <p:nvSpPr>
          <p:cNvPr id="11268" name="Slide Number Placeholder 3"/>
          <p:cNvSpPr>
            <a:spLocks noGrp="1"/>
          </p:cNvSpPr>
          <p:nvPr>
            <p:ph type="sldNum" sz="quarter" idx="12"/>
          </p:nvPr>
        </p:nvSpPr>
        <p:spPr/>
        <p:txBody>
          <a:bodyPr/>
          <a:lstStyle/>
          <a:p>
            <a:pPr>
              <a:defRPr/>
            </a:pPr>
            <a:fld id="{8568A46D-8142-41A9-98AB-274FFBCB573F}" type="slidenum">
              <a:rPr lang="en-US" smtClean="0"/>
              <a:pPr>
                <a:defRPr/>
              </a:pPr>
              <a:t>9</a:t>
            </a:fld>
            <a:endParaRPr lang="en-US" dirty="0"/>
          </a:p>
        </p:txBody>
      </p:sp>
      <p:sp>
        <p:nvSpPr>
          <p:cNvPr id="13317" name="Rectangle 1"/>
          <p:cNvSpPr>
            <a:spLocks noChangeArrowheads="1"/>
          </p:cNvSpPr>
          <p:nvPr/>
        </p:nvSpPr>
        <p:spPr bwMode="auto">
          <a:xfrm>
            <a:off x="190500" y="136525"/>
            <a:ext cx="8763000" cy="5304081"/>
          </a:xfrm>
          <a:prstGeom prst="rect">
            <a:avLst/>
          </a:prstGeom>
          <a:noFill/>
          <a:ln w="9525">
            <a:noFill/>
            <a:miter lim="800000"/>
            <a:headEnd/>
            <a:tailEnd/>
          </a:ln>
        </p:spPr>
        <p:txBody>
          <a:bodyPr wrap="square" anchor="ctr">
            <a:spAutoFit/>
          </a:bodyPr>
          <a:lstStyle/>
          <a:p>
            <a:r>
              <a:rPr lang="en-US" sz="4000" b="1" dirty="0">
                <a:latin typeface="Cambria" pitchFamily="18" charset="0"/>
                <a:ea typeface="Calibri" pitchFamily="34" charset="0"/>
                <a:cs typeface="Times New Roman" pitchFamily="18" charset="0"/>
              </a:rPr>
              <a:t>PSALM 43:3</a:t>
            </a:r>
            <a:endParaRPr lang="en-US" dirty="0">
              <a:ea typeface="Calibri" pitchFamily="34" charset="0"/>
              <a:cs typeface="Times New Roman" pitchFamily="18" charset="0"/>
            </a:endParaRPr>
          </a:p>
          <a:p>
            <a:pPr eaLnBrk="0" hangingPunct="0"/>
            <a:r>
              <a:rPr lang="en-US" sz="4000" dirty="0">
                <a:latin typeface="Cambria" pitchFamily="18" charset="0"/>
                <a:ea typeface="Calibri" pitchFamily="34" charset="0"/>
                <a:cs typeface="Times New Roman" pitchFamily="18" charset="0"/>
              </a:rPr>
              <a:t>     </a:t>
            </a:r>
            <a:r>
              <a:rPr lang="en-US" sz="4000" i="1" dirty="0">
                <a:latin typeface="Cambria" pitchFamily="18" charset="0"/>
                <a:ea typeface="Calibri" pitchFamily="34" charset="0"/>
                <a:cs typeface="Times New Roman" pitchFamily="18" charset="0"/>
              </a:rPr>
              <a:t> </a:t>
            </a:r>
            <a:r>
              <a:rPr lang="en-US" sz="3600" i="1" dirty="0">
                <a:latin typeface="Cambria" pitchFamily="18" charset="0"/>
                <a:ea typeface="Calibri" pitchFamily="34" charset="0"/>
                <a:cs typeface="Times New Roman" pitchFamily="18" charset="0"/>
              </a:rPr>
              <a:t>O send out thy light and thy truth: let them lead me; let them bring me unto thy holy hill, and to thy tabernacles.</a:t>
            </a:r>
          </a:p>
          <a:p>
            <a:pPr eaLnBrk="0" hangingPunct="0"/>
            <a:endParaRPr lang="en-US" dirty="0"/>
          </a:p>
          <a:p>
            <a:pPr eaLnBrk="0" hangingPunct="0"/>
            <a:r>
              <a:rPr lang="en-US" sz="4000" b="1" dirty="0">
                <a:latin typeface="Cambria" pitchFamily="18" charset="0"/>
                <a:cs typeface="Calibri" pitchFamily="34" charset="0"/>
              </a:rPr>
              <a:t>PSALM 25:5</a:t>
            </a:r>
            <a:endParaRPr lang="en-US" dirty="0"/>
          </a:p>
          <a:p>
            <a:pPr eaLnBrk="0" hangingPunct="0"/>
            <a:r>
              <a:rPr lang="en-US" sz="4000" dirty="0">
                <a:latin typeface="Cambria" pitchFamily="18" charset="0"/>
                <a:cs typeface="Calibri" pitchFamily="34" charset="0"/>
              </a:rPr>
              <a:t>     </a:t>
            </a:r>
            <a:r>
              <a:rPr lang="en-US" sz="4000" i="1" dirty="0">
                <a:latin typeface="Cambria" pitchFamily="18" charset="0"/>
                <a:cs typeface="Calibri" pitchFamily="34" charset="0"/>
              </a:rPr>
              <a:t>  </a:t>
            </a:r>
            <a:r>
              <a:rPr lang="en-US" sz="3600" i="1" dirty="0">
                <a:latin typeface="Cambria" pitchFamily="18" charset="0"/>
                <a:cs typeface="Calibri" pitchFamily="34" charset="0"/>
              </a:rPr>
              <a:t>Lead me in thy truth, and teach me: for thou art the God of my salvation; on thee do I wait all the day.</a:t>
            </a:r>
          </a:p>
          <a:p>
            <a:pPr eaLnBrk="0" hangingPunct="0"/>
            <a:endParaRPr lang="en-US" dirty="0"/>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563</Words>
  <Application>Microsoft Office PowerPoint</Application>
  <PresentationFormat>On-screen Show (4:3)</PresentationFormat>
  <Paragraphs>209</Paragraphs>
  <Slides>34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Cambria</vt:lpstr>
      <vt:lpstr>Eras Demi ITC</vt:lpstr>
      <vt:lpstr>Office Theme</vt:lpstr>
      <vt:lpstr>The “Unusual” Plan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Things Happen: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Things Happen: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Barry Coffey</dc:creator>
  <cp:lastModifiedBy>Barry Coffey</cp:lastModifiedBy>
  <cp:revision>141</cp:revision>
  <dcterms:created xsi:type="dcterms:W3CDTF">2009-08-22T20:59:34Z</dcterms:created>
  <dcterms:modified xsi:type="dcterms:W3CDTF">2019-09-04T23:18:16Z</dcterms:modified>
</cp:coreProperties>
</file>