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5"/>
  </p:notesMasterIdLst>
  <p:handoutMasterIdLst>
    <p:handoutMasterId r:id="rId46"/>
  </p:handoutMasterIdLst>
  <p:sldIdLst>
    <p:sldId id="282" r:id="rId5"/>
    <p:sldId id="298" r:id="rId6"/>
    <p:sldId id="296" r:id="rId7"/>
    <p:sldId id="322" r:id="rId8"/>
    <p:sldId id="297" r:id="rId9"/>
    <p:sldId id="340" r:id="rId10"/>
    <p:sldId id="341" r:id="rId11"/>
    <p:sldId id="312" r:id="rId12"/>
    <p:sldId id="342" r:id="rId13"/>
    <p:sldId id="336" r:id="rId14"/>
    <p:sldId id="334" r:id="rId15"/>
    <p:sldId id="335" r:id="rId16"/>
    <p:sldId id="339" r:id="rId17"/>
    <p:sldId id="331" r:id="rId18"/>
    <p:sldId id="337" r:id="rId19"/>
    <p:sldId id="338" r:id="rId20"/>
    <p:sldId id="332" r:id="rId21"/>
    <p:sldId id="343" r:id="rId22"/>
    <p:sldId id="344" r:id="rId23"/>
    <p:sldId id="345" r:id="rId24"/>
    <p:sldId id="291" r:id="rId25"/>
    <p:sldId id="321" r:id="rId26"/>
    <p:sldId id="330" r:id="rId27"/>
    <p:sldId id="323" r:id="rId28"/>
    <p:sldId id="324" r:id="rId29"/>
    <p:sldId id="325" r:id="rId30"/>
    <p:sldId id="302" r:id="rId31"/>
    <p:sldId id="303" r:id="rId32"/>
    <p:sldId id="309" r:id="rId33"/>
    <p:sldId id="329" r:id="rId34"/>
    <p:sldId id="307" r:id="rId35"/>
    <p:sldId id="310" r:id="rId36"/>
    <p:sldId id="311" r:id="rId37"/>
    <p:sldId id="313" r:id="rId38"/>
    <p:sldId id="315" r:id="rId39"/>
    <p:sldId id="292" r:id="rId40"/>
    <p:sldId id="294" r:id="rId41"/>
    <p:sldId id="295" r:id="rId42"/>
    <p:sldId id="305" r:id="rId43"/>
    <p:sldId id="32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1" autoAdjust="0"/>
    <p:restoredTop sz="94574" autoAdjust="0"/>
  </p:normalViewPr>
  <p:slideViewPr>
    <p:cSldViewPr snapToGrid="0">
      <p:cViewPr varScale="1">
        <p:scale>
          <a:sx n="109" d="100"/>
          <a:sy n="109" d="100"/>
        </p:scale>
        <p:origin x="1518"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986"/>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10/13/2019</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10/13/2019</a:t>
            </a:fld>
            <a:endParaRPr lang="en-US" noProof="0"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01FAF19-EC05-4368-9C23-D1307429BBA4}"/>
              </a:ext>
            </a:extLst>
          </p:cNvPr>
          <p:cNvSpPr/>
          <p:nvPr userDrawn="1"/>
        </p:nvSpPr>
        <p:spPr>
          <a:xfrm>
            <a:off x="6199632" y="4754880"/>
            <a:ext cx="1837944" cy="1664327"/>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5" name="Rectangle 4">
            <a:extLst>
              <a:ext uri="{FF2B5EF4-FFF2-40B4-BE49-F238E27FC236}">
                <a16:creationId xmlns:a16="http://schemas.microsoft.com/office/drawing/2014/main" id="{E6296D70-8C54-475E-8440-66769A72C583}"/>
              </a:ext>
            </a:extLst>
          </p:cNvPr>
          <p:cNvSpPr/>
          <p:nvPr userDrawn="1"/>
        </p:nvSpPr>
        <p:spPr>
          <a:xfrm>
            <a:off x="8874252" y="1097281"/>
            <a:ext cx="108000" cy="5321927"/>
          </a:xfrm>
          <a:prstGeom prst="rect">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9144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9144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5"/>
            <a:ext cx="108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9036000" y="92075"/>
            <a:ext cx="108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9144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08000" y="144000"/>
            <a:ext cx="8928900" cy="6570000"/>
          </a:xfrm>
          <a:solidFill>
            <a:schemeClr val="tx1"/>
          </a:solidFill>
        </p:spPr>
        <p:txBody>
          <a:bodyPr lIns="0" rIns="1764000" anchor="ctr"/>
          <a:lstStyle>
            <a:lvl1pPr marL="0" indent="0" algn="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70000" y="360000"/>
            <a:ext cx="3312441" cy="5321927"/>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70000" y="5681927"/>
            <a:ext cx="3312440"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The Social Life 2</a:t>
            </a:r>
            <a:endParaRPr lang="en-US" noProof="0" dirty="0"/>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D0F16635-76F3-45F7-9385-A99504D2B901}"/>
              </a:ext>
            </a:extLst>
          </p:cNvPr>
          <p:cNvSpPr>
            <a:spLocks noGrp="1"/>
          </p:cNvSpPr>
          <p:nvPr>
            <p:ph idx="34"/>
          </p:nvPr>
        </p:nvSpPr>
        <p:spPr>
          <a:xfrm>
            <a:off x="324000" y="1008000"/>
            <a:ext cx="8504999" cy="4881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34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The Social Life 2</a:t>
            </a:r>
            <a:endParaRPr lang="en-US" noProof="0" dirty="0"/>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9" name="Content Placeholder 3">
            <a:extLst>
              <a:ext uri="{FF2B5EF4-FFF2-40B4-BE49-F238E27FC236}">
                <a16:creationId xmlns:a16="http://schemas.microsoft.com/office/drawing/2014/main" id="{70C8E421-28C0-4976-A17C-22789B6F3B18}"/>
              </a:ext>
            </a:extLst>
          </p:cNvPr>
          <p:cNvSpPr>
            <a:spLocks noGrp="1"/>
          </p:cNvSpPr>
          <p:nvPr>
            <p:ph sz="half" idx="2"/>
          </p:nvPr>
        </p:nvSpPr>
        <p:spPr>
          <a:xfrm>
            <a:off x="4629150" y="1008001"/>
            <a:ext cx="4128919" cy="516896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7AFEAA85-DD59-4B9B-B080-3368277EF650}"/>
              </a:ext>
            </a:extLst>
          </p:cNvPr>
          <p:cNvSpPr>
            <a:spLocks noGrp="1"/>
          </p:cNvSpPr>
          <p:nvPr>
            <p:ph sz="half" idx="1"/>
          </p:nvPr>
        </p:nvSpPr>
        <p:spPr>
          <a:xfrm>
            <a:off x="324000" y="1008001"/>
            <a:ext cx="4190850" cy="516896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The Social Life 2</a:t>
            </a:r>
            <a:endParaRPr lang="en-US" noProof="0" dirty="0"/>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2" name="Text Placeholder 4">
            <a:extLst>
              <a:ext uri="{FF2B5EF4-FFF2-40B4-BE49-F238E27FC236}">
                <a16:creationId xmlns:a16="http://schemas.microsoft.com/office/drawing/2014/main" id="{1EAE3C73-B1A9-4A3B-8DD2-5A3492079001}"/>
              </a:ext>
            </a:extLst>
          </p:cNvPr>
          <p:cNvSpPr>
            <a:spLocks noGrp="1"/>
          </p:cNvSpPr>
          <p:nvPr>
            <p:ph type="body" sz="quarter" idx="3"/>
          </p:nvPr>
        </p:nvSpPr>
        <p:spPr>
          <a:xfrm>
            <a:off x="4629150" y="1008000"/>
            <a:ext cx="4199850" cy="823912"/>
          </a:xfrm>
        </p:spPr>
        <p:txBody>
          <a:bodyPr anchor="b"/>
          <a:lstStyle>
            <a:lvl1pPr marL="0" indent="0">
              <a:buNone/>
              <a:defRPr sz="1800" b="1">
                <a:solidFill>
                  <a:schemeClr val="bg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3" name="Content Placeholder 5">
            <a:extLst>
              <a:ext uri="{FF2B5EF4-FFF2-40B4-BE49-F238E27FC236}">
                <a16:creationId xmlns:a16="http://schemas.microsoft.com/office/drawing/2014/main" id="{53A52FEF-F917-4982-9855-43A0DF5DA66B}"/>
              </a:ext>
            </a:extLst>
          </p:cNvPr>
          <p:cNvSpPr>
            <a:spLocks noGrp="1"/>
          </p:cNvSpPr>
          <p:nvPr>
            <p:ph sz="quarter" idx="4"/>
          </p:nvPr>
        </p:nvSpPr>
        <p:spPr>
          <a:xfrm>
            <a:off x="4629150" y="1975913"/>
            <a:ext cx="4199850" cy="421375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2">
            <a:extLst>
              <a:ext uri="{FF2B5EF4-FFF2-40B4-BE49-F238E27FC236}">
                <a16:creationId xmlns:a16="http://schemas.microsoft.com/office/drawing/2014/main" id="{DC1CA8AB-B7BE-4C9F-9A0A-C849A35AA645}"/>
              </a:ext>
            </a:extLst>
          </p:cNvPr>
          <p:cNvSpPr>
            <a:spLocks noGrp="1"/>
          </p:cNvSpPr>
          <p:nvPr>
            <p:ph type="body" idx="1"/>
          </p:nvPr>
        </p:nvSpPr>
        <p:spPr>
          <a:xfrm>
            <a:off x="324001" y="1008000"/>
            <a:ext cx="4174181" cy="823912"/>
          </a:xfrm>
        </p:spPr>
        <p:txBody>
          <a:bodyPr anchor="b"/>
          <a:lstStyle>
            <a:lvl1pPr marL="0" indent="0">
              <a:buNone/>
              <a:defRPr sz="1800" b="1">
                <a:solidFill>
                  <a:schemeClr val="bg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Content Placeholder 3">
            <a:extLst>
              <a:ext uri="{FF2B5EF4-FFF2-40B4-BE49-F238E27FC236}">
                <a16:creationId xmlns:a16="http://schemas.microsoft.com/office/drawing/2014/main" id="{7B0DF164-9487-4D3F-BA7D-E273D7F5A2F5}"/>
              </a:ext>
            </a:extLst>
          </p:cNvPr>
          <p:cNvSpPr>
            <a:spLocks noGrp="1"/>
          </p:cNvSpPr>
          <p:nvPr>
            <p:ph sz="half" idx="2"/>
          </p:nvPr>
        </p:nvSpPr>
        <p:spPr>
          <a:xfrm>
            <a:off x="324001" y="1975913"/>
            <a:ext cx="4174181" cy="421375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07921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323850" y="1008000"/>
            <a:ext cx="8504635" cy="360000"/>
          </a:xfrm>
        </p:spPr>
        <p:txBody>
          <a:bodyPr/>
          <a:lstStyle>
            <a:lvl1pPr marL="0" indent="0">
              <a:buNone/>
              <a:defRPr>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24000" y="1512000"/>
            <a:ext cx="27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The Social Life 2</a:t>
            </a:r>
            <a:endParaRPr lang="en-US" noProof="0" dirty="0"/>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4E38C26-A932-4007-84B1-21C1D9744A76}"/>
              </a:ext>
            </a:extLst>
          </p:cNvPr>
          <p:cNvSpPr>
            <a:spLocks noGrp="1"/>
          </p:cNvSpPr>
          <p:nvPr>
            <p:ph idx="33"/>
          </p:nvPr>
        </p:nvSpPr>
        <p:spPr>
          <a:xfrm>
            <a:off x="3226500" y="1512000"/>
            <a:ext cx="27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FA87EF18-D404-4A92-BE37-7AC9B7223D51}"/>
              </a:ext>
            </a:extLst>
          </p:cNvPr>
          <p:cNvSpPr>
            <a:spLocks noGrp="1"/>
          </p:cNvSpPr>
          <p:nvPr>
            <p:ph idx="34"/>
          </p:nvPr>
        </p:nvSpPr>
        <p:spPr>
          <a:xfrm>
            <a:off x="6129000" y="1512000"/>
            <a:ext cx="27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323850" y="1008000"/>
            <a:ext cx="8504635" cy="360000"/>
          </a:xfrm>
        </p:spPr>
        <p:txBody>
          <a:bodyPr/>
          <a:lstStyle>
            <a:lvl1pPr marL="0" indent="0">
              <a:buNone/>
              <a:defRPr>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24000" y="1512000"/>
            <a:ext cx="162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044809" y="1512000"/>
            <a:ext cx="1620441"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3766059" y="1512000"/>
            <a:ext cx="1620441"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5487309" y="1507535"/>
            <a:ext cx="1620441"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7208559" y="1507535"/>
            <a:ext cx="1620441" cy="4683715"/>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The Social Life 2</a:t>
            </a:r>
            <a:endParaRPr lang="en-US" noProof="0" dirty="0"/>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974837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9144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9144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5"/>
            <a:ext cx="108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9036000" y="92075"/>
            <a:ext cx="108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9144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70000" y="360000"/>
            <a:ext cx="3312441" cy="5321927"/>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70000" y="5681927"/>
            <a:ext cx="3312440"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2624564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457700" y="2438399"/>
            <a:ext cx="4039200" cy="3044399"/>
          </a:xfrm>
          <a:gradFill>
            <a:gsLst>
              <a:gs pos="83186">
                <a:schemeClr val="tx1"/>
              </a:gs>
              <a:gs pos="0">
                <a:schemeClr val="accent1">
                  <a:alpha val="50000"/>
                </a:schemeClr>
              </a:gs>
              <a:gs pos="46000">
                <a:schemeClr val="accent1">
                  <a:lumMod val="50000"/>
                  <a:alpha val="90000"/>
                </a:schemeClr>
              </a:gs>
            </a:gsLst>
            <a:lin ang="3600000" scaled="0"/>
          </a:gradFill>
        </p:spPr>
        <p:txBody>
          <a:bodyPr lIns="72000" tIns="180000" rIns="180000" bIns="0" anchor="t"/>
          <a:lstStyle>
            <a:lvl1pPr algn="r">
              <a:lnSpc>
                <a:spcPts val="3525"/>
              </a:lnSpc>
              <a:defRPr sz="3375">
                <a:solidFill>
                  <a:schemeClr val="bg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186729" y="4479264"/>
            <a:ext cx="2138722" cy="749534"/>
          </a:xfrm>
          <a:solidFill>
            <a:schemeClr val="tx1">
              <a:alpha val="80000"/>
            </a:schemeClr>
          </a:solidFill>
          <a:ln>
            <a:gradFill>
              <a:gsLst>
                <a:gs pos="0">
                  <a:schemeClr val="tx1">
                    <a:lumMod val="75000"/>
                    <a:lumOff val="25000"/>
                  </a:schemeClr>
                </a:gs>
                <a:gs pos="100000">
                  <a:schemeClr val="accent1"/>
                </a:gs>
              </a:gsLst>
              <a:lin ang="1080000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875849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266701" y="3263899"/>
            <a:ext cx="3630064"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Slide Title</a:t>
            </a:r>
          </a:p>
        </p:txBody>
      </p:sp>
      <p:sp>
        <p:nvSpPr>
          <p:cNvPr id="15" name="Text Placeholder 3">
            <a:extLst>
              <a:ext uri="{FF2B5EF4-FFF2-40B4-BE49-F238E27FC236}">
                <a16:creationId xmlns:a16="http://schemas.microsoft.com/office/drawing/2014/main" id="{4EF269EA-6AE9-449D-BE5A-03758EA88DDA}"/>
              </a:ext>
            </a:extLst>
          </p:cNvPr>
          <p:cNvSpPr>
            <a:spLocks noGrp="1"/>
          </p:cNvSpPr>
          <p:nvPr>
            <p:ph type="body" sz="half" idx="2"/>
          </p:nvPr>
        </p:nvSpPr>
        <p:spPr>
          <a:xfrm>
            <a:off x="266701" y="4889911"/>
            <a:ext cx="3630064" cy="816077"/>
          </a:xfrm>
          <a:solidFill>
            <a:schemeClr val="tx1">
              <a:alpha val="80000"/>
            </a:schemeClr>
          </a:solidFill>
          <a:ln>
            <a:gradFill>
              <a:gsLst>
                <a:gs pos="0">
                  <a:schemeClr val="tx1">
                    <a:lumMod val="75000"/>
                    <a:lumOff val="25000"/>
                  </a:schemeClr>
                </a:gs>
                <a:gs pos="100000">
                  <a:schemeClr val="accent1"/>
                </a:gs>
              </a:gsLst>
              <a:lin ang="0" scaled="0"/>
            </a:gradFill>
          </a:ln>
        </p:spPr>
        <p:txBody>
          <a:bodyPr vert="horz" lIns="0" tIns="144000" rIns="91440" bIns="0" rtlCol="0">
            <a:noAutofit/>
          </a:bodyPr>
          <a:lstStyle>
            <a:lvl1pPr marL="0" indent="0" algn="r">
              <a:buNone/>
              <a:defRPr lang="en-US" baseline="0">
                <a:solidFill>
                  <a:schemeClr val="bg1">
                    <a:lumMod val="75000"/>
                  </a:schemeClr>
                </a:solidFill>
              </a:defRPr>
            </a:lvl1pPr>
          </a:lstStyle>
          <a:p>
            <a:pPr marL="200025" lvl="0" indent="-200025" algn="r"/>
            <a:r>
              <a:rPr lang="en-US" noProof="0"/>
              <a:t>Click to edit Master text styles</a:t>
            </a:r>
          </a:p>
        </p:txBody>
      </p:sp>
      <p:sp>
        <p:nvSpPr>
          <p:cNvPr id="16" name="Content Placeholder 2">
            <a:extLst>
              <a:ext uri="{FF2B5EF4-FFF2-40B4-BE49-F238E27FC236}">
                <a16:creationId xmlns:a16="http://schemas.microsoft.com/office/drawing/2014/main" id="{A473F491-E8FD-4CBC-84E6-5139D5161A9C}"/>
              </a:ext>
            </a:extLst>
          </p:cNvPr>
          <p:cNvSpPr>
            <a:spLocks noGrp="1"/>
          </p:cNvSpPr>
          <p:nvPr>
            <p:ph idx="1"/>
          </p:nvPr>
        </p:nvSpPr>
        <p:spPr>
          <a:xfrm>
            <a:off x="4571999" y="651641"/>
            <a:ext cx="4104001" cy="5054346"/>
          </a:xfrm>
        </p:spPr>
        <p:txBody>
          <a:bodyPr anchor="b" anchorCtr="0"/>
          <a:lstStyle>
            <a:lvl1pPr>
              <a:defRPr sz="1500">
                <a:solidFill>
                  <a:schemeClr val="bg1">
                    <a:lumMod val="75000"/>
                  </a:schemeClr>
                </a:solidFill>
              </a:defRPr>
            </a:lvl1pPr>
            <a:lvl2pPr>
              <a:defRPr sz="1350">
                <a:solidFill>
                  <a:schemeClr val="bg1">
                    <a:lumMod val="75000"/>
                  </a:schemeClr>
                </a:solidFill>
              </a:defRPr>
            </a:lvl2pPr>
            <a:lvl3pPr>
              <a:defRPr sz="1200">
                <a:solidFill>
                  <a:schemeClr val="bg1">
                    <a:lumMod val="75000"/>
                  </a:schemeClr>
                </a:solidFill>
              </a:defRPr>
            </a:lvl3pPr>
            <a:lvl4pPr>
              <a:defRPr sz="1050">
                <a:solidFill>
                  <a:schemeClr val="bg1">
                    <a:lumMod val="75000"/>
                  </a:schemeClr>
                </a:solidFill>
              </a:defRPr>
            </a:lvl4pPr>
            <a:lvl5pPr>
              <a:defRPr sz="1050">
                <a:solidFill>
                  <a:schemeClr val="bg1">
                    <a:lumMod val="75000"/>
                  </a:schemeClr>
                </a:solidFill>
              </a:defRPr>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67883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266701" y="3263899"/>
            <a:ext cx="3630064"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Slide Title</a:t>
            </a:r>
          </a:p>
        </p:txBody>
      </p:sp>
      <p:sp>
        <p:nvSpPr>
          <p:cNvPr id="9" name="Text Placeholder 3">
            <a:extLst>
              <a:ext uri="{FF2B5EF4-FFF2-40B4-BE49-F238E27FC236}">
                <a16:creationId xmlns:a16="http://schemas.microsoft.com/office/drawing/2014/main" id="{AC12A5E3-4178-4927-9321-CCDE04B7D2A2}"/>
              </a:ext>
            </a:extLst>
          </p:cNvPr>
          <p:cNvSpPr>
            <a:spLocks noGrp="1"/>
          </p:cNvSpPr>
          <p:nvPr>
            <p:ph type="body" sz="half" idx="2"/>
          </p:nvPr>
        </p:nvSpPr>
        <p:spPr>
          <a:xfrm>
            <a:off x="266701" y="4889911"/>
            <a:ext cx="3630064" cy="816076"/>
          </a:xfrm>
          <a:solidFill>
            <a:schemeClr val="tx1">
              <a:alpha val="80000"/>
            </a:schemeClr>
          </a:solidFill>
          <a:ln>
            <a:gradFill>
              <a:gsLst>
                <a:gs pos="0">
                  <a:schemeClr val="tx1">
                    <a:lumMod val="75000"/>
                    <a:lumOff val="25000"/>
                  </a:schemeClr>
                </a:gs>
                <a:gs pos="100000">
                  <a:schemeClr val="accent1"/>
                </a:gs>
              </a:gsLst>
              <a:lin ang="0" scaled="0"/>
            </a:gradFill>
          </a:ln>
        </p:spPr>
        <p:txBody>
          <a:bodyPr vert="horz" lIns="0" tIns="144000" rIns="91440" bIns="0" rtlCol="0">
            <a:noAutofit/>
          </a:bodyPr>
          <a:lstStyle>
            <a:lvl1pPr marL="0" indent="0" algn="r">
              <a:buNone/>
              <a:defRPr lang="en-US">
                <a:solidFill>
                  <a:schemeClr val="bg1">
                    <a:lumMod val="75000"/>
                  </a:schemeClr>
                </a:solidFill>
              </a:defRPr>
            </a:lvl1pPr>
          </a:lstStyle>
          <a:p>
            <a:pPr marL="200025" lvl="0" indent="-200025" algn="r"/>
            <a:r>
              <a:rPr lang="en-US" noProof="0"/>
              <a:t>Click to edit Master text styles</a:t>
            </a:r>
          </a:p>
        </p:txBody>
      </p:sp>
      <p:sp>
        <p:nvSpPr>
          <p:cNvPr id="12" name="Picture Placeholder 2">
            <a:extLst>
              <a:ext uri="{FF2B5EF4-FFF2-40B4-BE49-F238E27FC236}">
                <a16:creationId xmlns:a16="http://schemas.microsoft.com/office/drawing/2014/main" id="{73C2D913-09CE-4035-84E6-3144961151C2}"/>
              </a:ext>
            </a:extLst>
          </p:cNvPr>
          <p:cNvSpPr>
            <a:spLocks noGrp="1"/>
          </p:cNvSpPr>
          <p:nvPr>
            <p:ph type="pic" idx="1"/>
          </p:nvPr>
        </p:nvSpPr>
        <p:spPr>
          <a:xfrm>
            <a:off x="4571998" y="651641"/>
            <a:ext cx="4104002" cy="505434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Tree>
    <p:extLst>
      <p:ext uri="{BB962C8B-B14F-4D97-AF65-F5344CB8AC3E}">
        <p14:creationId xmlns:p14="http://schemas.microsoft.com/office/powerpoint/2010/main" val="2626314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The Social Life 2</a:t>
            </a:r>
            <a:endParaRPr lang="en-US" noProof="0" dirty="0"/>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05855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6E7EBFD-F776-4FA5-B67B-AEAB104C7125}"/>
              </a:ext>
            </a:extLst>
          </p:cNvPr>
          <p:cNvSpPr/>
          <p:nvPr userDrawn="1"/>
        </p:nvSpPr>
        <p:spPr>
          <a:xfrm>
            <a:off x="6313932" y="4907280"/>
            <a:ext cx="1165860" cy="1103376"/>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08000" y="144001"/>
            <a:ext cx="8928900" cy="6060155"/>
          </a:xfrm>
          <a:solidFill>
            <a:schemeClr val="tx1"/>
          </a:solidFill>
        </p:spPr>
        <p:txBody>
          <a:bodyPr lIns="0" rIns="1764000" anchor="ctr"/>
          <a:lstStyle>
            <a:lvl1pPr marL="0" indent="0" algn="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84325" y="804500"/>
            <a:ext cx="3312441" cy="3818712"/>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84325" y="4623213"/>
            <a:ext cx="3312440"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7" name="Oval 6">
            <a:extLst>
              <a:ext uri="{FF2B5EF4-FFF2-40B4-BE49-F238E27FC236}">
                <a16:creationId xmlns:a16="http://schemas.microsoft.com/office/drawing/2014/main" id="{6901C03F-F087-4546-A9C3-5B5B81E3BD7B}"/>
              </a:ext>
            </a:extLst>
          </p:cNvPr>
          <p:cNvSpPr/>
          <p:nvPr userDrawn="1"/>
        </p:nvSpPr>
        <p:spPr>
          <a:xfrm>
            <a:off x="6199632" y="4754880"/>
            <a:ext cx="205740" cy="292608"/>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Tree>
    <p:extLst>
      <p:ext uri="{BB962C8B-B14F-4D97-AF65-F5344CB8AC3E}">
        <p14:creationId xmlns:p14="http://schemas.microsoft.com/office/powerpoint/2010/main" val="2892051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The Social Life 2</a:t>
            </a:r>
            <a:endParaRPr lang="en-US" noProof="0" dirty="0"/>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5" name="Text Placeholder 4">
            <a:extLst>
              <a:ext uri="{FF2B5EF4-FFF2-40B4-BE49-F238E27FC236}">
                <a16:creationId xmlns:a16="http://schemas.microsoft.com/office/drawing/2014/main" id="{DF9F7BF0-5084-45F6-AF52-A3013D439469}"/>
              </a:ext>
            </a:extLst>
          </p:cNvPr>
          <p:cNvSpPr>
            <a:spLocks noGrp="1"/>
          </p:cNvSpPr>
          <p:nvPr>
            <p:ph type="body" sz="quarter" idx="34"/>
          </p:nvPr>
        </p:nvSpPr>
        <p:spPr>
          <a:xfrm>
            <a:off x="2039112" y="2673350"/>
            <a:ext cx="5065776" cy="1511300"/>
          </a:xfrm>
        </p:spPr>
        <p:txBody>
          <a:bodyPr anchor="ctr"/>
          <a:lstStyle>
            <a:lvl1pPr marL="0" indent="0" algn="ctr">
              <a:buNone/>
              <a:defRPr sz="3000"/>
            </a:lvl1pPr>
            <a:lvl2pPr marL="200025" indent="0">
              <a:buNone/>
              <a:defRPr/>
            </a:lvl2pPr>
          </a:lstStyle>
          <a:p>
            <a:pPr lvl="0"/>
            <a:r>
              <a:rPr lang="en-US" noProof="0"/>
              <a:t>Click to edit Master text styles</a:t>
            </a:r>
          </a:p>
        </p:txBody>
      </p:sp>
    </p:spTree>
    <p:extLst>
      <p:ext uri="{BB962C8B-B14F-4D97-AF65-F5344CB8AC3E}">
        <p14:creationId xmlns:p14="http://schemas.microsoft.com/office/powerpoint/2010/main" val="1395443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AB7A8BA-0531-4A37-BB60-9E1CA4764B40}"/>
              </a:ext>
            </a:extLst>
          </p:cNvPr>
          <p:cNvSpPr/>
          <p:nvPr userDrawn="1"/>
        </p:nvSpPr>
        <p:spPr>
          <a:xfrm>
            <a:off x="1088136" y="653845"/>
            <a:ext cx="1993392" cy="2450592"/>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08000" y="144001"/>
            <a:ext cx="8928900" cy="6060155"/>
          </a:xfrm>
          <a:solidFill>
            <a:schemeClr val="tx1"/>
          </a:solidFill>
        </p:spPr>
        <p:txBody>
          <a:bodyPr lIns="0" tIns="180000" rIns="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457700" y="2438399"/>
            <a:ext cx="4039200" cy="3044399"/>
          </a:xfrm>
          <a:gradFill>
            <a:gsLst>
              <a:gs pos="83186">
                <a:schemeClr val="tx1"/>
              </a:gs>
              <a:gs pos="0">
                <a:schemeClr val="accent1">
                  <a:alpha val="50000"/>
                </a:schemeClr>
              </a:gs>
              <a:gs pos="46000">
                <a:schemeClr val="accent1">
                  <a:lumMod val="50000"/>
                  <a:alpha val="90000"/>
                </a:schemeClr>
              </a:gs>
            </a:gsLst>
            <a:lin ang="3600000" scaled="0"/>
          </a:gradFill>
        </p:spPr>
        <p:txBody>
          <a:bodyPr lIns="72000" tIns="180000" rIns="180000" bIns="0" anchor="t"/>
          <a:lstStyle>
            <a:lvl1pPr algn="r">
              <a:lnSpc>
                <a:spcPts val="3525"/>
              </a:lnSpc>
              <a:defRPr sz="3375">
                <a:solidFill>
                  <a:schemeClr val="bg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186729" y="4479264"/>
            <a:ext cx="2138722" cy="749534"/>
          </a:xfrm>
          <a:solidFill>
            <a:schemeClr val="tx1">
              <a:alpha val="80000"/>
            </a:schemeClr>
          </a:solidFill>
          <a:ln>
            <a:gradFill>
              <a:gsLst>
                <a:gs pos="0">
                  <a:schemeClr val="tx1">
                    <a:lumMod val="75000"/>
                    <a:lumOff val="25000"/>
                  </a:schemeClr>
                </a:gs>
                <a:gs pos="100000">
                  <a:schemeClr val="accent1"/>
                </a:gs>
              </a:gsLst>
              <a:lin ang="1080000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026815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E842FA8-E742-4FD8-BFA1-7B8A13828E76}"/>
              </a:ext>
            </a:extLst>
          </p:cNvPr>
          <p:cNvSpPr/>
          <p:nvPr userDrawn="1"/>
        </p:nvSpPr>
        <p:spPr>
          <a:xfrm>
            <a:off x="6313932" y="4907280"/>
            <a:ext cx="205740" cy="292608"/>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8" name="Oval 7">
            <a:extLst>
              <a:ext uri="{FF2B5EF4-FFF2-40B4-BE49-F238E27FC236}">
                <a16:creationId xmlns:a16="http://schemas.microsoft.com/office/drawing/2014/main" id="{23F5D8CC-DBBC-4E65-A552-C98514F1E2F9}"/>
              </a:ext>
            </a:extLst>
          </p:cNvPr>
          <p:cNvSpPr/>
          <p:nvPr userDrawn="1"/>
        </p:nvSpPr>
        <p:spPr>
          <a:xfrm>
            <a:off x="6199632" y="4754880"/>
            <a:ext cx="205740" cy="292608"/>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5076825" y="144000"/>
            <a:ext cx="3960075" cy="6048000"/>
          </a:xfrm>
          <a:solidFill>
            <a:schemeClr val="tx1"/>
          </a:solidFill>
        </p:spPr>
        <p:txBody>
          <a:bodyPr lIns="0" tIns="180000" rIns="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619750" y="2438399"/>
            <a:ext cx="2877150" cy="3044399"/>
          </a:xfrm>
          <a:gradFill>
            <a:gsLst>
              <a:gs pos="83186">
                <a:schemeClr val="tx1"/>
              </a:gs>
              <a:gs pos="0">
                <a:schemeClr val="accent1">
                  <a:alpha val="50000"/>
                </a:schemeClr>
              </a:gs>
              <a:gs pos="46000">
                <a:schemeClr val="accent1">
                  <a:lumMod val="50000"/>
                  <a:alpha val="90000"/>
                </a:schemeClr>
              </a:gs>
            </a:gsLst>
            <a:lin ang="3600000" scaled="0"/>
          </a:gradFill>
        </p:spPr>
        <p:txBody>
          <a:bodyPr lIns="432000" tIns="432000" rIns="72000" bIns="1188000" anchor="t"/>
          <a:lstStyle>
            <a:lvl1pPr algn="l">
              <a:lnSpc>
                <a:spcPts val="3525"/>
              </a:lnSpc>
              <a:defRPr sz="3375">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810250" y="4465176"/>
            <a:ext cx="2529247" cy="774934"/>
          </a:xfrm>
          <a:solidFill>
            <a:schemeClr val="tx1">
              <a:alpha val="80000"/>
            </a:schemeClr>
          </a:solidFill>
          <a:ln>
            <a:gradFill>
              <a:gsLst>
                <a:gs pos="0">
                  <a:schemeClr val="tx1">
                    <a:lumMod val="75000"/>
                    <a:lumOff val="25000"/>
                  </a:schemeClr>
                </a:gs>
                <a:gs pos="100000">
                  <a:schemeClr val="accent1"/>
                </a:gs>
              </a:gsLst>
              <a:lin ang="10800000" scaled="0"/>
            </a:gradFill>
          </a:ln>
        </p:spPr>
        <p:txBody>
          <a:bodyPr lIns="180000" tIns="144000" rIns="0"/>
          <a:lstStyle>
            <a:lvl1pPr marL="0" indent="0" algn="l">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324000" y="2438399"/>
            <a:ext cx="4104000" cy="3044400"/>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57081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4827DBE-7690-48BE-8673-ABB67E101D80}"/>
              </a:ext>
            </a:extLst>
          </p:cNvPr>
          <p:cNvSpPr/>
          <p:nvPr userDrawn="1"/>
        </p:nvSpPr>
        <p:spPr>
          <a:xfrm>
            <a:off x="6199632" y="4754880"/>
            <a:ext cx="205740" cy="292608"/>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08000" y="144001"/>
            <a:ext cx="3960075" cy="6060155"/>
          </a:xfrm>
          <a:solidFill>
            <a:schemeClr val="tx1"/>
          </a:solidFill>
        </p:spPr>
        <p:txBody>
          <a:bodyPr lIns="0" tIns="1440000" rIns="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572000" y="3263899"/>
            <a:ext cx="4104000" cy="2442088"/>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The Social Life 2</a:t>
            </a:r>
            <a:endParaRPr lang="en-US" noProof="0" dirty="0"/>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266701" y="3263899"/>
            <a:ext cx="3630064"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Slide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266701" y="4889913"/>
            <a:ext cx="3630064"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350">
                <a:solidFill>
                  <a:schemeClr val="bg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2775291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DE35ADD-8A62-4F35-950B-EA0CC678DE64}"/>
              </a:ext>
            </a:extLst>
          </p:cNvPr>
          <p:cNvSpPr/>
          <p:nvPr userDrawn="1"/>
        </p:nvSpPr>
        <p:spPr>
          <a:xfrm>
            <a:off x="6199632" y="4754880"/>
            <a:ext cx="205740" cy="292608"/>
          </a:xfrm>
          <a:prstGeom prst="ellipse">
            <a:avLst/>
          </a:prstGeom>
          <a:noFill/>
          <a:ln>
            <a:noFill/>
          </a:ln>
        </p:spPr>
        <p:txBody>
          <a:bodyPr vert="horz" lIns="54000" tIns="135000" rIns="135000" bIns="0" rtlCol="0" anchor="t">
            <a:noAutofit/>
          </a:bodyPr>
          <a:lstStyle/>
          <a:p>
            <a:pPr algn="r">
              <a:lnSpc>
                <a:spcPts val="3525"/>
              </a:lnSpc>
              <a:spcBef>
                <a:spcPct val="0"/>
              </a:spcBef>
            </a:pPr>
            <a:endParaRPr lang="en-US" sz="3375" noProof="0" dirty="0">
              <a:solidFill>
                <a:schemeClr val="bg1"/>
              </a:solidFill>
              <a:latin typeface="Rockwell" panose="02060603020205020403" pitchFamily="18" charset="0"/>
              <a:ea typeface="+mj-ea"/>
              <a:cs typeface="+mj-cs"/>
            </a:endParaRP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1008000"/>
            <a:ext cx="8504635" cy="360000"/>
          </a:xfrm>
        </p:spPr>
        <p:txBody>
          <a:bodyPr/>
          <a:lstStyle>
            <a:lvl1pPr marL="0" indent="0">
              <a:buNone/>
              <a:defRPr>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The Social Life 2</a:t>
            </a:r>
            <a:endParaRPr lang="en-US" noProof="0" dirty="0"/>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7" name="Content Placeholder 2">
            <a:extLst>
              <a:ext uri="{FF2B5EF4-FFF2-40B4-BE49-F238E27FC236}">
                <a16:creationId xmlns:a16="http://schemas.microsoft.com/office/drawing/2014/main" id="{67DBAC9A-28A2-405B-8B7E-9BE425F51354}"/>
              </a:ext>
            </a:extLst>
          </p:cNvPr>
          <p:cNvSpPr>
            <a:spLocks noGrp="1"/>
          </p:cNvSpPr>
          <p:nvPr>
            <p:ph idx="34"/>
          </p:nvPr>
        </p:nvSpPr>
        <p:spPr>
          <a:xfrm>
            <a:off x="324000" y="1512001"/>
            <a:ext cx="8504999" cy="4377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367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323850" y="1008000"/>
            <a:ext cx="8504635" cy="360000"/>
          </a:xfrm>
        </p:spPr>
        <p:txBody>
          <a:bodyPr/>
          <a:lstStyle>
            <a:lvl1pPr marL="0" indent="0">
              <a:buNone/>
              <a:defRPr>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324000" y="1515834"/>
            <a:ext cx="4104000" cy="360000"/>
          </a:xfrm>
        </p:spPr>
        <p:txBody>
          <a:bodyPr anchor="t"/>
          <a:lstStyle>
            <a:lvl1pPr marL="0" indent="0">
              <a:buNone/>
              <a:defRPr sz="1800" b="0">
                <a:solidFill>
                  <a:schemeClr val="bg1">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324000" y="2023668"/>
            <a:ext cx="4104000" cy="4168332"/>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4725000" y="1516360"/>
            <a:ext cx="4104000" cy="358775"/>
          </a:xfrm>
        </p:spPr>
        <p:txBody>
          <a:bodyPr/>
          <a:lstStyle>
            <a:lvl1pPr marL="0" indent="0">
              <a:buNone/>
              <a:defRPr sz="1800" b="0">
                <a:solidFill>
                  <a:schemeClr val="bg1">
                    <a:lumMod val="75000"/>
                  </a:schemeClr>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4724916" y="2020360"/>
            <a:ext cx="4104085" cy="417089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The Social Life 2</a:t>
            </a:r>
            <a:endParaRPr lang="en-US" noProof="0" dirty="0"/>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09955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08000" y="144000"/>
            <a:ext cx="8928900" cy="6047999"/>
          </a:xfrm>
          <a:solidFill>
            <a:schemeClr val="tx1"/>
          </a:solidFill>
        </p:spPr>
        <p:txBody>
          <a:bodyPr lIns="0" rIns="0" anchor="ctr"/>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98675" y="4910452"/>
            <a:ext cx="3076425" cy="773546"/>
          </a:xfrm>
          <a:solidFill>
            <a:schemeClr val="bg1">
              <a:lumMod val="95000"/>
            </a:schemeClr>
          </a:solidFill>
        </p:spPr>
        <p:txBody>
          <a:bodyPr lIns="180000" tIns="72000" rIns="180000" anchor="t"/>
          <a:lstStyle>
            <a:lvl1pPr marL="0" indent="0">
              <a:buNone/>
              <a:defRPr>
                <a:solidFill>
                  <a:schemeClr val="tx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The Social Life 2</a:t>
            </a:r>
            <a:endParaRPr lang="en-US" noProof="0" dirty="0"/>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AB05C513-FBE3-4BA7-9084-69899356E59F}"/>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08000" y="144000"/>
            <a:ext cx="8928900" cy="6570000"/>
          </a:xfrm>
          <a:solidFill>
            <a:schemeClr val="tx1"/>
          </a:solidFill>
        </p:spPr>
        <p:txBody>
          <a:bodyPr lIns="1764000" rIns="0" anchor="ctr"/>
          <a:lstStyle>
            <a:lvl1pPr marL="0" indent="0" algn="l">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61559" y="360000"/>
            <a:ext cx="3312441" cy="4716572"/>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3525"/>
              </a:lnSpc>
              <a:defRPr sz="3375">
                <a:solidFill>
                  <a:schemeClr val="bg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61560" y="5076573"/>
            <a:ext cx="3312440" cy="1421429"/>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468000"/>
          <a:lstStyle>
            <a:lvl1pPr marL="0" indent="0" algn="r">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5961532" y="5540136"/>
            <a:ext cx="2547665" cy="196707"/>
          </a:xfrm>
        </p:spPr>
        <p:txBody>
          <a:bodyPr/>
          <a:lstStyle>
            <a:lvl1pPr marL="0" indent="0" algn="r">
              <a:buNone/>
              <a:defRPr sz="1050">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5961532" y="5809780"/>
            <a:ext cx="2547665" cy="196707"/>
          </a:xfrm>
        </p:spPr>
        <p:txBody>
          <a:bodyPr/>
          <a:lstStyle>
            <a:lvl1pPr marL="0" indent="0" algn="r">
              <a:buNone/>
              <a:defRPr sz="1050">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5961532" y="6079424"/>
            <a:ext cx="2547665" cy="196707"/>
          </a:xfrm>
        </p:spPr>
        <p:txBody>
          <a:bodyPr/>
          <a:lstStyle>
            <a:lvl1pPr marL="0" indent="0" algn="r">
              <a:buNone/>
              <a:defRPr sz="1050">
                <a:solidFill>
                  <a:schemeClr val="bg1">
                    <a:lumMod val="75000"/>
                  </a:schemeClr>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9144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9144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5"/>
            <a:ext cx="108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9036000" y="92075"/>
            <a:ext cx="108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9144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dirty="0"/>
          </a:p>
        </p:txBody>
      </p:sp>
      <p:sp>
        <p:nvSpPr>
          <p:cNvPr id="23" name="Text Placeholder 6">
            <a:extLst>
              <a:ext uri="{FF2B5EF4-FFF2-40B4-BE49-F238E27FC236}">
                <a16:creationId xmlns:a16="http://schemas.microsoft.com/office/drawing/2014/main" id="{94054031-2BEC-4DA9-90C3-616D2D61AB85}"/>
              </a:ext>
            </a:extLst>
          </p:cNvPr>
          <p:cNvSpPr>
            <a:spLocks noGrp="1"/>
          </p:cNvSpPr>
          <p:nvPr>
            <p:ph type="body" sz="quarter" idx="19" hasCustomPrompt="1"/>
          </p:nvPr>
        </p:nvSpPr>
        <p:spPr>
          <a:xfrm>
            <a:off x="5957663" y="5233271"/>
            <a:ext cx="2547665" cy="196707"/>
          </a:xfrm>
        </p:spPr>
        <p:txBody>
          <a:bodyPr/>
          <a:lstStyle>
            <a:lvl1pPr marL="0" indent="0" algn="r">
              <a:buNone/>
              <a:defRPr sz="1350">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Full Name</a:t>
            </a:r>
          </a:p>
        </p:txBody>
      </p:sp>
    </p:spTree>
    <p:extLst>
      <p:ext uri="{BB962C8B-B14F-4D97-AF65-F5344CB8AC3E}">
        <p14:creationId xmlns:p14="http://schemas.microsoft.com/office/powerpoint/2010/main" val="1606844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26F2C-157B-477E-AD76-8F54126834C2}"/>
              </a:ext>
            </a:extLst>
          </p:cNvPr>
          <p:cNvSpPr/>
          <p:nvPr userDrawn="1"/>
        </p:nvSpPr>
        <p:spPr>
          <a:xfrm>
            <a:off x="0" y="6191250"/>
            <a:ext cx="9144000" cy="66675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324000" y="432000"/>
            <a:ext cx="8505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324000" y="1512001"/>
            <a:ext cx="8505000" cy="437752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474FB90F-5E6B-4508-96BB-939635D11AFF}"/>
              </a:ext>
            </a:extLst>
          </p:cNvPr>
          <p:cNvSpPr/>
          <p:nvPr userDrawn="1"/>
        </p:nvSpPr>
        <p:spPr>
          <a:xfrm>
            <a:off x="0" y="0"/>
            <a:ext cx="9144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Rectangle 8">
            <a:extLst>
              <a:ext uri="{FF2B5EF4-FFF2-40B4-BE49-F238E27FC236}">
                <a16:creationId xmlns:a16="http://schemas.microsoft.com/office/drawing/2014/main" id="{774A1CB7-B157-440C-BA82-A62890EF3721}"/>
              </a:ext>
            </a:extLst>
          </p:cNvPr>
          <p:cNvSpPr/>
          <p:nvPr userDrawn="1"/>
        </p:nvSpPr>
        <p:spPr>
          <a:xfrm>
            <a:off x="0" y="92075"/>
            <a:ext cx="108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Rectangle 9">
            <a:extLst>
              <a:ext uri="{FF2B5EF4-FFF2-40B4-BE49-F238E27FC236}">
                <a16:creationId xmlns:a16="http://schemas.microsoft.com/office/drawing/2014/main" id="{EE5B1BAC-5CBE-4B0E-B0AA-1C05EBEE964E}"/>
              </a:ext>
            </a:extLst>
          </p:cNvPr>
          <p:cNvSpPr/>
          <p:nvPr userDrawn="1"/>
        </p:nvSpPr>
        <p:spPr>
          <a:xfrm>
            <a:off x="9036000" y="92075"/>
            <a:ext cx="108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0"/>
            <a:ext cx="9144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8758069" y="6322400"/>
            <a:ext cx="277931" cy="365125"/>
          </a:xfrm>
          <a:prstGeom prst="rect">
            <a:avLst/>
          </a:prstGeom>
          <a:noFill/>
          <a:ln>
            <a:solidFill>
              <a:schemeClr val="accent1"/>
            </a:solidFill>
          </a:ln>
          <a:effectLst>
            <a:glow rad="63500">
              <a:schemeClr val="accent1">
                <a:satMod val="175000"/>
                <a:alpha val="40000"/>
              </a:schemeClr>
            </a:glow>
          </a:effectLst>
        </p:spPr>
        <p:txBody>
          <a:bodyPr vert="horz" lIns="0" tIns="0" rIns="0" bIns="0" rtlCol="0" anchor="ctr"/>
          <a:lstStyle>
            <a:lvl1pPr algn="ctr">
              <a:defRPr sz="900">
                <a:solidFill>
                  <a:schemeClr val="bg1"/>
                </a:solidFill>
              </a:defRPr>
            </a:lvl1pPr>
          </a:lstStyle>
          <a:p>
            <a:fld id="{19B51A1E-902D-48AF-9020-955120F399B6}" type="slidenum">
              <a:rPr lang="en-US" noProof="0" smtClean="0"/>
              <a:pPr/>
              <a:t>‹#›</a:t>
            </a:fld>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08000" y="6322400"/>
            <a:ext cx="3086100" cy="365125"/>
          </a:xfrm>
          <a:prstGeom prst="rect">
            <a:avLst/>
          </a:prstGeom>
        </p:spPr>
        <p:txBody>
          <a:bodyPr vert="horz" lIns="0" tIns="0" rIns="0" bIns="0" rtlCol="0" anchor="ctr"/>
          <a:lstStyle>
            <a:lvl1pPr algn="l">
              <a:defRPr sz="900">
                <a:solidFill>
                  <a:schemeClr val="bg1"/>
                </a:solidFill>
              </a:defRPr>
            </a:lvl1pPr>
          </a:lstStyle>
          <a:p>
            <a:r>
              <a:rPr lang="en-US" noProof="0"/>
              <a:t>The Social Life 2</a:t>
            </a:r>
            <a:endParaRPr lang="en-US" noProof="0" dirty="0"/>
          </a:p>
        </p:txBody>
      </p:sp>
      <p:sp>
        <p:nvSpPr>
          <p:cNvPr id="21" name="TextBox 20">
            <a:extLst>
              <a:ext uri="{FF2B5EF4-FFF2-40B4-BE49-F238E27FC236}">
                <a16:creationId xmlns:a16="http://schemas.microsoft.com/office/drawing/2014/main" id="{B3839907-C37E-4F37-B9BB-92B4A49360E6}"/>
              </a:ext>
            </a:extLst>
          </p:cNvPr>
          <p:cNvSpPr txBox="1"/>
          <p:nvPr userDrawn="1"/>
        </p:nvSpPr>
        <p:spPr>
          <a:xfrm>
            <a:off x="7645519" y="6258974"/>
            <a:ext cx="1183481" cy="314239"/>
          </a:xfrm>
          <a:prstGeom prst="rect">
            <a:avLst/>
          </a:prstGeom>
          <a:noFill/>
        </p:spPr>
        <p:txBody>
          <a:bodyPr wrap="square" lIns="0" tIns="108000" rIns="0" bIns="0" rtlCol="0">
            <a:spAutoFit/>
          </a:bodyPr>
          <a:lstStyle/>
          <a:p>
            <a:pPr algn="ctr">
              <a:lnSpc>
                <a:spcPts val="825"/>
              </a:lnSpc>
            </a:pPr>
            <a:r>
              <a:rPr lang="en-US" sz="1500" b="1" spc="0" baseline="0" noProof="0" dirty="0">
                <a:solidFill>
                  <a:schemeClr val="bg1"/>
                </a:solidFill>
                <a:latin typeface="+mj-lt"/>
                <a:cs typeface="Times New Roman" panose="02020603050405020304" pitchFamily="18" charset="0"/>
              </a:rPr>
              <a:t>Contoso</a:t>
            </a:r>
            <a:br>
              <a:rPr lang="en-US" sz="1500" b="1" spc="0" baseline="0" noProof="0" dirty="0">
                <a:solidFill>
                  <a:schemeClr val="bg1"/>
                </a:solidFill>
                <a:latin typeface="Times New Roman" panose="02020603050405020304" pitchFamily="18" charset="0"/>
                <a:cs typeface="Times New Roman" panose="02020603050405020304" pitchFamily="18" charset="0"/>
              </a:rPr>
            </a:br>
            <a:r>
              <a:rPr lang="en-US" sz="825" b="0" i="1" spc="450" baseline="0" noProof="0" dirty="0">
                <a:solidFill>
                  <a:schemeClr val="bg1"/>
                </a:solidFill>
                <a:latin typeface="Times New Roman" panose="02020603050405020304" pitchFamily="18" charset="0"/>
                <a:cs typeface="Times New Roman" panose="02020603050405020304" pitchFamily="18" charset="0"/>
              </a:rPr>
              <a:t>Suites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5" r:id="rId4"/>
    <p:sldLayoutId id="2147483666" r:id="rId5"/>
    <p:sldLayoutId id="2147483673" r:id="rId6"/>
    <p:sldLayoutId id="2147483659" r:id="rId7"/>
    <p:sldLayoutId id="2147483660" r:id="rId8"/>
    <p:sldLayoutId id="2147483664" r:id="rId9"/>
    <p:sldLayoutId id="2147483650" r:id="rId10"/>
    <p:sldLayoutId id="2147483652" r:id="rId11"/>
    <p:sldLayoutId id="2147483671" r:id="rId12"/>
    <p:sldLayoutId id="2147483656" r:id="rId13"/>
    <p:sldLayoutId id="2147483657" r:id="rId14"/>
    <p:sldLayoutId id="2147483667" r:id="rId15"/>
    <p:sldLayoutId id="2147483668" r:id="rId16"/>
    <p:sldLayoutId id="2147483669" r:id="rId17"/>
    <p:sldLayoutId id="2147483672" r:id="rId18"/>
    <p:sldLayoutId id="2147483654" r:id="rId19"/>
    <p:sldLayoutId id="2147483674" r:id="rId20"/>
    <p:sldLayoutId id="2147483655" r:id="rId2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txStyles>
    <p:titleStyle>
      <a:lvl1pPr algn="l" defTabSz="685800" rtl="0" eaLnBrk="1" latinLnBrk="0" hangingPunct="1">
        <a:lnSpc>
          <a:spcPct val="90000"/>
        </a:lnSpc>
        <a:spcBef>
          <a:spcPct val="0"/>
        </a:spcBef>
        <a:buNone/>
        <a:defRPr sz="2400" kern="1200">
          <a:solidFill>
            <a:schemeClr val="bg1"/>
          </a:solidFill>
          <a:latin typeface="Rockwell" panose="02060603020205020403" pitchFamily="18" charset="0"/>
          <a:ea typeface="+mj-ea"/>
          <a:cs typeface="+mj-cs"/>
        </a:defRPr>
      </a:lvl1pPr>
    </p:titleStyle>
    <p:body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chemeClr val="bg1"/>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hyperlink" Target="https://www.fda.gov/inspections-compliance-enforcement-and-criminal-investigations/warning-letters/curaleaf-inc-579289-07222019"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hyperlink" Target="https://www.fda.gov/news-events/press-announcements/fda-approves-first-drug-comprised-active-ingredient-derived-marijuana-treat-rare-severe-forms" TargetMode="Externa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s://www.jstor.org/stable/3511935?seq=1#page_scan_tab_content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tretch>
            <a:fillRect/>
          </a:stretch>
        </p:blipFill>
        <p:spPr>
          <a:xfrm>
            <a:off x="108000" y="967038"/>
            <a:ext cx="8928900" cy="5337047"/>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69999" y="967038"/>
            <a:ext cx="3312441" cy="4241980"/>
          </a:xfrm>
        </p:spPr>
        <p:txBody>
          <a:bodyPr/>
          <a:lstStyle/>
          <a:p>
            <a:pPr>
              <a:lnSpc>
                <a:spcPct val="100000"/>
              </a:lnSpc>
            </a:pPr>
            <a:r>
              <a:rPr lang="en-US" sz="4400" dirty="0"/>
              <a:t>Your</a:t>
            </a:r>
            <a:br>
              <a:rPr lang="en-US" sz="4400" dirty="0"/>
            </a:br>
            <a:r>
              <a:rPr lang="en-US" sz="4400" dirty="0"/>
              <a:t>Social Life &amp; The Failure of the Social Gospel</a:t>
            </a:r>
            <a:br>
              <a:rPr lang="en-US" sz="4400" dirty="0"/>
            </a:br>
            <a:r>
              <a:rPr lang="en-US" sz="4400" dirty="0"/>
              <a:t>2</a:t>
            </a:r>
          </a:p>
        </p:txBody>
      </p:sp>
      <p:sp>
        <p:nvSpPr>
          <p:cNvPr id="2" name="Rectangle 1">
            <a:extLst>
              <a:ext uri="{FF2B5EF4-FFF2-40B4-BE49-F238E27FC236}">
                <a16:creationId xmlns:a16="http://schemas.microsoft.com/office/drawing/2014/main" id="{85D0C4B1-105B-4D00-81BA-277020C42F30}"/>
              </a:ext>
            </a:extLst>
          </p:cNvPr>
          <p:cNvSpPr/>
          <p:nvPr/>
        </p:nvSpPr>
        <p:spPr>
          <a:xfrm>
            <a:off x="3804610" y="1102661"/>
            <a:ext cx="5231390" cy="5201424"/>
          </a:xfrm>
          <a:prstGeom prst="rect">
            <a:avLst/>
          </a:prstGeom>
        </p:spPr>
        <p:txBody>
          <a:bodyPr wrap="square">
            <a:spAutoFit/>
          </a:bodyPr>
          <a:lstStyle/>
          <a:p>
            <a:r>
              <a:rPr lang="en-US" sz="2800" dirty="0">
                <a:solidFill>
                  <a:schemeClr val="bg1"/>
                </a:solidFill>
              </a:rPr>
              <a:t>I JOHN 2:15</a:t>
            </a:r>
          </a:p>
          <a:p>
            <a:r>
              <a:rPr lang="en-US" sz="2800" i="1" dirty="0">
                <a:solidFill>
                  <a:schemeClr val="bg1"/>
                </a:solidFill>
              </a:rPr>
              <a:t>Love not the world, neither the things that are in the world. If any man love the world, the love of the Father is not in him. </a:t>
            </a:r>
          </a:p>
          <a:p>
            <a:endParaRPr lang="en-US" sz="2400" dirty="0">
              <a:solidFill>
                <a:schemeClr val="bg1"/>
              </a:solidFill>
            </a:endParaRPr>
          </a:p>
          <a:p>
            <a:endParaRPr lang="en-US" sz="2400" dirty="0">
              <a:solidFill>
                <a:schemeClr val="bg1"/>
              </a:solidFill>
            </a:endParaRPr>
          </a:p>
          <a:p>
            <a:r>
              <a:rPr lang="en-US" sz="2400" dirty="0">
                <a:solidFill>
                  <a:schemeClr val="bg1"/>
                </a:solidFill>
              </a:rPr>
              <a:t>II TIMOTHY 3:1,5</a:t>
            </a:r>
          </a:p>
          <a:p>
            <a:r>
              <a:rPr lang="en-US" sz="2400" i="1" dirty="0">
                <a:solidFill>
                  <a:schemeClr val="bg1"/>
                </a:solidFill>
              </a:rPr>
              <a:t>This know also, that in the last days perilous times shall come. 5 Having a form of godliness, but denying the power thereof: from such turn away </a:t>
            </a:r>
            <a:r>
              <a:rPr lang="en-US" dirty="0">
                <a:solidFill>
                  <a:schemeClr val="bg1"/>
                </a:solidFill>
              </a:rPr>
              <a:t>(shun)</a:t>
            </a:r>
            <a:r>
              <a:rPr lang="en-US" sz="2400" i="1" dirty="0">
                <a:solidFill>
                  <a:schemeClr val="bg1"/>
                </a:solidFill>
              </a:rPr>
              <a:t>. </a:t>
            </a:r>
          </a:p>
        </p:txBody>
      </p:sp>
      <p:sp>
        <p:nvSpPr>
          <p:cNvPr id="5" name="Subtitle 4">
            <a:extLst>
              <a:ext uri="{FF2B5EF4-FFF2-40B4-BE49-F238E27FC236}">
                <a16:creationId xmlns:a16="http://schemas.microsoft.com/office/drawing/2014/main" id="{CF0A1064-34B8-4172-BE5D-B268F501816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99961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5EE3B9-AFBA-4F9A-9D73-3960C53DF15E}"/>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2EF23357-1FDF-4424-AC20-15AC22817ACE}"/>
              </a:ext>
            </a:extLst>
          </p:cNvPr>
          <p:cNvSpPr>
            <a:spLocks noGrp="1"/>
          </p:cNvSpPr>
          <p:nvPr>
            <p:ph type="sldNum" sz="quarter" idx="13"/>
          </p:nvPr>
        </p:nvSpPr>
        <p:spPr/>
        <p:txBody>
          <a:bodyPr/>
          <a:lstStyle/>
          <a:p>
            <a:fld id="{19B51A1E-902D-48AF-9020-955120F399B6}" type="slidenum">
              <a:rPr lang="en-US" noProof="0" smtClean="0"/>
              <a:pPr/>
              <a:t>10</a:t>
            </a:fld>
            <a:endParaRPr lang="en-US" noProof="0" dirty="0"/>
          </a:p>
        </p:txBody>
      </p:sp>
      <p:pic>
        <p:nvPicPr>
          <p:cNvPr id="3074" name="Picture 2" descr="Just CBD Cannabidiol Gummies 3000MG">
            <a:extLst>
              <a:ext uri="{FF2B5EF4-FFF2-40B4-BE49-F238E27FC236}">
                <a16:creationId xmlns:a16="http://schemas.microsoft.com/office/drawing/2014/main" id="{AF5EDC78-F8E6-4132-B1FB-A075E2CD93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9908" y="49334"/>
            <a:ext cx="6638191" cy="663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507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6D7A6-CE22-4793-8CC4-343235FAA270}"/>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18AD1C66-6B8A-4E82-8E70-372AC5796DB8}"/>
              </a:ext>
            </a:extLst>
          </p:cNvPr>
          <p:cNvSpPr>
            <a:spLocks noGrp="1"/>
          </p:cNvSpPr>
          <p:nvPr>
            <p:ph type="sldNum" sz="quarter" idx="13"/>
          </p:nvPr>
        </p:nvSpPr>
        <p:spPr/>
        <p:txBody>
          <a:bodyPr/>
          <a:lstStyle/>
          <a:p>
            <a:fld id="{19B51A1E-902D-48AF-9020-955120F399B6}" type="slidenum">
              <a:rPr lang="en-US" noProof="0" smtClean="0"/>
              <a:pPr/>
              <a:t>11</a:t>
            </a:fld>
            <a:endParaRPr lang="en-US" noProof="0" dirty="0"/>
          </a:p>
        </p:txBody>
      </p:sp>
      <p:pic>
        <p:nvPicPr>
          <p:cNvPr id="1026" name="Picture 2" descr="Cannabis leaves and Cannabidiol (CBD) chemical structure montage">
            <a:extLst>
              <a:ext uri="{FF2B5EF4-FFF2-40B4-BE49-F238E27FC236}">
                <a16:creationId xmlns:a16="http://schemas.microsoft.com/office/drawing/2014/main" id="{0F6E242B-38BC-48BD-8ABD-CED76B50E19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7347" y="255710"/>
            <a:ext cx="4762500" cy="2495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6ADD7D-0F74-4DB0-AD5A-EBCF1F7B8040}"/>
              </a:ext>
            </a:extLst>
          </p:cNvPr>
          <p:cNvSpPr/>
          <p:nvPr/>
        </p:nvSpPr>
        <p:spPr>
          <a:xfrm>
            <a:off x="685800" y="2855047"/>
            <a:ext cx="8350199" cy="3046988"/>
          </a:xfrm>
          <a:prstGeom prst="rect">
            <a:avLst/>
          </a:prstGeom>
        </p:spPr>
        <p:txBody>
          <a:bodyPr wrap="square">
            <a:spAutoFit/>
          </a:bodyPr>
          <a:lstStyle/>
          <a:p>
            <a:r>
              <a:rPr lang="en-US" sz="2400" dirty="0">
                <a:solidFill>
                  <a:schemeClr val="bg1"/>
                </a:solidFill>
              </a:rPr>
              <a:t>	The U.S. FDA recognizes the significant public interest in cannabis and cannabis-derived compounds, particularly CBD. However, there are many unanswered questions about the science, safety, and quality of products containing CBD. The Agency is working on answering these questions through ongoing efforts including feedback from a recent FDA hearing and information and data gathering through a public docket.</a:t>
            </a:r>
          </a:p>
        </p:txBody>
      </p:sp>
      <p:sp>
        <p:nvSpPr>
          <p:cNvPr id="5" name="Rectangle 4">
            <a:extLst>
              <a:ext uri="{FF2B5EF4-FFF2-40B4-BE49-F238E27FC236}">
                <a16:creationId xmlns:a16="http://schemas.microsoft.com/office/drawing/2014/main" id="{9AB84BDD-B8D8-4780-A271-E8C1CBFF8171}"/>
              </a:ext>
            </a:extLst>
          </p:cNvPr>
          <p:cNvSpPr/>
          <p:nvPr/>
        </p:nvSpPr>
        <p:spPr>
          <a:xfrm>
            <a:off x="5554246" y="142223"/>
            <a:ext cx="3472961" cy="2677656"/>
          </a:xfrm>
          <a:prstGeom prst="rect">
            <a:avLst/>
          </a:prstGeom>
        </p:spPr>
        <p:txBody>
          <a:bodyPr wrap="square">
            <a:spAutoFit/>
          </a:bodyPr>
          <a:lstStyle/>
          <a:p>
            <a:r>
              <a:rPr lang="en-US" sz="2400" b="1" dirty="0">
                <a:solidFill>
                  <a:schemeClr val="bg1"/>
                </a:solidFill>
                <a:latin typeface="Roboto Condensed" panose="02000000000000000000" pitchFamily="2" charset="0"/>
              </a:rPr>
              <a:t>What You Need to Know (And What We’re Working to Find Out) About Products Containing Cannabis or Cannabis-derived Compounds, Including CBD</a:t>
            </a:r>
            <a:endParaRPr lang="en-US" sz="2400" b="1" i="0" dirty="0">
              <a:solidFill>
                <a:schemeClr val="bg1"/>
              </a:solidFill>
              <a:effectLst/>
              <a:latin typeface="Roboto Condensed" panose="02000000000000000000" pitchFamily="2" charset="0"/>
            </a:endParaRPr>
          </a:p>
        </p:txBody>
      </p:sp>
    </p:spTree>
    <p:extLst>
      <p:ext uri="{BB962C8B-B14F-4D97-AF65-F5344CB8AC3E}">
        <p14:creationId xmlns:p14="http://schemas.microsoft.com/office/powerpoint/2010/main" val="501512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36F424-5FEC-449C-B6BE-D69FB3BE8AB8}"/>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6887E1E1-6E7F-4FFC-91AB-7CC382C6DA7F}"/>
              </a:ext>
            </a:extLst>
          </p:cNvPr>
          <p:cNvSpPr>
            <a:spLocks noGrp="1"/>
          </p:cNvSpPr>
          <p:nvPr>
            <p:ph type="sldNum" sz="quarter" idx="13"/>
          </p:nvPr>
        </p:nvSpPr>
        <p:spPr/>
        <p:txBody>
          <a:bodyPr/>
          <a:lstStyle/>
          <a:p>
            <a:fld id="{19B51A1E-902D-48AF-9020-955120F399B6}" type="slidenum">
              <a:rPr lang="en-US" noProof="0" smtClean="0"/>
              <a:pPr/>
              <a:t>12</a:t>
            </a:fld>
            <a:endParaRPr lang="en-US" noProof="0" dirty="0"/>
          </a:p>
        </p:txBody>
      </p:sp>
      <p:pic>
        <p:nvPicPr>
          <p:cNvPr id="2050" name="Picture 2" descr="Tincture - 30mL - 50mg">
            <a:extLst>
              <a:ext uri="{FF2B5EF4-FFF2-40B4-BE49-F238E27FC236}">
                <a16:creationId xmlns:a16="http://schemas.microsoft.com/office/drawing/2014/main" id="{12BA5442-ACA1-47E5-A63C-28EF77E34CC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999" y="87923"/>
            <a:ext cx="5646965" cy="65996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65EBC4-2280-4B3F-BE3A-D91815A66939}"/>
              </a:ext>
            </a:extLst>
          </p:cNvPr>
          <p:cNvSpPr/>
          <p:nvPr/>
        </p:nvSpPr>
        <p:spPr>
          <a:xfrm>
            <a:off x="5754964" y="633047"/>
            <a:ext cx="3389035" cy="4339650"/>
          </a:xfrm>
          <a:prstGeom prst="rect">
            <a:avLst/>
          </a:prstGeom>
        </p:spPr>
        <p:txBody>
          <a:bodyPr wrap="square">
            <a:spAutoFit/>
          </a:bodyPr>
          <a:lstStyle/>
          <a:p>
            <a:r>
              <a:rPr lang="en-US" sz="3200" dirty="0">
                <a:solidFill>
                  <a:schemeClr val="bg1"/>
                </a:solidFill>
                <a:latin typeface="Montserrat"/>
              </a:rPr>
              <a:t>Corporate Office:</a:t>
            </a:r>
          </a:p>
          <a:p>
            <a:r>
              <a:rPr lang="en-US" sz="3200" b="1" dirty="0" err="1">
                <a:solidFill>
                  <a:schemeClr val="bg1"/>
                </a:solidFill>
                <a:latin typeface="Montserrat"/>
              </a:rPr>
              <a:t>Kaycha</a:t>
            </a:r>
            <a:r>
              <a:rPr lang="en-US" sz="3200" b="1" dirty="0">
                <a:solidFill>
                  <a:schemeClr val="bg1"/>
                </a:solidFill>
                <a:latin typeface="Montserrat"/>
              </a:rPr>
              <a:t> Labs &amp;</a:t>
            </a:r>
          </a:p>
          <a:p>
            <a:r>
              <a:rPr lang="en-US" sz="3200" b="1" dirty="0">
                <a:solidFill>
                  <a:schemeClr val="bg1"/>
                </a:solidFill>
                <a:latin typeface="Montserrat"/>
              </a:rPr>
              <a:t>The Hemp Institute</a:t>
            </a:r>
          </a:p>
          <a:p>
            <a:r>
              <a:rPr lang="en-US" sz="2400" dirty="0">
                <a:solidFill>
                  <a:schemeClr val="bg1"/>
                </a:solidFill>
                <a:latin typeface="Poppins"/>
              </a:rPr>
              <a:t>(Owners of </a:t>
            </a:r>
            <a:r>
              <a:rPr lang="en-US" sz="2400" dirty="0" err="1">
                <a:solidFill>
                  <a:schemeClr val="bg1"/>
                </a:solidFill>
                <a:latin typeface="Poppins"/>
              </a:rPr>
              <a:t>Evio</a:t>
            </a:r>
            <a:r>
              <a:rPr lang="en-US" sz="2400" dirty="0">
                <a:solidFill>
                  <a:schemeClr val="bg1"/>
                </a:solidFill>
                <a:latin typeface="Poppins"/>
              </a:rPr>
              <a:t> Labs)</a:t>
            </a:r>
          </a:p>
          <a:p>
            <a:endParaRPr lang="en-US" sz="2000" dirty="0">
              <a:solidFill>
                <a:schemeClr val="bg1"/>
              </a:solidFill>
              <a:latin typeface="Poppins"/>
            </a:endParaRPr>
          </a:p>
          <a:p>
            <a:endParaRPr lang="en-US" sz="2000" dirty="0">
              <a:solidFill>
                <a:schemeClr val="bg1"/>
              </a:solidFill>
              <a:latin typeface="Poppins"/>
            </a:endParaRPr>
          </a:p>
          <a:p>
            <a:r>
              <a:rPr lang="en-US" sz="2800" dirty="0">
                <a:solidFill>
                  <a:schemeClr val="bg1"/>
                </a:solidFill>
                <a:latin typeface="Poppins"/>
              </a:rPr>
              <a:t>4101 SW 47th Ave, Suite 105 Davie, FL 33314</a:t>
            </a:r>
            <a:endParaRPr lang="en-US" sz="2800" b="0" i="0" dirty="0">
              <a:solidFill>
                <a:schemeClr val="bg1"/>
              </a:solidFill>
              <a:effectLst/>
              <a:latin typeface="Poppins"/>
            </a:endParaRPr>
          </a:p>
        </p:txBody>
      </p:sp>
    </p:spTree>
    <p:extLst>
      <p:ext uri="{BB962C8B-B14F-4D97-AF65-F5344CB8AC3E}">
        <p14:creationId xmlns:p14="http://schemas.microsoft.com/office/powerpoint/2010/main" val="1327116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13966E-C146-49C4-955D-4060022BE62B}"/>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32DECC56-BCD2-4B2A-8FEA-C554C317AB51}"/>
              </a:ext>
            </a:extLst>
          </p:cNvPr>
          <p:cNvSpPr>
            <a:spLocks noGrp="1"/>
          </p:cNvSpPr>
          <p:nvPr>
            <p:ph type="sldNum" sz="quarter" idx="13"/>
          </p:nvPr>
        </p:nvSpPr>
        <p:spPr/>
        <p:txBody>
          <a:bodyPr/>
          <a:lstStyle/>
          <a:p>
            <a:fld id="{19B51A1E-902D-48AF-9020-955120F399B6}" type="slidenum">
              <a:rPr lang="en-US" noProof="0" smtClean="0"/>
              <a:pPr/>
              <a:t>13</a:t>
            </a:fld>
            <a:endParaRPr lang="en-US" noProof="0" dirty="0"/>
          </a:p>
        </p:txBody>
      </p:sp>
      <p:pic>
        <p:nvPicPr>
          <p:cNvPr id="4" name="Picture 3">
            <a:extLst>
              <a:ext uri="{FF2B5EF4-FFF2-40B4-BE49-F238E27FC236}">
                <a16:creationId xmlns:a16="http://schemas.microsoft.com/office/drawing/2014/main" id="{B5DDB349-9787-441D-8D9E-F2502D3923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000" y="71071"/>
            <a:ext cx="4106007" cy="3638550"/>
          </a:xfrm>
          <a:prstGeom prst="rect">
            <a:avLst/>
          </a:prstGeom>
        </p:spPr>
      </p:pic>
      <p:pic>
        <p:nvPicPr>
          <p:cNvPr id="5" name="Picture 4">
            <a:extLst>
              <a:ext uri="{FF2B5EF4-FFF2-40B4-BE49-F238E27FC236}">
                <a16:creationId xmlns:a16="http://schemas.microsoft.com/office/drawing/2014/main" id="{B446D5F6-ABA3-4C50-9528-A8630EF85069}"/>
              </a:ext>
            </a:extLst>
          </p:cNvPr>
          <p:cNvPicPr>
            <a:picLocks noChangeAspect="1"/>
          </p:cNvPicPr>
          <p:nvPr/>
        </p:nvPicPr>
        <p:blipFill>
          <a:blip r:embed="rId3"/>
          <a:stretch>
            <a:fillRect/>
          </a:stretch>
        </p:blipFill>
        <p:spPr>
          <a:xfrm>
            <a:off x="108000" y="3844435"/>
            <a:ext cx="2381250" cy="2343150"/>
          </a:xfrm>
          <a:prstGeom prst="rect">
            <a:avLst/>
          </a:prstGeom>
        </p:spPr>
      </p:pic>
      <p:pic>
        <p:nvPicPr>
          <p:cNvPr id="6" name="Picture 5">
            <a:extLst>
              <a:ext uri="{FF2B5EF4-FFF2-40B4-BE49-F238E27FC236}">
                <a16:creationId xmlns:a16="http://schemas.microsoft.com/office/drawing/2014/main" id="{228BF106-CBC4-410D-B40B-7F96C75824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412" b="25352"/>
          <a:stretch/>
        </p:blipFill>
        <p:spPr>
          <a:xfrm>
            <a:off x="2852569" y="3844435"/>
            <a:ext cx="5905500" cy="2118946"/>
          </a:xfrm>
          <a:prstGeom prst="rect">
            <a:avLst/>
          </a:prstGeom>
        </p:spPr>
      </p:pic>
      <p:sp>
        <p:nvSpPr>
          <p:cNvPr id="7" name="Rectangle 6">
            <a:extLst>
              <a:ext uri="{FF2B5EF4-FFF2-40B4-BE49-F238E27FC236}">
                <a16:creationId xmlns:a16="http://schemas.microsoft.com/office/drawing/2014/main" id="{8A99240B-255A-4960-A532-72550A7B8478}"/>
              </a:ext>
            </a:extLst>
          </p:cNvPr>
          <p:cNvSpPr/>
          <p:nvPr/>
        </p:nvSpPr>
        <p:spPr>
          <a:xfrm>
            <a:off x="4325034" y="71071"/>
            <a:ext cx="4710966" cy="3785652"/>
          </a:xfrm>
          <a:prstGeom prst="rect">
            <a:avLst/>
          </a:prstGeom>
        </p:spPr>
        <p:txBody>
          <a:bodyPr wrap="square">
            <a:spAutoFit/>
          </a:bodyPr>
          <a:lstStyle/>
          <a:p>
            <a:pPr fontAlgn="base"/>
            <a:r>
              <a:rPr lang="en-US" sz="2400" dirty="0">
                <a:solidFill>
                  <a:schemeClr val="bg1"/>
                </a:solidFill>
                <a:latin typeface="noto serif" panose="02020600060500020200" pitchFamily="18" charset="0"/>
              </a:rPr>
              <a:t>“CBD gummies are candies that have a specific amount of CBD oil in them. Some of the ingredients are sugar, flavor, corn syrup, cane juice, and preservatives.</a:t>
            </a:r>
          </a:p>
          <a:p>
            <a:pPr fontAlgn="base"/>
            <a:r>
              <a:rPr lang="en-US" sz="2400" dirty="0">
                <a:solidFill>
                  <a:schemeClr val="bg1"/>
                </a:solidFill>
                <a:latin typeface="noto serif" panose="02020600060500020200" pitchFamily="18" charset="0"/>
              </a:rPr>
              <a:t>	Normally, there are zero traces of THC and are not going to affect your brain and they do not alter your mind.”</a:t>
            </a:r>
            <a:endParaRPr lang="en-US" sz="2400" b="0" i="0" dirty="0">
              <a:solidFill>
                <a:schemeClr val="bg1"/>
              </a:solidFill>
              <a:effectLst/>
              <a:latin typeface="noto serif" panose="02020600060500020200" pitchFamily="18" charset="0"/>
            </a:endParaRPr>
          </a:p>
        </p:txBody>
      </p:sp>
    </p:spTree>
    <p:extLst>
      <p:ext uri="{BB962C8B-B14F-4D97-AF65-F5344CB8AC3E}">
        <p14:creationId xmlns:p14="http://schemas.microsoft.com/office/powerpoint/2010/main" val="648119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EEFE9F-A3E8-4F57-8141-D4B8B060C44B}"/>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2DCA7917-F59A-491B-AE1D-7F0582BCD745}"/>
              </a:ext>
            </a:extLst>
          </p:cNvPr>
          <p:cNvSpPr>
            <a:spLocks noGrp="1"/>
          </p:cNvSpPr>
          <p:nvPr>
            <p:ph type="sldNum" sz="quarter" idx="13"/>
          </p:nvPr>
        </p:nvSpPr>
        <p:spPr/>
        <p:txBody>
          <a:bodyPr/>
          <a:lstStyle/>
          <a:p>
            <a:fld id="{19B51A1E-902D-48AF-9020-955120F399B6}" type="slidenum">
              <a:rPr lang="en-US" noProof="0" smtClean="0"/>
              <a:pPr/>
              <a:t>14</a:t>
            </a:fld>
            <a:endParaRPr lang="en-US" noProof="0" dirty="0"/>
          </a:p>
        </p:txBody>
      </p:sp>
      <p:sp>
        <p:nvSpPr>
          <p:cNvPr id="4" name="Rectangle 3">
            <a:extLst>
              <a:ext uri="{FF2B5EF4-FFF2-40B4-BE49-F238E27FC236}">
                <a16:creationId xmlns:a16="http://schemas.microsoft.com/office/drawing/2014/main" id="{BBA0E89D-5DA5-456F-9F7C-EBEA41096D05}"/>
              </a:ext>
            </a:extLst>
          </p:cNvPr>
          <p:cNvSpPr/>
          <p:nvPr/>
        </p:nvSpPr>
        <p:spPr>
          <a:xfrm>
            <a:off x="237392" y="170475"/>
            <a:ext cx="8691196" cy="5816977"/>
          </a:xfrm>
          <a:prstGeom prst="rect">
            <a:avLst/>
          </a:prstGeom>
        </p:spPr>
        <p:txBody>
          <a:bodyPr wrap="square">
            <a:spAutoFit/>
          </a:bodyPr>
          <a:lstStyle/>
          <a:p>
            <a:r>
              <a:rPr lang="en-US" sz="3200" b="1" spc="-150" dirty="0">
                <a:solidFill>
                  <a:schemeClr val="bg1"/>
                </a:solidFill>
              </a:rPr>
              <a:t>FDA Warns Company Marketing Unapproved Cannabidiol Products With Unsubstantiated Claims To Treat Cancer, Alzheimer’s Disease, Opioid Withdrawal, Pain &amp; Pet Anxiety</a:t>
            </a:r>
          </a:p>
          <a:p>
            <a:r>
              <a:rPr lang="en-US" sz="2400" i="1" dirty="0">
                <a:solidFill>
                  <a:schemeClr val="bg1"/>
                </a:solidFill>
              </a:rPr>
              <a:t>Agency is expediting work to evaluate regulatory policies related to cannabis and cannabis-derived ingredients like CBD</a:t>
            </a:r>
          </a:p>
          <a:p>
            <a:r>
              <a:rPr lang="en-US" sz="2800" dirty="0">
                <a:solidFill>
                  <a:schemeClr val="bg1"/>
                </a:solidFill>
                <a:latin typeface="Georgia" panose="02040502050405020303" pitchFamily="18" charset="0"/>
              </a:rPr>
              <a:t>	Today, the U.S. FDA announced that it has issued a </a:t>
            </a:r>
            <a:r>
              <a:rPr lang="en-US" sz="2800" dirty="0">
                <a:solidFill>
                  <a:schemeClr val="bg1"/>
                </a:solidFill>
                <a:latin typeface="Georgia" panose="02040502050405020303" pitchFamily="18" charset="0"/>
                <a:hlinkClick r:id="rId2" tooltip="Curaleaf, Inc - 579289 - 07/22/2019">
                  <a:extLst>
                    <a:ext uri="{A12FA001-AC4F-418D-AE19-62706E023703}">
                      <ahyp:hlinkClr xmlns:ahyp="http://schemas.microsoft.com/office/drawing/2018/hyperlinkcolor" val="tx"/>
                    </a:ext>
                  </a:extLst>
                </a:hlinkClick>
              </a:rPr>
              <a:t>warning letter</a:t>
            </a:r>
            <a:r>
              <a:rPr lang="en-US" sz="2800" dirty="0">
                <a:solidFill>
                  <a:schemeClr val="bg1"/>
                </a:solidFill>
                <a:latin typeface="Georgia" panose="02040502050405020303" pitchFamily="18" charset="0"/>
              </a:rPr>
              <a:t> to </a:t>
            </a:r>
            <a:r>
              <a:rPr lang="en-US" sz="2800" dirty="0" err="1">
                <a:solidFill>
                  <a:schemeClr val="bg1"/>
                </a:solidFill>
                <a:latin typeface="Georgia" panose="02040502050405020303" pitchFamily="18" charset="0"/>
              </a:rPr>
              <a:t>Curaleaf</a:t>
            </a:r>
            <a:r>
              <a:rPr lang="en-US" sz="2800" dirty="0">
                <a:solidFill>
                  <a:schemeClr val="bg1"/>
                </a:solidFill>
                <a:latin typeface="Georgia" panose="02040502050405020303" pitchFamily="18" charset="0"/>
              </a:rPr>
              <a:t> Inc., (Wakefield, MA), for illegally selling unapproved products containing CBD online with unsubstantiated claims that the products treat cancer, Alzheimer’s disease, opioid withdrawal, pain and pet anxiety, among other conditions or diseases.</a:t>
            </a:r>
            <a:endParaRPr lang="en-US" sz="2800" b="0" i="0" dirty="0">
              <a:solidFill>
                <a:schemeClr val="bg1"/>
              </a:solidFill>
              <a:effectLst/>
              <a:latin typeface="Georgia" panose="02040502050405020303" pitchFamily="18" charset="0"/>
            </a:endParaRPr>
          </a:p>
        </p:txBody>
      </p:sp>
    </p:spTree>
    <p:extLst>
      <p:ext uri="{BB962C8B-B14F-4D97-AF65-F5344CB8AC3E}">
        <p14:creationId xmlns:p14="http://schemas.microsoft.com/office/powerpoint/2010/main" val="2104699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5109B4-D91B-40DD-AD76-FEB49A98EDA0}"/>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C971C5BD-0A73-44FD-86F8-53A4850825B5}"/>
              </a:ext>
            </a:extLst>
          </p:cNvPr>
          <p:cNvSpPr>
            <a:spLocks noGrp="1"/>
          </p:cNvSpPr>
          <p:nvPr>
            <p:ph type="sldNum" sz="quarter" idx="13"/>
          </p:nvPr>
        </p:nvSpPr>
        <p:spPr/>
        <p:txBody>
          <a:bodyPr/>
          <a:lstStyle/>
          <a:p>
            <a:fld id="{19B51A1E-902D-48AF-9020-955120F399B6}" type="slidenum">
              <a:rPr lang="en-US" noProof="0" smtClean="0"/>
              <a:pPr/>
              <a:t>15</a:t>
            </a:fld>
            <a:endParaRPr lang="en-US" noProof="0" dirty="0"/>
          </a:p>
        </p:txBody>
      </p:sp>
      <p:sp>
        <p:nvSpPr>
          <p:cNvPr id="4" name="Rectangle 3">
            <a:extLst>
              <a:ext uri="{FF2B5EF4-FFF2-40B4-BE49-F238E27FC236}">
                <a16:creationId xmlns:a16="http://schemas.microsoft.com/office/drawing/2014/main" id="{A1DD4014-A44D-4473-818E-5D18A3D5D2E0}"/>
              </a:ext>
            </a:extLst>
          </p:cNvPr>
          <p:cNvSpPr/>
          <p:nvPr/>
        </p:nvSpPr>
        <p:spPr>
          <a:xfrm>
            <a:off x="201442" y="96716"/>
            <a:ext cx="8834558" cy="5693866"/>
          </a:xfrm>
          <a:prstGeom prst="rect">
            <a:avLst/>
          </a:prstGeom>
        </p:spPr>
        <p:txBody>
          <a:bodyPr wrap="square">
            <a:spAutoFit/>
          </a:bodyPr>
          <a:lstStyle/>
          <a:p>
            <a:r>
              <a:rPr lang="en-US" sz="2800" dirty="0">
                <a:solidFill>
                  <a:schemeClr val="bg1"/>
                </a:solidFill>
                <a:latin typeface="Georgia" panose="02040502050405020303" pitchFamily="18" charset="0"/>
              </a:rPr>
              <a:t>	“As we examine potential regulatory pathways for the lawful marketing of products containing cannabis and cannabis-derived compounds (CBD), protecting and promoting public health remains our top priority. Selling unapproved products with unsubstantiated therapeutic claims — that CBD products can treat serious diseases — can put patients and consumers at risk by leading them to put off important medical care. </a:t>
            </a:r>
            <a:r>
              <a:rPr lang="en-US" sz="2800" u="sng" dirty="0">
                <a:solidFill>
                  <a:schemeClr val="bg1"/>
                </a:solidFill>
                <a:latin typeface="Georgia" panose="02040502050405020303" pitchFamily="18" charset="0"/>
              </a:rPr>
              <a:t>Additionally, there are many unanswered questions about the science, safety, effectiveness and quality of unapproved products containing CBD</a:t>
            </a:r>
            <a:r>
              <a:rPr lang="en-US" sz="2800" dirty="0">
                <a:solidFill>
                  <a:schemeClr val="bg1"/>
                </a:solidFill>
                <a:latin typeface="Georgia" panose="02040502050405020303" pitchFamily="18" charset="0"/>
              </a:rPr>
              <a:t>,” Acting FDA Comm. Sharpless, M.D.</a:t>
            </a:r>
          </a:p>
          <a:p>
            <a:r>
              <a:rPr lang="en-US" sz="2800"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466048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48BFD1-5FC9-44F3-B180-E31F5ECC5A57}"/>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2CDB618D-E99D-4679-ACF5-45FDF0B66FB3}"/>
              </a:ext>
            </a:extLst>
          </p:cNvPr>
          <p:cNvSpPr>
            <a:spLocks noGrp="1"/>
          </p:cNvSpPr>
          <p:nvPr>
            <p:ph type="sldNum" sz="quarter" idx="13"/>
          </p:nvPr>
        </p:nvSpPr>
        <p:spPr/>
        <p:txBody>
          <a:bodyPr/>
          <a:lstStyle/>
          <a:p>
            <a:fld id="{19B51A1E-902D-48AF-9020-955120F399B6}" type="slidenum">
              <a:rPr lang="en-US" noProof="0" smtClean="0"/>
              <a:pPr/>
              <a:t>16</a:t>
            </a:fld>
            <a:endParaRPr lang="en-US" noProof="0" dirty="0"/>
          </a:p>
        </p:txBody>
      </p:sp>
      <p:sp>
        <p:nvSpPr>
          <p:cNvPr id="4" name="Rectangle 3">
            <a:extLst>
              <a:ext uri="{FF2B5EF4-FFF2-40B4-BE49-F238E27FC236}">
                <a16:creationId xmlns:a16="http://schemas.microsoft.com/office/drawing/2014/main" id="{4807C889-81FD-4A51-83C0-40B80E0D3932}"/>
              </a:ext>
            </a:extLst>
          </p:cNvPr>
          <p:cNvSpPr/>
          <p:nvPr/>
        </p:nvSpPr>
        <p:spPr>
          <a:xfrm>
            <a:off x="108000" y="91344"/>
            <a:ext cx="8928000" cy="6555641"/>
          </a:xfrm>
          <a:prstGeom prst="rect">
            <a:avLst/>
          </a:prstGeom>
        </p:spPr>
        <p:txBody>
          <a:bodyPr wrap="square">
            <a:spAutoFit/>
          </a:bodyPr>
          <a:lstStyle/>
          <a:p>
            <a:r>
              <a:rPr lang="en-US" sz="2800" dirty="0">
                <a:solidFill>
                  <a:schemeClr val="bg1"/>
                </a:solidFill>
              </a:rPr>
              <a:t>	Other than </a:t>
            </a:r>
            <a:r>
              <a:rPr lang="en-US" sz="2800" dirty="0">
                <a:solidFill>
                  <a:schemeClr val="bg1"/>
                </a:solidFill>
                <a:hlinkClick r:id="rId2" tooltip="FDA approves first drug comprised of an active ingredient derived from marijuana to treat rare, severe forms of epilepsy">
                  <a:extLst>
                    <a:ext uri="{A12FA001-AC4F-418D-AE19-62706E023703}">
                      <ahyp:hlinkClr xmlns:ahyp="http://schemas.microsoft.com/office/drawing/2018/hyperlinkcolor" val="tx"/>
                    </a:ext>
                  </a:extLst>
                </a:hlinkClick>
              </a:rPr>
              <a:t>one prescription human drug product</a:t>
            </a:r>
            <a:r>
              <a:rPr lang="en-US" sz="2800" dirty="0">
                <a:solidFill>
                  <a:schemeClr val="bg1"/>
                </a:solidFill>
              </a:rPr>
              <a:t> to treat rare, severe forms of epilepsy, FDA has not approved any other CBD products, there is very limited information for other marketed CBD products, which likely differ in composition from the FDA-approved product and not evaluated for potential adverse effects on the body.</a:t>
            </a:r>
          </a:p>
          <a:p>
            <a:r>
              <a:rPr lang="en-US" sz="2800" dirty="0">
                <a:solidFill>
                  <a:schemeClr val="bg1"/>
                </a:solidFill>
              </a:rPr>
              <a:t>	Unlike drugs approved by the FDA, the manufacture of these products </a:t>
            </a:r>
            <a:r>
              <a:rPr lang="en-US" sz="2800" u="sng" dirty="0">
                <a:solidFill>
                  <a:schemeClr val="bg1"/>
                </a:solidFill>
              </a:rPr>
              <a:t>has not been subject to FDA review as part of the drug approval process</a:t>
            </a:r>
            <a:r>
              <a:rPr lang="en-US" sz="2800" dirty="0">
                <a:solidFill>
                  <a:schemeClr val="bg1"/>
                </a:solidFill>
              </a:rPr>
              <a:t>, and there has been </a:t>
            </a:r>
            <a:r>
              <a:rPr lang="en-US" sz="2800" u="sng" dirty="0">
                <a:solidFill>
                  <a:schemeClr val="bg1"/>
                </a:solidFill>
              </a:rPr>
              <a:t>no FDA evaluation of whether these products are effective for their intended use, what the proper dosage is, how they could interact with FDA-approved drugs, or whether they have dangerous side effects or other safety concerns</a:t>
            </a:r>
            <a:r>
              <a:rPr lang="en-US" sz="2800" dirty="0">
                <a:solidFill>
                  <a:schemeClr val="bg1"/>
                </a:solidFill>
              </a:rPr>
              <a:t>. </a:t>
            </a:r>
          </a:p>
          <a:p>
            <a:endParaRPr lang="en-US" sz="2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18473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25991B-7F27-4FEA-8572-43F1F4AF9FFA}"/>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5D0D0432-6BE5-40AE-B9BC-1D17B2D43858}"/>
              </a:ext>
            </a:extLst>
          </p:cNvPr>
          <p:cNvSpPr>
            <a:spLocks noGrp="1"/>
          </p:cNvSpPr>
          <p:nvPr>
            <p:ph type="sldNum" sz="quarter" idx="13"/>
          </p:nvPr>
        </p:nvSpPr>
        <p:spPr/>
        <p:txBody>
          <a:bodyPr/>
          <a:lstStyle/>
          <a:p>
            <a:fld id="{19B51A1E-902D-48AF-9020-955120F399B6}" type="slidenum">
              <a:rPr lang="en-US" noProof="0" smtClean="0"/>
              <a:pPr/>
              <a:t>17</a:t>
            </a:fld>
            <a:endParaRPr lang="en-US" noProof="0" dirty="0"/>
          </a:p>
        </p:txBody>
      </p:sp>
      <p:sp>
        <p:nvSpPr>
          <p:cNvPr id="5" name="Rectangle 4">
            <a:extLst>
              <a:ext uri="{FF2B5EF4-FFF2-40B4-BE49-F238E27FC236}">
                <a16:creationId xmlns:a16="http://schemas.microsoft.com/office/drawing/2014/main" id="{7B1DB7AA-2C20-4E4A-952D-2D5EC4C6FD53}"/>
              </a:ext>
            </a:extLst>
          </p:cNvPr>
          <p:cNvSpPr/>
          <p:nvPr/>
        </p:nvSpPr>
        <p:spPr>
          <a:xfrm>
            <a:off x="108000" y="98585"/>
            <a:ext cx="8928000" cy="6759415"/>
          </a:xfrm>
          <a:prstGeom prst="rect">
            <a:avLst/>
          </a:prstGeom>
        </p:spPr>
        <p:txBody>
          <a:bodyPr wrap="square">
            <a:spAutoFit/>
          </a:bodyPr>
          <a:lstStyle/>
          <a:p>
            <a:pPr>
              <a:lnSpc>
                <a:spcPct val="107000"/>
              </a:lnSpc>
            </a:pPr>
            <a:r>
              <a:rPr lang="en-US" sz="2800" spc="-150" dirty="0">
                <a:solidFill>
                  <a:schemeClr val="bg1"/>
                </a:solidFill>
              </a:rPr>
              <a:t>JOURNAL ARTICLE: Religious Traditions, Parents, &amp; Peers as Determinants of Alcohol &amp; Drug Use among College Students</a:t>
            </a:r>
          </a:p>
          <a:p>
            <a:pPr>
              <a:lnSpc>
                <a:spcPct val="107000"/>
              </a:lnSpc>
            </a:pPr>
            <a:r>
              <a:rPr lang="en-US" dirty="0">
                <a:solidFill>
                  <a:schemeClr val="bg1"/>
                </a:solidFill>
              </a:rPr>
              <a:t>H. Wesley Perkins/ Review of Religious Research/ Vol. 27, No. 1 (Sep., 1985), pp. 15-31</a:t>
            </a:r>
          </a:p>
          <a:p>
            <a:pPr>
              <a:lnSpc>
                <a:spcPct val="107000"/>
              </a:lnSpc>
              <a:spcAft>
                <a:spcPts val="800"/>
              </a:spcAft>
            </a:pPr>
            <a:r>
              <a:rPr lang="en-US" dirty="0">
                <a:solidFill>
                  <a:schemeClr val="bg1"/>
                </a:solidFill>
              </a:rPr>
              <a:t> 	</a:t>
            </a:r>
            <a:r>
              <a:rPr lang="en-US" sz="2800" dirty="0">
                <a:solidFill>
                  <a:schemeClr val="bg1"/>
                </a:solidFill>
              </a:rPr>
              <a:t>Relationships between religions and drinking/ drug use among college students are examined in the context of family backgrounds and peer relations using data from a survey of an entire undergraduate college population… For both alcohol consumption and other drug use, friendship environments are the primary influences, while parental attitudes appear to play little direct part in student behavior. Amid peer influences, a relatively strong faith commitment to a Judeo-Christian tradition remains as a significant moderating influence on alcohol/other drug use. </a:t>
            </a:r>
          </a:p>
          <a:p>
            <a:pPr>
              <a:lnSpc>
                <a:spcPct val="107000"/>
              </a:lnSpc>
              <a:spcAft>
                <a:spcPts val="800"/>
              </a:spcAft>
            </a:pPr>
            <a:r>
              <a:rPr lang="en-US" dirty="0">
                <a:solidFill>
                  <a:schemeClr val="bg1"/>
                </a:solidFill>
                <a:hlinkClick r:id="rId2">
                  <a:extLst>
                    <a:ext uri="{A12FA001-AC4F-418D-AE19-62706E023703}">
                      <ahyp:hlinkClr xmlns:ahyp="http://schemas.microsoft.com/office/drawing/2018/hyperlinkcolor" val="tx"/>
                    </a:ext>
                  </a:extLst>
                </a:hlinkClick>
              </a:rPr>
              <a:t>https://www.jstor.org/stable/3511935?seq=1#page_scan_tab_contents</a:t>
            </a:r>
            <a:endParaRPr lang="en-US" dirty="0">
              <a:solidFill>
                <a:schemeClr val="bg1"/>
              </a:solidFill>
            </a:endParaRPr>
          </a:p>
        </p:txBody>
      </p:sp>
    </p:spTree>
    <p:extLst>
      <p:ext uri="{BB962C8B-B14F-4D97-AF65-F5344CB8AC3E}">
        <p14:creationId xmlns:p14="http://schemas.microsoft.com/office/powerpoint/2010/main" val="2442674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6AA68E-DCF7-41D3-85B5-DAFBCA59912A}"/>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7383A2A6-D3D3-4B01-94D8-04585629A37A}"/>
              </a:ext>
            </a:extLst>
          </p:cNvPr>
          <p:cNvSpPr>
            <a:spLocks noGrp="1"/>
          </p:cNvSpPr>
          <p:nvPr>
            <p:ph type="sldNum" sz="quarter" idx="13"/>
          </p:nvPr>
        </p:nvSpPr>
        <p:spPr/>
        <p:txBody>
          <a:bodyPr/>
          <a:lstStyle/>
          <a:p>
            <a:fld id="{19B51A1E-902D-48AF-9020-955120F399B6}" type="slidenum">
              <a:rPr lang="en-US" noProof="0" smtClean="0"/>
              <a:pPr/>
              <a:t>18</a:t>
            </a:fld>
            <a:endParaRPr lang="en-US" noProof="0" dirty="0"/>
          </a:p>
        </p:txBody>
      </p:sp>
      <p:sp>
        <p:nvSpPr>
          <p:cNvPr id="4" name="Rectangle 3">
            <a:extLst>
              <a:ext uri="{FF2B5EF4-FFF2-40B4-BE49-F238E27FC236}">
                <a16:creationId xmlns:a16="http://schemas.microsoft.com/office/drawing/2014/main" id="{D1C1813B-32A3-4960-9D97-77597D81FE2B}"/>
              </a:ext>
            </a:extLst>
          </p:cNvPr>
          <p:cNvSpPr/>
          <p:nvPr/>
        </p:nvSpPr>
        <p:spPr>
          <a:xfrm>
            <a:off x="184417" y="58847"/>
            <a:ext cx="8752114" cy="5139869"/>
          </a:xfrm>
          <a:prstGeom prst="rect">
            <a:avLst/>
          </a:prstGeom>
        </p:spPr>
        <p:txBody>
          <a:bodyPr wrap="square">
            <a:spAutoFit/>
          </a:bodyPr>
          <a:lstStyle/>
          <a:p>
            <a:r>
              <a:rPr lang="en-US" sz="4000" b="1" dirty="0">
                <a:solidFill>
                  <a:schemeClr val="bg1"/>
                </a:solidFill>
              </a:rPr>
              <a:t>QUESTIONS.AND.ANSWERS.4</a:t>
            </a:r>
          </a:p>
          <a:p>
            <a:r>
              <a:rPr lang="en-US" sz="3200" dirty="0">
                <a:solidFill>
                  <a:schemeClr val="bg1"/>
                </a:solidFill>
              </a:rPr>
              <a:t>	390 </a:t>
            </a:r>
            <a:r>
              <a:rPr lang="en-US" sz="3200" i="1" dirty="0">
                <a:solidFill>
                  <a:schemeClr val="bg1"/>
                </a:solidFill>
              </a:rPr>
              <a:t>Bro. Branham, what activities should our preteen children participate in. Also, how should we go about helping them select their associates?</a:t>
            </a:r>
          </a:p>
          <a:p>
            <a:r>
              <a:rPr lang="en-US" sz="3200" dirty="0">
                <a:solidFill>
                  <a:schemeClr val="bg1"/>
                </a:solidFill>
              </a:rPr>
              <a:t>	Keep them in Christian company as long as you possibly can. If it's a girl, keep her with Christian girls; Christian boys, vice versa. If she's old enough to go with a boy, see that she keeps with the right kind of boy. </a:t>
            </a:r>
          </a:p>
        </p:txBody>
      </p:sp>
    </p:spTree>
    <p:extLst>
      <p:ext uri="{BB962C8B-B14F-4D97-AF65-F5344CB8AC3E}">
        <p14:creationId xmlns:p14="http://schemas.microsoft.com/office/powerpoint/2010/main" val="3032592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0BE9E6-52C5-491E-9931-AF382B57F5A7}"/>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FCA1696B-AF04-4534-9F2B-2BB2184118E6}"/>
              </a:ext>
            </a:extLst>
          </p:cNvPr>
          <p:cNvSpPr>
            <a:spLocks noGrp="1"/>
          </p:cNvSpPr>
          <p:nvPr>
            <p:ph type="sldNum" sz="quarter" idx="13"/>
          </p:nvPr>
        </p:nvSpPr>
        <p:spPr/>
        <p:txBody>
          <a:bodyPr/>
          <a:lstStyle/>
          <a:p>
            <a:fld id="{19B51A1E-902D-48AF-9020-955120F399B6}" type="slidenum">
              <a:rPr lang="en-US" noProof="0" smtClean="0"/>
              <a:pPr/>
              <a:t>19</a:t>
            </a:fld>
            <a:endParaRPr lang="en-US" noProof="0" dirty="0"/>
          </a:p>
        </p:txBody>
      </p:sp>
      <p:sp>
        <p:nvSpPr>
          <p:cNvPr id="4" name="Rectangle 3">
            <a:extLst>
              <a:ext uri="{FF2B5EF4-FFF2-40B4-BE49-F238E27FC236}">
                <a16:creationId xmlns:a16="http://schemas.microsoft.com/office/drawing/2014/main" id="{341F8731-EC1E-4136-8D0D-C915A8E0456C}"/>
              </a:ext>
            </a:extLst>
          </p:cNvPr>
          <p:cNvSpPr/>
          <p:nvPr/>
        </p:nvSpPr>
        <p:spPr>
          <a:xfrm>
            <a:off x="338097" y="284309"/>
            <a:ext cx="8419972" cy="4524315"/>
          </a:xfrm>
          <a:prstGeom prst="rect">
            <a:avLst/>
          </a:prstGeom>
        </p:spPr>
        <p:txBody>
          <a:bodyPr wrap="square">
            <a:spAutoFit/>
          </a:bodyPr>
          <a:lstStyle/>
          <a:p>
            <a:r>
              <a:rPr lang="en-US" sz="3200" dirty="0">
                <a:solidFill>
                  <a:schemeClr val="bg1"/>
                </a:solidFill>
              </a:rPr>
              <a:t>	Discourage her to any boy otherwise, or boy to a girl. If she's going with an unbeliever, try to encourage her to go with a believer, and vice versa. Make your home nice. Make your home a place where your daughter or son will not be ashamed to bring their company before their father and mother, and into their house; and make home so happy that they'll be pleased in their home to stay there. 64-0830</a:t>
            </a:r>
          </a:p>
        </p:txBody>
      </p:sp>
    </p:spTree>
    <p:extLst>
      <p:ext uri="{BB962C8B-B14F-4D97-AF65-F5344CB8AC3E}">
        <p14:creationId xmlns:p14="http://schemas.microsoft.com/office/powerpoint/2010/main" val="323751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864B22-F5E7-4C43-9C38-1D7AC70787C9}"/>
              </a:ext>
            </a:extLst>
          </p:cNvPr>
          <p:cNvSpPr>
            <a:spLocks noGrp="1"/>
          </p:cNvSpPr>
          <p:nvPr>
            <p:ph type="sldNum" sz="quarter" idx="13"/>
          </p:nvPr>
        </p:nvSpPr>
        <p:spPr/>
        <p:txBody>
          <a:bodyPr/>
          <a:lstStyle/>
          <a:p>
            <a:fld id="{19B51A1E-902D-48AF-9020-955120F399B6}" type="slidenum">
              <a:rPr lang="en-US" noProof="0" smtClean="0"/>
              <a:pPr/>
              <a:t>2</a:t>
            </a:fld>
            <a:endParaRPr lang="en-US" noProof="0" dirty="0"/>
          </a:p>
        </p:txBody>
      </p:sp>
      <p:sp>
        <p:nvSpPr>
          <p:cNvPr id="3" name="Rectangle 2">
            <a:extLst>
              <a:ext uri="{FF2B5EF4-FFF2-40B4-BE49-F238E27FC236}">
                <a16:creationId xmlns:a16="http://schemas.microsoft.com/office/drawing/2014/main" id="{5991DDBA-0B41-46E0-AAC2-566CEA6CFE0D}"/>
              </a:ext>
            </a:extLst>
          </p:cNvPr>
          <p:cNvSpPr/>
          <p:nvPr/>
        </p:nvSpPr>
        <p:spPr>
          <a:xfrm>
            <a:off x="184637" y="219808"/>
            <a:ext cx="8757139" cy="6030562"/>
          </a:xfrm>
          <a:prstGeom prst="rect">
            <a:avLst/>
          </a:prstGeom>
        </p:spPr>
        <p:txBody>
          <a:bodyPr wrap="square">
            <a:spAutoFit/>
          </a:bodyPr>
          <a:lstStyle/>
          <a:p>
            <a:pPr>
              <a:lnSpc>
                <a:spcPct val="107000"/>
              </a:lnSpc>
              <a:spcAft>
                <a:spcPts val="800"/>
              </a:spcAft>
            </a:pPr>
            <a:r>
              <a:rPr lang="en-US" sz="3600" b="1" spc="-150" dirty="0">
                <a:solidFill>
                  <a:schemeClr val="bg1"/>
                </a:solidFill>
                <a:latin typeface="Cambria" panose="02040503050406030204" pitchFamily="18" charset="0"/>
                <a:ea typeface="Cambria" panose="02040503050406030204" pitchFamily="18" charset="0"/>
                <a:cs typeface="Times New Roman" panose="02020603050405020304" pitchFamily="18" charset="0"/>
              </a:rPr>
              <a:t>BEHOLD.I.STAND.AT.THE.DOOR &amp; KNOCK</a:t>
            </a:r>
          </a:p>
          <a:p>
            <a:pPr>
              <a:lnSpc>
                <a:spcPct val="107000"/>
              </a:lnSpc>
              <a:spcAft>
                <a:spcPts val="800"/>
              </a:spcAft>
            </a:pP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35  We need a cleaning up all the way from the pulpit plumb to the janitor. No wonder this Laodicean Church, lukewarm... </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There's something wrong, or we'd have a revival sweeping the world right now. </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Something went wrong. </a:t>
            </a:r>
            <a:r>
              <a:rPr lang="en-US" sz="2800" u="sng" dirty="0">
                <a:solidFill>
                  <a:srgbClr val="FFFF00"/>
                </a:solidFill>
                <a:latin typeface="Cambria" panose="02040503050406030204" pitchFamily="18" charset="0"/>
                <a:ea typeface="Cambria" panose="02040503050406030204" pitchFamily="18" charset="0"/>
                <a:cs typeface="Times New Roman" panose="02020603050405020304" pitchFamily="18" charset="0"/>
              </a:rPr>
              <a:t>If Satan can't come in one way, he will another.</a:t>
            </a:r>
          </a:p>
          <a:p>
            <a:pPr>
              <a:lnSpc>
                <a:spcPct val="107000"/>
              </a:lnSpc>
              <a:spcAft>
                <a:spcPts val="800"/>
              </a:spcAft>
            </a:pP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a:solidFill>
                  <a:schemeClr val="bg1"/>
                </a:solidFill>
                <a:latin typeface="Cambria" panose="02040503050406030204" pitchFamily="18" charset="0"/>
                <a:ea typeface="Cambria" panose="02040503050406030204" pitchFamily="18" charset="0"/>
                <a:cs typeface="Times New Roman" panose="02020603050405020304" pitchFamily="18" charset="0"/>
              </a:rPr>
              <a:t>I stand at the door and knock." </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"Don't fool with my private life." And some of you women, card-playing, out here in these... </a:t>
            </a: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And some of the men even taken a little social drink, why, it's a disgrace.</a:t>
            </a:r>
          </a:p>
          <a:p>
            <a:pPr algn="r">
              <a:lnSpc>
                <a:spcPct val="107000"/>
              </a:lnSpc>
              <a:spcAft>
                <a:spcPts val="800"/>
              </a:spcAft>
            </a:pP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58-0617</a:t>
            </a:r>
          </a:p>
        </p:txBody>
      </p:sp>
      <p:sp>
        <p:nvSpPr>
          <p:cNvPr id="4" name="Footer Placeholder 3">
            <a:extLst>
              <a:ext uri="{FF2B5EF4-FFF2-40B4-BE49-F238E27FC236}">
                <a16:creationId xmlns:a16="http://schemas.microsoft.com/office/drawing/2014/main" id="{138556F4-9D0D-4A66-9C8E-4649BAC0255A}"/>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970009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24B3BC-4DE8-498C-9309-522604E7D0E1}"/>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A8ACEE07-FB2B-471D-965A-8B4C66471EA9}"/>
              </a:ext>
            </a:extLst>
          </p:cNvPr>
          <p:cNvSpPr>
            <a:spLocks noGrp="1"/>
          </p:cNvSpPr>
          <p:nvPr>
            <p:ph type="sldNum" sz="quarter" idx="13"/>
          </p:nvPr>
        </p:nvSpPr>
        <p:spPr/>
        <p:txBody>
          <a:bodyPr/>
          <a:lstStyle/>
          <a:p>
            <a:fld id="{19B51A1E-902D-48AF-9020-955120F399B6}" type="slidenum">
              <a:rPr lang="en-US" noProof="0" smtClean="0"/>
              <a:pPr/>
              <a:t>20</a:t>
            </a:fld>
            <a:endParaRPr lang="en-US" noProof="0" dirty="0"/>
          </a:p>
        </p:txBody>
      </p:sp>
      <p:sp>
        <p:nvSpPr>
          <p:cNvPr id="4" name="Rectangle 3">
            <a:extLst>
              <a:ext uri="{FF2B5EF4-FFF2-40B4-BE49-F238E27FC236}">
                <a16:creationId xmlns:a16="http://schemas.microsoft.com/office/drawing/2014/main" id="{12B435EC-3B2C-475B-8C39-243FC458F7F8}"/>
              </a:ext>
            </a:extLst>
          </p:cNvPr>
          <p:cNvSpPr/>
          <p:nvPr/>
        </p:nvSpPr>
        <p:spPr>
          <a:xfrm>
            <a:off x="184637" y="170475"/>
            <a:ext cx="8851363" cy="5816977"/>
          </a:xfrm>
          <a:prstGeom prst="rect">
            <a:avLst/>
          </a:prstGeom>
        </p:spPr>
        <p:txBody>
          <a:bodyPr wrap="square">
            <a:spAutoFit/>
          </a:bodyPr>
          <a:lstStyle/>
          <a:p>
            <a:r>
              <a:rPr lang="en-US" sz="4000" b="1" dirty="0">
                <a:solidFill>
                  <a:schemeClr val="bg1"/>
                </a:solidFill>
              </a:rPr>
              <a:t>CHURCH.AGE.BOOK  </a:t>
            </a:r>
          </a:p>
          <a:p>
            <a:r>
              <a:rPr lang="en-US" sz="3200" dirty="0">
                <a:solidFill>
                  <a:schemeClr val="bg1"/>
                </a:solidFill>
              </a:rPr>
              <a:t>	 </a:t>
            </a:r>
            <a:r>
              <a:rPr lang="en-US" sz="3000" dirty="0">
                <a:solidFill>
                  <a:schemeClr val="bg1"/>
                </a:solidFill>
              </a:rPr>
              <a:t>47-2 Oh, that people might come unto Him and find that rest. There is a cry in all hearts for that rest but the majority don't know the answer. So they try to still the cry by a religious process of keeping certain days or accepting creeds and dogmas. Failing that, many try drinking, carousing, and every physical excess, thinking that by worldly pleasures there can be satisfaction. But in such there is no rest. They smoke and take pills to quiet their nerves</a:t>
            </a:r>
            <a:r>
              <a:rPr lang="en-US" sz="3000" dirty="0">
                <a:solidFill>
                  <a:srgbClr val="FFFF00"/>
                </a:solidFill>
              </a:rPr>
              <a:t>. But there is no rest in earthly potions. They need Jesus. They need the heavenly remedy, the rest of the Spirit.</a:t>
            </a:r>
          </a:p>
        </p:txBody>
      </p:sp>
    </p:spTree>
    <p:extLst>
      <p:ext uri="{BB962C8B-B14F-4D97-AF65-F5344CB8AC3E}">
        <p14:creationId xmlns:p14="http://schemas.microsoft.com/office/powerpoint/2010/main" val="3379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4A447-43A2-4AB3-A165-E20D76C23C46}"/>
              </a:ext>
            </a:extLst>
          </p:cNvPr>
          <p:cNvSpPr>
            <a:spLocks noGrp="1"/>
          </p:cNvSpPr>
          <p:nvPr>
            <p:ph type="sldNum" sz="quarter" idx="13"/>
          </p:nvPr>
        </p:nvSpPr>
        <p:spPr/>
        <p:txBody>
          <a:bodyPr/>
          <a:lstStyle/>
          <a:p>
            <a:fld id="{19B51A1E-902D-48AF-9020-955120F399B6}" type="slidenum">
              <a:rPr lang="en-US" noProof="0" smtClean="0"/>
              <a:pPr/>
              <a:t>21</a:t>
            </a:fld>
            <a:endParaRPr lang="en-US" noProof="0" dirty="0"/>
          </a:p>
        </p:txBody>
      </p:sp>
      <p:sp>
        <p:nvSpPr>
          <p:cNvPr id="3" name="Rectangle 2">
            <a:extLst>
              <a:ext uri="{FF2B5EF4-FFF2-40B4-BE49-F238E27FC236}">
                <a16:creationId xmlns:a16="http://schemas.microsoft.com/office/drawing/2014/main" id="{72C17702-4CF6-4013-A169-BD2D243D7F35}"/>
              </a:ext>
            </a:extLst>
          </p:cNvPr>
          <p:cNvSpPr/>
          <p:nvPr/>
        </p:nvSpPr>
        <p:spPr>
          <a:xfrm>
            <a:off x="175064" y="138547"/>
            <a:ext cx="8860936" cy="5623527"/>
          </a:xfrm>
          <a:prstGeom prst="rect">
            <a:avLst/>
          </a:prstGeom>
        </p:spPr>
        <p:txBody>
          <a:bodyPr wrap="square">
            <a:spAutoFit/>
          </a:bodyPr>
          <a:lstStyle/>
          <a:p>
            <a:pPr>
              <a:lnSpc>
                <a:spcPct val="107000"/>
              </a:lnSpc>
              <a:spcAft>
                <a:spcPts val="800"/>
              </a:spcAft>
            </a:pPr>
            <a:r>
              <a:rPr lang="en-US" sz="4400" b="1" dirty="0">
                <a:solidFill>
                  <a:schemeClr val="bg1"/>
                </a:solidFill>
                <a:ea typeface="Calibri" panose="020F0502020204030204" pitchFamily="34" charset="0"/>
                <a:cs typeface="Times New Roman" panose="02020603050405020304" pitchFamily="18" charset="0"/>
              </a:rPr>
              <a:t>A.DOOR.IN.A.DOOR</a:t>
            </a:r>
          </a:p>
          <a:p>
            <a:pPr>
              <a:lnSpc>
                <a:spcPct val="107000"/>
              </a:lnSpc>
              <a:spcAft>
                <a:spcPts val="800"/>
              </a:spcAft>
            </a:pPr>
            <a:r>
              <a:rPr lang="en-US" sz="3200" b="1" dirty="0">
                <a:solidFill>
                  <a:schemeClr val="bg1"/>
                </a:solidFill>
                <a:ea typeface="Calibri" panose="020F0502020204030204" pitchFamily="34" charset="0"/>
                <a:cs typeface="Times New Roman" panose="02020603050405020304" pitchFamily="18" charset="0"/>
              </a:rPr>
              <a:t>	</a:t>
            </a:r>
            <a:r>
              <a:rPr lang="en-US" sz="3200" dirty="0">
                <a:solidFill>
                  <a:schemeClr val="bg1"/>
                </a:solidFill>
                <a:ea typeface="Calibri" panose="020F0502020204030204" pitchFamily="34" charset="0"/>
                <a:cs typeface="Times New Roman" panose="02020603050405020304" pitchFamily="18" charset="0"/>
              </a:rPr>
              <a:t>142  First, as you go into the human heart, on the right side as you go in, there's a little door there, called </a:t>
            </a:r>
            <a:r>
              <a:rPr lang="en-US" sz="3200" dirty="0">
                <a:solidFill>
                  <a:srgbClr val="FFFF00"/>
                </a:solidFill>
                <a:ea typeface="Calibri" panose="020F0502020204030204" pitchFamily="34" charset="0"/>
                <a:cs typeface="Times New Roman" panose="02020603050405020304" pitchFamily="18" charset="0"/>
              </a:rPr>
              <a:t>"</a:t>
            </a:r>
            <a:r>
              <a:rPr lang="en-US" sz="3200" i="1" dirty="0">
                <a:solidFill>
                  <a:srgbClr val="FFFF00"/>
                </a:solidFill>
                <a:ea typeface="Calibri" panose="020F0502020204030204" pitchFamily="34" charset="0"/>
                <a:cs typeface="Times New Roman" panose="02020603050405020304" pitchFamily="18" charset="0"/>
              </a:rPr>
              <a:t>my private life." </a:t>
            </a:r>
            <a:r>
              <a:rPr lang="en-US" sz="3200" dirty="0">
                <a:solidFill>
                  <a:schemeClr val="bg1"/>
                </a:solidFill>
                <a:ea typeface="Calibri" panose="020F0502020204030204" pitchFamily="34" charset="0"/>
                <a:cs typeface="Times New Roman" panose="02020603050405020304" pitchFamily="18" charset="0"/>
              </a:rPr>
              <a:t>Now, you don't want nobody fooling in that private life, we want our own private life. "</a:t>
            </a:r>
            <a:r>
              <a:rPr lang="en-US" sz="3200" i="1" dirty="0">
                <a:solidFill>
                  <a:schemeClr val="bg1"/>
                </a:solidFill>
                <a:ea typeface="Calibri" panose="020F0502020204030204" pitchFamily="34" charset="0"/>
                <a:cs typeface="Times New Roman" panose="02020603050405020304" pitchFamily="18" charset="0"/>
              </a:rPr>
              <a:t>If we want a social drink with the neighbor, that's our business. If we women would want to cut our hair… That's our own American privilege. If we want to wear shorts, that's our business.</a:t>
            </a:r>
            <a:r>
              <a:rPr lang="en-US" sz="3200" dirty="0">
                <a:solidFill>
                  <a:schemeClr val="bg1"/>
                </a:solidFill>
                <a:ea typeface="Calibri" panose="020F0502020204030204" pitchFamily="34"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id="{E64E6701-DE69-45EB-AFD3-926E77BC0E00}"/>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1022407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96CF1D-CC2C-4ED0-B19A-D918035E7EAD}"/>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05A6E46B-0554-44B3-AFE5-792EDE49681F}"/>
              </a:ext>
            </a:extLst>
          </p:cNvPr>
          <p:cNvSpPr>
            <a:spLocks noGrp="1"/>
          </p:cNvSpPr>
          <p:nvPr>
            <p:ph type="sldNum" sz="quarter" idx="13"/>
          </p:nvPr>
        </p:nvSpPr>
        <p:spPr/>
        <p:txBody>
          <a:bodyPr/>
          <a:lstStyle/>
          <a:p>
            <a:fld id="{19B51A1E-902D-48AF-9020-955120F399B6}" type="slidenum">
              <a:rPr lang="en-US" noProof="0" smtClean="0"/>
              <a:pPr/>
              <a:t>22</a:t>
            </a:fld>
            <a:endParaRPr lang="en-US" noProof="0" dirty="0"/>
          </a:p>
        </p:txBody>
      </p:sp>
      <p:sp>
        <p:nvSpPr>
          <p:cNvPr id="4" name="Rectangle 3">
            <a:extLst>
              <a:ext uri="{FF2B5EF4-FFF2-40B4-BE49-F238E27FC236}">
                <a16:creationId xmlns:a16="http://schemas.microsoft.com/office/drawing/2014/main" id="{1D57BB0B-1EE4-480D-9681-4B2FDFF23514}"/>
              </a:ext>
            </a:extLst>
          </p:cNvPr>
          <p:cNvSpPr/>
          <p:nvPr/>
        </p:nvSpPr>
        <p:spPr>
          <a:xfrm>
            <a:off x="254977" y="170475"/>
            <a:ext cx="8781023" cy="4372094"/>
          </a:xfrm>
          <a:prstGeom prst="rect">
            <a:avLst/>
          </a:prstGeom>
        </p:spPr>
        <p:txBody>
          <a:bodyPr wrap="square">
            <a:spAutoFit/>
          </a:bodyPr>
          <a:lstStyle/>
          <a:p>
            <a:pPr>
              <a:lnSpc>
                <a:spcPct val="107000"/>
              </a:lnSpc>
              <a:spcAft>
                <a:spcPts val="800"/>
              </a:spcAft>
            </a:pPr>
            <a:r>
              <a:rPr lang="en-US" sz="3200" dirty="0">
                <a:solidFill>
                  <a:schemeClr val="bg1"/>
                </a:solidFill>
                <a:ea typeface="Calibri" panose="020F0502020204030204" pitchFamily="34" charset="0"/>
                <a:cs typeface="Times New Roman" panose="02020603050405020304" pitchFamily="18" charset="0"/>
              </a:rPr>
              <a:t>	Well, that's true. </a:t>
            </a:r>
            <a:r>
              <a:rPr lang="en-US" sz="3200" dirty="0">
                <a:solidFill>
                  <a:srgbClr val="FFFF00"/>
                </a:solidFill>
                <a:ea typeface="Calibri" panose="020F0502020204030204" pitchFamily="34" charset="0"/>
                <a:cs typeface="Times New Roman" panose="02020603050405020304" pitchFamily="18" charset="0"/>
              </a:rPr>
              <a:t>"If we men want to take a sociable drink, and if we want to let our wife do that, you </a:t>
            </a:r>
            <a:r>
              <a:rPr lang="en-US" sz="3200" dirty="0" err="1">
                <a:solidFill>
                  <a:srgbClr val="FFFF00"/>
                </a:solidFill>
                <a:ea typeface="Calibri" panose="020F0502020204030204" pitchFamily="34" charset="0"/>
                <a:cs typeface="Times New Roman" panose="02020603050405020304" pitchFamily="18" charset="0"/>
              </a:rPr>
              <a:t>ain't</a:t>
            </a:r>
            <a:r>
              <a:rPr lang="en-US" sz="3200" dirty="0">
                <a:solidFill>
                  <a:srgbClr val="FFFF00"/>
                </a:solidFill>
                <a:ea typeface="Calibri" panose="020F0502020204030204" pitchFamily="34" charset="0"/>
                <a:cs typeface="Times New Roman" panose="02020603050405020304" pitchFamily="18" charset="0"/>
              </a:rPr>
              <a:t> got no business saying one word to us.“</a:t>
            </a:r>
          </a:p>
          <a:p>
            <a:pPr>
              <a:lnSpc>
                <a:spcPct val="107000"/>
              </a:lnSpc>
              <a:spcAft>
                <a:spcPts val="800"/>
              </a:spcAft>
            </a:pPr>
            <a:r>
              <a:rPr lang="en-US" sz="3200" dirty="0">
                <a:solidFill>
                  <a:srgbClr val="FFFF00"/>
                </a:solidFill>
                <a:ea typeface="Calibri" panose="020F0502020204030204" pitchFamily="34" charset="0"/>
                <a:cs typeface="Times New Roman" panose="02020603050405020304" pitchFamily="18" charset="0"/>
              </a:rPr>
              <a:t>	But the Gospel said, "Don't do it." Now, whose word is right? God's Word is right. 																	</a:t>
            </a:r>
            <a:r>
              <a:rPr lang="en-US" sz="3200" dirty="0">
                <a:solidFill>
                  <a:schemeClr val="bg1"/>
                </a:solidFill>
                <a:ea typeface="Calibri" panose="020F0502020204030204" pitchFamily="34" charset="0"/>
                <a:cs typeface="Times New Roman" panose="02020603050405020304" pitchFamily="18" charset="0"/>
              </a:rPr>
              <a:t>63-0223 </a:t>
            </a:r>
          </a:p>
        </p:txBody>
      </p:sp>
    </p:spTree>
    <p:extLst>
      <p:ext uri="{BB962C8B-B14F-4D97-AF65-F5344CB8AC3E}">
        <p14:creationId xmlns:p14="http://schemas.microsoft.com/office/powerpoint/2010/main" val="3920189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D8CC11-F224-448A-9CA6-881B185E5CA6}"/>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948A30B0-326E-4319-AF30-2E77D8E6EEA1}"/>
              </a:ext>
            </a:extLst>
          </p:cNvPr>
          <p:cNvSpPr>
            <a:spLocks noGrp="1"/>
          </p:cNvSpPr>
          <p:nvPr>
            <p:ph type="sldNum" sz="quarter" idx="13"/>
          </p:nvPr>
        </p:nvSpPr>
        <p:spPr/>
        <p:txBody>
          <a:bodyPr/>
          <a:lstStyle/>
          <a:p>
            <a:fld id="{19B51A1E-902D-48AF-9020-955120F399B6}" type="slidenum">
              <a:rPr lang="en-US" noProof="0" smtClean="0"/>
              <a:pPr/>
              <a:t>23</a:t>
            </a:fld>
            <a:endParaRPr lang="en-US" noProof="0" dirty="0"/>
          </a:p>
        </p:txBody>
      </p:sp>
      <p:sp>
        <p:nvSpPr>
          <p:cNvPr id="4" name="Rectangle 3">
            <a:extLst>
              <a:ext uri="{FF2B5EF4-FFF2-40B4-BE49-F238E27FC236}">
                <a16:creationId xmlns:a16="http://schemas.microsoft.com/office/drawing/2014/main" id="{A9F8A9E3-AACE-4597-B4D4-E7E436B8BC66}"/>
              </a:ext>
            </a:extLst>
          </p:cNvPr>
          <p:cNvSpPr/>
          <p:nvPr/>
        </p:nvSpPr>
        <p:spPr>
          <a:xfrm>
            <a:off x="175065" y="74253"/>
            <a:ext cx="8834559" cy="6063198"/>
          </a:xfrm>
          <a:prstGeom prst="rect">
            <a:avLst/>
          </a:prstGeom>
        </p:spPr>
        <p:txBody>
          <a:bodyPr wrap="square">
            <a:spAutoFit/>
          </a:bodyPr>
          <a:lstStyle/>
          <a:p>
            <a:r>
              <a:rPr lang="en-US" sz="4000" b="1" dirty="0">
                <a:solidFill>
                  <a:schemeClr val="bg1"/>
                </a:solidFill>
              </a:rPr>
              <a:t>CHRIST.IS.THE.MYSTERY</a:t>
            </a:r>
          </a:p>
          <a:p>
            <a:r>
              <a:rPr lang="en-US" sz="3200" dirty="0">
                <a:solidFill>
                  <a:schemeClr val="bg1"/>
                </a:solidFill>
              </a:rPr>
              <a:t>	387 "</a:t>
            </a:r>
            <a:r>
              <a:rPr lang="en-US" sz="3200" i="1" dirty="0">
                <a:solidFill>
                  <a:schemeClr val="bg1"/>
                </a:solidFill>
              </a:rPr>
              <a:t>By one Spirit we are baptized into this Body," </a:t>
            </a:r>
            <a:r>
              <a:rPr lang="en-US" sz="3200" dirty="0">
                <a:solidFill>
                  <a:schemeClr val="bg1"/>
                </a:solidFill>
              </a:rPr>
              <a:t>born of His Spirit, then we belong to a Kingdom. And our lives are not Americans, not Germans, we're not nothing; we are Christians. We are settled, and walk in the Spirit, a love-slave, from the things of the world. </a:t>
            </a:r>
          </a:p>
          <a:p>
            <a:r>
              <a:rPr lang="en-US" sz="3200" dirty="0">
                <a:solidFill>
                  <a:schemeClr val="bg1"/>
                </a:solidFill>
              </a:rPr>
              <a:t>	</a:t>
            </a:r>
            <a:r>
              <a:rPr lang="en-US" sz="3200" dirty="0">
                <a:solidFill>
                  <a:srgbClr val="FFFF00"/>
                </a:solidFill>
              </a:rPr>
              <a:t>And our rights to the world, we've sold out and bought this Pearl of Great Price, and walk and letting the Holy Spirit manifest Itself. </a:t>
            </a:r>
            <a:r>
              <a:rPr lang="en-US" sz="3200" dirty="0">
                <a:solidFill>
                  <a:schemeClr val="bg1"/>
                </a:solidFill>
              </a:rPr>
              <a:t>That's what His real Church is.</a:t>
            </a:r>
          </a:p>
          <a:p>
            <a:pPr algn="r"/>
            <a:r>
              <a:rPr lang="en-US" sz="2800" dirty="0">
                <a:solidFill>
                  <a:schemeClr val="bg1"/>
                </a:solidFill>
              </a:rPr>
              <a:t>63-0728</a:t>
            </a:r>
          </a:p>
        </p:txBody>
      </p:sp>
    </p:spTree>
    <p:extLst>
      <p:ext uri="{BB962C8B-B14F-4D97-AF65-F5344CB8AC3E}">
        <p14:creationId xmlns:p14="http://schemas.microsoft.com/office/powerpoint/2010/main" val="416385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2CC5CC-CDB0-4A21-8602-FBA2896C4675}"/>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4C3F2876-2BA5-4ECC-8540-59F98306CC81}"/>
              </a:ext>
            </a:extLst>
          </p:cNvPr>
          <p:cNvSpPr>
            <a:spLocks noGrp="1"/>
          </p:cNvSpPr>
          <p:nvPr>
            <p:ph type="sldNum" sz="quarter" idx="13"/>
          </p:nvPr>
        </p:nvSpPr>
        <p:spPr/>
        <p:txBody>
          <a:bodyPr/>
          <a:lstStyle/>
          <a:p>
            <a:fld id="{19B51A1E-902D-48AF-9020-955120F399B6}" type="slidenum">
              <a:rPr lang="en-US" noProof="0" smtClean="0"/>
              <a:pPr/>
              <a:t>24</a:t>
            </a:fld>
            <a:endParaRPr lang="en-US" noProof="0" dirty="0"/>
          </a:p>
        </p:txBody>
      </p:sp>
      <p:sp>
        <p:nvSpPr>
          <p:cNvPr id="4" name="TextBox 3">
            <a:extLst>
              <a:ext uri="{FF2B5EF4-FFF2-40B4-BE49-F238E27FC236}">
                <a16:creationId xmlns:a16="http://schemas.microsoft.com/office/drawing/2014/main" id="{DA8740F7-E098-4275-8077-965F866D9EED}"/>
              </a:ext>
            </a:extLst>
          </p:cNvPr>
          <p:cNvSpPr txBox="1"/>
          <p:nvPr/>
        </p:nvSpPr>
        <p:spPr>
          <a:xfrm>
            <a:off x="509953" y="465992"/>
            <a:ext cx="8088923" cy="2554545"/>
          </a:xfrm>
          <a:prstGeom prst="rect">
            <a:avLst/>
          </a:prstGeom>
          <a:noFill/>
        </p:spPr>
        <p:txBody>
          <a:bodyPr wrap="square" rtlCol="0">
            <a:spAutoFit/>
          </a:bodyPr>
          <a:lstStyle/>
          <a:p>
            <a:r>
              <a:rPr lang="en-US" sz="8000" dirty="0">
                <a:solidFill>
                  <a:schemeClr val="bg1"/>
                </a:solidFill>
              </a:rPr>
              <a:t>What is the “Social Gospel”?</a:t>
            </a:r>
          </a:p>
        </p:txBody>
      </p:sp>
    </p:spTree>
    <p:extLst>
      <p:ext uri="{BB962C8B-B14F-4D97-AF65-F5344CB8AC3E}">
        <p14:creationId xmlns:p14="http://schemas.microsoft.com/office/powerpoint/2010/main" val="3201127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FC5836-7113-4E27-A98B-C7C5036ABBBD}"/>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7139D370-5467-4F19-9BCF-138109E6AA1B}"/>
              </a:ext>
            </a:extLst>
          </p:cNvPr>
          <p:cNvSpPr>
            <a:spLocks noGrp="1"/>
          </p:cNvSpPr>
          <p:nvPr>
            <p:ph type="sldNum" sz="quarter" idx="13"/>
          </p:nvPr>
        </p:nvSpPr>
        <p:spPr/>
        <p:txBody>
          <a:bodyPr/>
          <a:lstStyle/>
          <a:p>
            <a:fld id="{19B51A1E-902D-48AF-9020-955120F399B6}" type="slidenum">
              <a:rPr lang="en-US" noProof="0" smtClean="0"/>
              <a:pPr/>
              <a:t>25</a:t>
            </a:fld>
            <a:endParaRPr lang="en-US" noProof="0" dirty="0"/>
          </a:p>
        </p:txBody>
      </p:sp>
      <p:sp>
        <p:nvSpPr>
          <p:cNvPr id="4" name="Rectangle 3">
            <a:extLst>
              <a:ext uri="{FF2B5EF4-FFF2-40B4-BE49-F238E27FC236}">
                <a16:creationId xmlns:a16="http://schemas.microsoft.com/office/drawing/2014/main" id="{21B05E4A-B778-4753-9F1A-BF221B6AA14D}"/>
              </a:ext>
            </a:extLst>
          </p:cNvPr>
          <p:cNvSpPr/>
          <p:nvPr/>
        </p:nvSpPr>
        <p:spPr>
          <a:xfrm>
            <a:off x="150400" y="70338"/>
            <a:ext cx="8885600" cy="5940088"/>
          </a:xfrm>
          <a:prstGeom prst="rect">
            <a:avLst/>
          </a:prstGeom>
        </p:spPr>
        <p:txBody>
          <a:bodyPr wrap="square">
            <a:spAutoFit/>
          </a:bodyPr>
          <a:lstStyle/>
          <a:p>
            <a:r>
              <a:rPr lang="en-US" sz="4000" b="1" dirty="0">
                <a:solidFill>
                  <a:schemeClr val="bg1"/>
                </a:solidFill>
              </a:rPr>
              <a:t>II TIMOTHY 3:1-5</a:t>
            </a:r>
          </a:p>
          <a:p>
            <a:r>
              <a:rPr lang="en-US" sz="3600" i="1" dirty="0">
                <a:solidFill>
                  <a:schemeClr val="bg1"/>
                </a:solidFill>
              </a:rPr>
              <a:t>	This know also, that in the last days perilous times shall come. </a:t>
            </a:r>
            <a:r>
              <a:rPr lang="en-US" sz="3200" i="1" dirty="0">
                <a:solidFill>
                  <a:schemeClr val="bg2">
                    <a:lumMod val="50000"/>
                  </a:schemeClr>
                </a:solidFill>
              </a:rPr>
              <a:t>2 For men shall be lovers of their own selves, covetous, boasters, proud, blasphemers, disobedient to parents, unthankful, unholy, 3 Without natural affection, trucebreakers, false accusers, incontinent, fierce, despisers of those that are good, 4 Traitors, heady, </a:t>
            </a:r>
            <a:r>
              <a:rPr lang="en-US" sz="3200" i="1" dirty="0" err="1">
                <a:solidFill>
                  <a:schemeClr val="bg2">
                    <a:lumMod val="50000"/>
                  </a:schemeClr>
                </a:solidFill>
              </a:rPr>
              <a:t>highminded</a:t>
            </a:r>
            <a:r>
              <a:rPr lang="en-US" sz="3200" i="1" dirty="0">
                <a:solidFill>
                  <a:schemeClr val="bg2">
                    <a:lumMod val="50000"/>
                  </a:schemeClr>
                </a:solidFill>
              </a:rPr>
              <a:t>, lovers of pleasures more than lovers of God;</a:t>
            </a:r>
            <a:r>
              <a:rPr lang="en-US" sz="3200" i="1" dirty="0">
                <a:solidFill>
                  <a:schemeClr val="bg1"/>
                </a:solidFill>
              </a:rPr>
              <a:t> </a:t>
            </a:r>
            <a:r>
              <a:rPr lang="en-US" sz="3600" i="1" dirty="0">
                <a:solidFill>
                  <a:schemeClr val="bg1"/>
                </a:solidFill>
              </a:rPr>
              <a:t>5 Having a form of godliness, but denying the power thereof: from such turn away </a:t>
            </a:r>
            <a:r>
              <a:rPr lang="en-US" sz="3600" dirty="0">
                <a:solidFill>
                  <a:schemeClr val="bg1"/>
                </a:solidFill>
              </a:rPr>
              <a:t>(shun)</a:t>
            </a:r>
            <a:r>
              <a:rPr lang="en-US" sz="3600" i="1" dirty="0">
                <a:solidFill>
                  <a:schemeClr val="bg1"/>
                </a:solidFill>
              </a:rPr>
              <a:t>. </a:t>
            </a:r>
          </a:p>
        </p:txBody>
      </p:sp>
    </p:spTree>
    <p:extLst>
      <p:ext uri="{BB962C8B-B14F-4D97-AF65-F5344CB8AC3E}">
        <p14:creationId xmlns:p14="http://schemas.microsoft.com/office/powerpoint/2010/main" val="44039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A6EA22-F2B2-49E0-AF0C-FC969B946CC3}"/>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24E70F95-8CFF-4952-A6EA-297BB249C8B6}"/>
              </a:ext>
            </a:extLst>
          </p:cNvPr>
          <p:cNvSpPr>
            <a:spLocks noGrp="1"/>
          </p:cNvSpPr>
          <p:nvPr>
            <p:ph type="sldNum" sz="quarter" idx="13"/>
          </p:nvPr>
        </p:nvSpPr>
        <p:spPr/>
        <p:txBody>
          <a:bodyPr/>
          <a:lstStyle/>
          <a:p>
            <a:fld id="{19B51A1E-902D-48AF-9020-955120F399B6}" type="slidenum">
              <a:rPr lang="en-US" noProof="0" smtClean="0"/>
              <a:pPr/>
              <a:t>26</a:t>
            </a:fld>
            <a:endParaRPr lang="en-US" noProof="0" dirty="0"/>
          </a:p>
        </p:txBody>
      </p:sp>
      <p:sp>
        <p:nvSpPr>
          <p:cNvPr id="4" name="Rectangle 3">
            <a:extLst>
              <a:ext uri="{FF2B5EF4-FFF2-40B4-BE49-F238E27FC236}">
                <a16:creationId xmlns:a16="http://schemas.microsoft.com/office/drawing/2014/main" id="{CFE0B6C4-E0CC-4C17-8190-2A3F9B3A053F}"/>
              </a:ext>
            </a:extLst>
          </p:cNvPr>
          <p:cNvSpPr/>
          <p:nvPr/>
        </p:nvSpPr>
        <p:spPr>
          <a:xfrm>
            <a:off x="263768" y="170475"/>
            <a:ext cx="8660423" cy="4647426"/>
          </a:xfrm>
          <a:prstGeom prst="rect">
            <a:avLst/>
          </a:prstGeom>
        </p:spPr>
        <p:txBody>
          <a:bodyPr wrap="square">
            <a:spAutoFit/>
          </a:bodyPr>
          <a:lstStyle/>
          <a:p>
            <a:r>
              <a:rPr lang="en-US" sz="4000" b="1" dirty="0">
                <a:solidFill>
                  <a:srgbClr val="FFFF00"/>
                </a:solidFill>
              </a:rPr>
              <a:t>ANOINTED.ONES.AT.THE.END.TIME</a:t>
            </a:r>
          </a:p>
          <a:p>
            <a:r>
              <a:rPr lang="en-US" sz="3200" dirty="0">
                <a:solidFill>
                  <a:schemeClr val="bg1"/>
                </a:solidFill>
              </a:rPr>
              <a:t>	This know also, that in the last days...</a:t>
            </a:r>
          </a:p>
          <a:p>
            <a:r>
              <a:rPr lang="en-US" sz="3200" dirty="0">
                <a:solidFill>
                  <a:schemeClr val="bg1"/>
                </a:solidFill>
              </a:rPr>
              <a:t>Underline that, "last days." That's when it's going to happen.</a:t>
            </a:r>
          </a:p>
          <a:p>
            <a:r>
              <a:rPr lang="en-US" sz="3200" i="1" dirty="0">
                <a:solidFill>
                  <a:schemeClr val="bg1"/>
                </a:solidFill>
              </a:rPr>
              <a:t>	...perilous times shall come. </a:t>
            </a:r>
            <a:r>
              <a:rPr lang="en-US" sz="3200" dirty="0">
                <a:solidFill>
                  <a:srgbClr val="FFFF00"/>
                </a:solidFill>
              </a:rPr>
              <a:t>(We're in it.)</a:t>
            </a:r>
          </a:p>
          <a:p>
            <a:r>
              <a:rPr lang="en-US" sz="3200" i="1" dirty="0">
                <a:solidFill>
                  <a:schemeClr val="bg1"/>
                </a:solidFill>
              </a:rPr>
              <a:t>For men shall be lovers of their own selves, covetous, boasters, proud, blasphemers, disobedient to parents, unthankful, unholy,</a:t>
            </a:r>
          </a:p>
          <a:p>
            <a:pPr algn="r"/>
            <a:r>
              <a:rPr lang="en-US" sz="3200" dirty="0">
                <a:solidFill>
                  <a:schemeClr val="bg1"/>
                </a:solidFill>
              </a:rPr>
              <a:t>65-0725</a:t>
            </a:r>
          </a:p>
        </p:txBody>
      </p:sp>
    </p:spTree>
    <p:extLst>
      <p:ext uri="{BB962C8B-B14F-4D97-AF65-F5344CB8AC3E}">
        <p14:creationId xmlns:p14="http://schemas.microsoft.com/office/powerpoint/2010/main" val="163703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A6BABFA-6294-457D-A198-AEDF1B61798E}"/>
              </a:ext>
            </a:extLst>
          </p:cNvPr>
          <p:cNvSpPr>
            <a:spLocks noGrp="1"/>
          </p:cNvSpPr>
          <p:nvPr>
            <p:ph type="ftr" sz="quarter" idx="12"/>
          </p:nvPr>
        </p:nvSpPr>
        <p:spPr/>
        <p:txBody>
          <a:bodyPr/>
          <a:lstStyle/>
          <a:p>
            <a:r>
              <a:rPr lang="en-US" noProof="0"/>
              <a:t>The Social Life 2</a:t>
            </a:r>
            <a:endParaRPr lang="en-US" noProof="0" dirty="0"/>
          </a:p>
        </p:txBody>
      </p:sp>
      <p:sp>
        <p:nvSpPr>
          <p:cNvPr id="6" name="Slide Number Placeholder 5">
            <a:extLst>
              <a:ext uri="{FF2B5EF4-FFF2-40B4-BE49-F238E27FC236}">
                <a16:creationId xmlns:a16="http://schemas.microsoft.com/office/drawing/2014/main" id="{A457D01C-A506-4162-ACF7-FC7FB09CA5F7}"/>
              </a:ext>
            </a:extLst>
          </p:cNvPr>
          <p:cNvSpPr>
            <a:spLocks noGrp="1"/>
          </p:cNvSpPr>
          <p:nvPr>
            <p:ph type="sldNum" sz="quarter" idx="13"/>
          </p:nvPr>
        </p:nvSpPr>
        <p:spPr/>
        <p:txBody>
          <a:bodyPr/>
          <a:lstStyle/>
          <a:p>
            <a:fld id="{19B51A1E-902D-48AF-9020-955120F399B6}" type="slidenum">
              <a:rPr lang="en-US" noProof="0" smtClean="0"/>
              <a:pPr/>
              <a:t>27</a:t>
            </a:fld>
            <a:endParaRPr lang="en-US" noProof="0" dirty="0"/>
          </a:p>
        </p:txBody>
      </p:sp>
      <p:sp>
        <p:nvSpPr>
          <p:cNvPr id="7" name="Rectangle 6">
            <a:extLst>
              <a:ext uri="{FF2B5EF4-FFF2-40B4-BE49-F238E27FC236}">
                <a16:creationId xmlns:a16="http://schemas.microsoft.com/office/drawing/2014/main" id="{15D0C4B7-1AE9-4C7B-A33E-5321B3202A7D}"/>
              </a:ext>
            </a:extLst>
          </p:cNvPr>
          <p:cNvSpPr/>
          <p:nvPr/>
        </p:nvSpPr>
        <p:spPr>
          <a:xfrm>
            <a:off x="202223" y="170475"/>
            <a:ext cx="8833777" cy="5632311"/>
          </a:xfrm>
          <a:prstGeom prst="rect">
            <a:avLst/>
          </a:prstGeom>
        </p:spPr>
        <p:txBody>
          <a:bodyPr wrap="square">
            <a:spAutoFit/>
          </a:bodyPr>
          <a:lstStyle/>
          <a:p>
            <a:r>
              <a:rPr lang="en-US" sz="4000" b="1" dirty="0">
                <a:solidFill>
                  <a:schemeClr val="bg1"/>
                </a:solidFill>
              </a:rPr>
              <a:t>WHO.IS.GOD</a:t>
            </a:r>
          </a:p>
          <a:p>
            <a:r>
              <a:rPr lang="en-US" sz="3200" dirty="0">
                <a:solidFill>
                  <a:schemeClr val="bg1"/>
                </a:solidFill>
              </a:rPr>
              <a:t>	4 I'm happy tonight to know that people still believe in the Blood, the Blood of Christ. And </a:t>
            </a:r>
            <a:r>
              <a:rPr lang="en-US" sz="3200" dirty="0">
                <a:solidFill>
                  <a:srgbClr val="FFFF00"/>
                </a:solidFill>
              </a:rPr>
              <a:t>I do not believe in this social gospel they have today, </a:t>
            </a:r>
            <a:r>
              <a:rPr lang="en-US" sz="3200" dirty="0">
                <a:solidFill>
                  <a:schemeClr val="bg1"/>
                </a:solidFill>
              </a:rPr>
              <a:t>these cults that go around saying, "</a:t>
            </a:r>
            <a:r>
              <a:rPr lang="en-US" sz="3200" i="1" dirty="0">
                <a:solidFill>
                  <a:schemeClr val="bg1"/>
                </a:solidFill>
              </a:rPr>
              <a:t>Well, there's no such a thing as the Blood, and the Holy Spirit." 	</a:t>
            </a:r>
            <a:r>
              <a:rPr lang="en-US" sz="3200" dirty="0">
                <a:solidFill>
                  <a:schemeClr val="bg1"/>
                </a:solidFill>
              </a:rPr>
              <a:t>You're not a Christian when you do that. You can't be. </a:t>
            </a:r>
            <a:r>
              <a:rPr lang="en-US" sz="3200" dirty="0">
                <a:solidFill>
                  <a:srgbClr val="FFFF00"/>
                </a:solidFill>
              </a:rPr>
              <a:t>You can't be a Christian without being </a:t>
            </a:r>
            <a:r>
              <a:rPr lang="en-US" sz="3200" dirty="0" err="1">
                <a:solidFill>
                  <a:srgbClr val="FFFF00"/>
                </a:solidFill>
              </a:rPr>
              <a:t>borned</a:t>
            </a:r>
            <a:r>
              <a:rPr lang="en-US" sz="3200" dirty="0">
                <a:solidFill>
                  <a:srgbClr val="FFFF00"/>
                </a:solidFill>
              </a:rPr>
              <a:t> again. </a:t>
            </a:r>
            <a:r>
              <a:rPr lang="en-US" sz="3200" dirty="0">
                <a:solidFill>
                  <a:schemeClr val="bg1"/>
                </a:solidFill>
              </a:rPr>
              <a:t>You can't be, no matter what you try to profess.</a:t>
            </a:r>
          </a:p>
          <a:p>
            <a:pPr algn="r"/>
            <a:r>
              <a:rPr lang="en-US" sz="3200" dirty="0">
                <a:solidFill>
                  <a:schemeClr val="bg1"/>
                </a:solidFill>
              </a:rPr>
              <a:t>50-0815</a:t>
            </a:r>
          </a:p>
        </p:txBody>
      </p:sp>
    </p:spTree>
    <p:extLst>
      <p:ext uri="{BB962C8B-B14F-4D97-AF65-F5344CB8AC3E}">
        <p14:creationId xmlns:p14="http://schemas.microsoft.com/office/powerpoint/2010/main" val="291237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70780F-C516-4C8F-A56A-7564CDC91F1C}"/>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68C3EAF9-3C1A-4E37-AEA9-C2CA71C36A3F}"/>
              </a:ext>
            </a:extLst>
          </p:cNvPr>
          <p:cNvSpPr>
            <a:spLocks noGrp="1"/>
          </p:cNvSpPr>
          <p:nvPr>
            <p:ph type="sldNum" sz="quarter" idx="13"/>
          </p:nvPr>
        </p:nvSpPr>
        <p:spPr/>
        <p:txBody>
          <a:bodyPr/>
          <a:lstStyle/>
          <a:p>
            <a:fld id="{19B51A1E-902D-48AF-9020-955120F399B6}" type="slidenum">
              <a:rPr lang="en-US" noProof="0" smtClean="0"/>
              <a:pPr/>
              <a:t>28</a:t>
            </a:fld>
            <a:endParaRPr lang="en-US" noProof="0" dirty="0"/>
          </a:p>
        </p:txBody>
      </p:sp>
      <p:sp>
        <p:nvSpPr>
          <p:cNvPr id="4" name="Rectangle 3">
            <a:extLst>
              <a:ext uri="{FF2B5EF4-FFF2-40B4-BE49-F238E27FC236}">
                <a16:creationId xmlns:a16="http://schemas.microsoft.com/office/drawing/2014/main" id="{2D453655-EE1D-414B-A6B8-79C68571941E}"/>
              </a:ext>
            </a:extLst>
          </p:cNvPr>
          <p:cNvSpPr/>
          <p:nvPr/>
        </p:nvSpPr>
        <p:spPr>
          <a:xfrm>
            <a:off x="246185" y="263770"/>
            <a:ext cx="8625253" cy="5570756"/>
          </a:xfrm>
          <a:prstGeom prst="rect">
            <a:avLst/>
          </a:prstGeom>
        </p:spPr>
        <p:txBody>
          <a:bodyPr wrap="square">
            <a:spAutoFit/>
          </a:bodyPr>
          <a:lstStyle/>
          <a:p>
            <a:r>
              <a:rPr lang="en-US" sz="4000" b="1" dirty="0">
                <a:solidFill>
                  <a:schemeClr val="bg1"/>
                </a:solidFill>
              </a:rPr>
              <a:t>THE.INVISIBLE.UNION</a:t>
            </a:r>
          </a:p>
          <a:p>
            <a:r>
              <a:rPr lang="en-US" sz="3200" dirty="0">
                <a:solidFill>
                  <a:schemeClr val="bg1"/>
                </a:solidFill>
              </a:rPr>
              <a:t>	51 Today, we see the church natural, in your intellectual gospel, going further and further away from the Word, in </a:t>
            </a:r>
            <a:r>
              <a:rPr lang="en-US" sz="3200" u="sng" dirty="0">
                <a:solidFill>
                  <a:schemeClr val="bg1"/>
                </a:solidFill>
              </a:rPr>
              <a:t>social gospel</a:t>
            </a:r>
            <a:r>
              <a:rPr lang="en-US" sz="3200" dirty="0">
                <a:solidFill>
                  <a:schemeClr val="bg1"/>
                </a:solidFill>
              </a:rPr>
              <a:t>; we find that the women of the world, on the streets, members of such, is carrying themselves in the same atmosphere. You can't tell them. </a:t>
            </a:r>
          </a:p>
          <a:p>
            <a:r>
              <a:rPr lang="en-US" sz="3200" dirty="0">
                <a:solidFill>
                  <a:schemeClr val="bg1"/>
                </a:solidFill>
              </a:rPr>
              <a:t>	They've lost all sense of common decency, the people have. And that's the way the church has… And there she is. That's her behavior. </a:t>
            </a:r>
          </a:p>
          <a:p>
            <a:pPr algn="r"/>
            <a:r>
              <a:rPr lang="en-US" sz="2800" dirty="0">
                <a:solidFill>
                  <a:schemeClr val="bg1"/>
                </a:solidFill>
              </a:rPr>
              <a:t>65-1125 </a:t>
            </a:r>
          </a:p>
        </p:txBody>
      </p:sp>
    </p:spTree>
    <p:extLst>
      <p:ext uri="{BB962C8B-B14F-4D97-AF65-F5344CB8AC3E}">
        <p14:creationId xmlns:p14="http://schemas.microsoft.com/office/powerpoint/2010/main" val="1248123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8B0A43-DCA5-4D42-BD17-F22AE9258759}"/>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64F7F9D5-2B6E-4FBC-8351-3F3C96CEDD40}"/>
              </a:ext>
            </a:extLst>
          </p:cNvPr>
          <p:cNvSpPr>
            <a:spLocks noGrp="1"/>
          </p:cNvSpPr>
          <p:nvPr>
            <p:ph type="sldNum" sz="quarter" idx="13"/>
          </p:nvPr>
        </p:nvSpPr>
        <p:spPr/>
        <p:txBody>
          <a:bodyPr/>
          <a:lstStyle/>
          <a:p>
            <a:fld id="{19B51A1E-902D-48AF-9020-955120F399B6}" type="slidenum">
              <a:rPr lang="en-US" noProof="0" smtClean="0"/>
              <a:pPr/>
              <a:t>29</a:t>
            </a:fld>
            <a:endParaRPr lang="en-US" noProof="0" dirty="0"/>
          </a:p>
        </p:txBody>
      </p:sp>
      <p:sp>
        <p:nvSpPr>
          <p:cNvPr id="4" name="Rectangle 3">
            <a:extLst>
              <a:ext uri="{FF2B5EF4-FFF2-40B4-BE49-F238E27FC236}">
                <a16:creationId xmlns:a16="http://schemas.microsoft.com/office/drawing/2014/main" id="{E04F6AE4-36E5-4DA3-9118-A58ACB8F2EF9}"/>
              </a:ext>
            </a:extLst>
          </p:cNvPr>
          <p:cNvSpPr/>
          <p:nvPr/>
        </p:nvSpPr>
        <p:spPr>
          <a:xfrm>
            <a:off x="254833" y="232348"/>
            <a:ext cx="8589364" cy="5201424"/>
          </a:xfrm>
          <a:prstGeom prst="rect">
            <a:avLst/>
          </a:prstGeom>
        </p:spPr>
        <p:txBody>
          <a:bodyPr wrap="square">
            <a:spAutoFit/>
          </a:bodyPr>
          <a:lstStyle/>
          <a:p>
            <a:r>
              <a:rPr lang="en-US" sz="4800" b="1" dirty="0">
                <a:solidFill>
                  <a:schemeClr val="bg1"/>
                </a:solidFill>
              </a:rPr>
              <a:t>LIFE</a:t>
            </a:r>
          </a:p>
          <a:p>
            <a:r>
              <a:rPr lang="en-US" sz="3600" dirty="0">
                <a:solidFill>
                  <a:schemeClr val="bg1"/>
                </a:solidFill>
              </a:rPr>
              <a:t>	17  I was talking to a woman here not long ago... I don't call people's religions out, but... they claim they believe in healing, but they don't believe that Jesus was no more than just a philosopher.</a:t>
            </a:r>
            <a:r>
              <a:rPr lang="en-US" sz="3600" dirty="0">
                <a:solidFill>
                  <a:srgbClr val="FFFF00"/>
                </a:solidFill>
              </a:rPr>
              <a:t> And that's a social gospel. </a:t>
            </a:r>
            <a:r>
              <a:rPr lang="en-US" sz="3600" dirty="0">
                <a:solidFill>
                  <a:schemeClr val="bg1"/>
                </a:solidFill>
              </a:rPr>
              <a:t>They said, "He's a good man.</a:t>
            </a:r>
          </a:p>
          <a:p>
            <a:pPr algn="r"/>
            <a:r>
              <a:rPr lang="en-US" sz="3200" dirty="0">
                <a:solidFill>
                  <a:schemeClr val="bg1"/>
                </a:solidFill>
              </a:rPr>
              <a:t>58-0519</a:t>
            </a:r>
            <a:endParaRPr lang="en-US" sz="3200" dirty="0">
              <a:solidFill>
                <a:srgbClr val="FFFF00"/>
              </a:solidFill>
            </a:endParaRPr>
          </a:p>
        </p:txBody>
      </p:sp>
    </p:spTree>
    <p:extLst>
      <p:ext uri="{BB962C8B-B14F-4D97-AF65-F5344CB8AC3E}">
        <p14:creationId xmlns:p14="http://schemas.microsoft.com/office/powerpoint/2010/main" val="2390095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EA962-7BC0-4743-8C4C-9B97FB1AF948}"/>
              </a:ext>
            </a:extLst>
          </p:cNvPr>
          <p:cNvSpPr>
            <a:spLocks noGrp="1"/>
          </p:cNvSpPr>
          <p:nvPr>
            <p:ph type="sldNum" sz="quarter" idx="13"/>
          </p:nvPr>
        </p:nvSpPr>
        <p:spPr/>
        <p:txBody>
          <a:bodyPr/>
          <a:lstStyle/>
          <a:p>
            <a:fld id="{19B51A1E-902D-48AF-9020-955120F399B6}" type="slidenum">
              <a:rPr lang="en-US" noProof="0" smtClean="0"/>
              <a:pPr/>
              <a:t>3</a:t>
            </a:fld>
            <a:endParaRPr lang="en-US" noProof="0" dirty="0"/>
          </a:p>
        </p:txBody>
      </p:sp>
      <p:sp>
        <p:nvSpPr>
          <p:cNvPr id="3" name="Rectangle 2">
            <a:extLst>
              <a:ext uri="{FF2B5EF4-FFF2-40B4-BE49-F238E27FC236}">
                <a16:creationId xmlns:a16="http://schemas.microsoft.com/office/drawing/2014/main" id="{70D1ECB8-5456-41B8-B797-90A8C0277845}"/>
              </a:ext>
            </a:extLst>
          </p:cNvPr>
          <p:cNvSpPr/>
          <p:nvPr/>
        </p:nvSpPr>
        <p:spPr>
          <a:xfrm>
            <a:off x="202223" y="188060"/>
            <a:ext cx="8833777" cy="3449919"/>
          </a:xfrm>
          <a:prstGeom prst="rect">
            <a:avLst/>
          </a:prstGeom>
        </p:spPr>
        <p:txBody>
          <a:bodyPr wrap="square">
            <a:spAutoFit/>
          </a:bodyPr>
          <a:lstStyle/>
          <a:p>
            <a:pPr>
              <a:lnSpc>
                <a:spcPct val="107000"/>
              </a:lnSpc>
              <a:spcAft>
                <a:spcPts val="800"/>
              </a:spcAft>
            </a:pPr>
            <a:r>
              <a:rPr lang="en-US"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A.BLUSHING.PROPHET</a:t>
            </a:r>
          </a:p>
          <a:p>
            <a:pPr>
              <a:lnSpc>
                <a:spcPct val="107000"/>
              </a:lnSpc>
              <a:spcAft>
                <a:spcPts val="800"/>
              </a:spcAft>
            </a:pP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10 Why, my dear brother and sister, the morals of this nation has become so low till it would make a dog ashamed, make a hound blush... The [things] that the nation has done, the people has done, </a:t>
            </a:r>
            <a:r>
              <a:rPr lang="en-US" sz="3200" dirty="0">
                <a:solidFill>
                  <a:srgbClr val="FFFF00"/>
                </a:solidFill>
                <a:latin typeface="Cambria" panose="02040503050406030204" pitchFamily="18" charset="0"/>
                <a:ea typeface="Cambria" panose="02040503050406030204" pitchFamily="18" charset="0"/>
                <a:cs typeface="Times New Roman" panose="02020603050405020304" pitchFamily="18" charset="0"/>
              </a:rPr>
              <a:t>it's all the lack of _______________.</a:t>
            </a:r>
            <a:endPar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8B0C70A-05A4-427F-9122-7F5F17C165CE}"/>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1466125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0F9373-92A0-475A-BC73-9EF2BA518AE5}"/>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2ECF0CF6-162D-4C12-B1D9-92BDED640393}"/>
              </a:ext>
            </a:extLst>
          </p:cNvPr>
          <p:cNvSpPr>
            <a:spLocks noGrp="1"/>
          </p:cNvSpPr>
          <p:nvPr>
            <p:ph type="sldNum" sz="quarter" idx="13"/>
          </p:nvPr>
        </p:nvSpPr>
        <p:spPr/>
        <p:txBody>
          <a:bodyPr/>
          <a:lstStyle/>
          <a:p>
            <a:fld id="{19B51A1E-902D-48AF-9020-955120F399B6}" type="slidenum">
              <a:rPr lang="en-US" noProof="0" smtClean="0"/>
              <a:pPr/>
              <a:t>30</a:t>
            </a:fld>
            <a:endParaRPr lang="en-US" noProof="0" dirty="0"/>
          </a:p>
        </p:txBody>
      </p:sp>
      <p:sp>
        <p:nvSpPr>
          <p:cNvPr id="4" name="Rectangle 3">
            <a:extLst>
              <a:ext uri="{FF2B5EF4-FFF2-40B4-BE49-F238E27FC236}">
                <a16:creationId xmlns:a16="http://schemas.microsoft.com/office/drawing/2014/main" id="{44CB3746-1538-4315-BAE5-82D4A0EA5722}"/>
              </a:ext>
            </a:extLst>
          </p:cNvPr>
          <p:cNvSpPr/>
          <p:nvPr/>
        </p:nvSpPr>
        <p:spPr>
          <a:xfrm>
            <a:off x="184638" y="170476"/>
            <a:ext cx="8739554" cy="6124754"/>
          </a:xfrm>
          <a:prstGeom prst="rect">
            <a:avLst/>
          </a:prstGeom>
        </p:spPr>
        <p:txBody>
          <a:bodyPr wrap="square">
            <a:spAutoFit/>
          </a:bodyPr>
          <a:lstStyle/>
          <a:p>
            <a:r>
              <a:rPr lang="en-US" sz="4000" b="1" dirty="0">
                <a:solidFill>
                  <a:schemeClr val="bg1"/>
                </a:solidFill>
              </a:rPr>
              <a:t>ROMANS 13:11-14</a:t>
            </a:r>
          </a:p>
          <a:p>
            <a:r>
              <a:rPr lang="en-US" sz="3200" dirty="0">
                <a:solidFill>
                  <a:schemeClr val="bg1"/>
                </a:solidFill>
              </a:rPr>
              <a:t>	</a:t>
            </a:r>
            <a:r>
              <a:rPr lang="en-US" sz="3200" i="1" dirty="0">
                <a:solidFill>
                  <a:schemeClr val="bg1"/>
                </a:solidFill>
              </a:rPr>
              <a:t>And that, knowing the time, that now it is high time to awake out of sleep: for now is our salvation nearer than when we believed. 12 The night is far spent, the day is at hand: let us therefore cast off the works of darkness, and let us put on the </a:t>
            </a:r>
            <a:r>
              <a:rPr lang="en-US" sz="3200" i="1" dirty="0" err="1">
                <a:solidFill>
                  <a:schemeClr val="bg1"/>
                </a:solidFill>
              </a:rPr>
              <a:t>armour</a:t>
            </a:r>
            <a:r>
              <a:rPr lang="en-US" sz="3200" i="1" dirty="0">
                <a:solidFill>
                  <a:schemeClr val="bg1"/>
                </a:solidFill>
              </a:rPr>
              <a:t> of light. 13 Let us walk honestly, as in the day; not in rioting and drunkenness, not in chambering and wantonness, not in strife and envying. 14 But put ye on the Lord Jesus Christ, and make not provision for the flesh, to fulfil the lusts thereof. </a:t>
            </a:r>
          </a:p>
        </p:txBody>
      </p:sp>
    </p:spTree>
    <p:extLst>
      <p:ext uri="{BB962C8B-B14F-4D97-AF65-F5344CB8AC3E}">
        <p14:creationId xmlns:p14="http://schemas.microsoft.com/office/powerpoint/2010/main" val="2031526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196E9E-53B6-439C-9F5D-752EBDEFA6A4}"/>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5DA5E430-1BE0-48E6-90E0-CD6B47BEF1F5}"/>
              </a:ext>
            </a:extLst>
          </p:cNvPr>
          <p:cNvSpPr>
            <a:spLocks noGrp="1"/>
          </p:cNvSpPr>
          <p:nvPr>
            <p:ph type="sldNum" sz="quarter" idx="13"/>
          </p:nvPr>
        </p:nvSpPr>
        <p:spPr/>
        <p:txBody>
          <a:bodyPr/>
          <a:lstStyle/>
          <a:p>
            <a:fld id="{19B51A1E-902D-48AF-9020-955120F399B6}" type="slidenum">
              <a:rPr lang="en-US" noProof="0" smtClean="0"/>
              <a:pPr/>
              <a:t>31</a:t>
            </a:fld>
            <a:endParaRPr lang="en-US" noProof="0" dirty="0"/>
          </a:p>
        </p:txBody>
      </p:sp>
      <p:sp>
        <p:nvSpPr>
          <p:cNvPr id="4" name="Rectangle 3">
            <a:extLst>
              <a:ext uri="{FF2B5EF4-FFF2-40B4-BE49-F238E27FC236}">
                <a16:creationId xmlns:a16="http://schemas.microsoft.com/office/drawing/2014/main" id="{25330C69-81EA-4EFE-B9B7-E2731695BFC7}"/>
              </a:ext>
            </a:extLst>
          </p:cNvPr>
          <p:cNvSpPr/>
          <p:nvPr/>
        </p:nvSpPr>
        <p:spPr>
          <a:xfrm>
            <a:off x="239843" y="164894"/>
            <a:ext cx="8796157" cy="5570756"/>
          </a:xfrm>
          <a:prstGeom prst="rect">
            <a:avLst/>
          </a:prstGeom>
        </p:spPr>
        <p:txBody>
          <a:bodyPr wrap="square">
            <a:spAutoFit/>
          </a:bodyPr>
          <a:lstStyle/>
          <a:p>
            <a:r>
              <a:rPr lang="en-US" sz="4000" b="1" dirty="0">
                <a:solidFill>
                  <a:schemeClr val="bg1"/>
                </a:solidFill>
              </a:rPr>
              <a:t>LOOKING.AT.THE.UNSEEN</a:t>
            </a:r>
          </a:p>
          <a:p>
            <a:r>
              <a:rPr lang="en-US" sz="3200" dirty="0">
                <a:solidFill>
                  <a:schemeClr val="bg1"/>
                </a:solidFill>
              </a:rPr>
              <a:t>	15  Now, if God can come on the control tower...  "</a:t>
            </a:r>
            <a:r>
              <a:rPr lang="en-US" sz="3200" i="1" dirty="0">
                <a:solidFill>
                  <a:schemeClr val="bg1"/>
                </a:solidFill>
              </a:rPr>
              <a:t>My sheep know My voice.</a:t>
            </a:r>
            <a:r>
              <a:rPr lang="en-US" sz="3200" dirty="0">
                <a:solidFill>
                  <a:schemeClr val="bg1"/>
                </a:solidFill>
              </a:rPr>
              <a:t>" Well, if all these strange voices in the world of this social Gospel that just belong to church and that's all is necessary,</a:t>
            </a:r>
            <a:r>
              <a:rPr lang="en-US" sz="3200" dirty="0">
                <a:solidFill>
                  <a:srgbClr val="FFFF00"/>
                </a:solidFill>
              </a:rPr>
              <a:t> why hasn't it done something? </a:t>
            </a:r>
            <a:r>
              <a:rPr lang="en-US" sz="3200" dirty="0">
                <a:solidFill>
                  <a:schemeClr val="bg1"/>
                </a:solidFill>
              </a:rPr>
              <a:t>It's done nothing but confuse the people. What we need tonight is a unified church, filled with the Holy Ghost and power from on high, led by the Spirit of the living God on the control tower…</a:t>
            </a:r>
          </a:p>
          <a:p>
            <a:pPr algn="r"/>
            <a:r>
              <a:rPr lang="en-US" sz="2800" dirty="0">
                <a:solidFill>
                  <a:schemeClr val="bg1"/>
                </a:solidFill>
              </a:rPr>
              <a:t>59-0410</a:t>
            </a:r>
          </a:p>
        </p:txBody>
      </p:sp>
    </p:spTree>
    <p:extLst>
      <p:ext uri="{BB962C8B-B14F-4D97-AF65-F5344CB8AC3E}">
        <p14:creationId xmlns:p14="http://schemas.microsoft.com/office/powerpoint/2010/main" val="1273047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FB92D1-56CB-4BCF-8240-C9DCACC69707}"/>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754A609A-87B6-4ACC-99ED-68F552DD7AB3}"/>
              </a:ext>
            </a:extLst>
          </p:cNvPr>
          <p:cNvSpPr>
            <a:spLocks noGrp="1"/>
          </p:cNvSpPr>
          <p:nvPr>
            <p:ph type="sldNum" sz="quarter" idx="13"/>
          </p:nvPr>
        </p:nvSpPr>
        <p:spPr/>
        <p:txBody>
          <a:bodyPr/>
          <a:lstStyle/>
          <a:p>
            <a:fld id="{19B51A1E-902D-48AF-9020-955120F399B6}" type="slidenum">
              <a:rPr lang="en-US" noProof="0" smtClean="0"/>
              <a:pPr/>
              <a:t>32</a:t>
            </a:fld>
            <a:endParaRPr lang="en-US" noProof="0" dirty="0"/>
          </a:p>
        </p:txBody>
      </p:sp>
      <p:sp>
        <p:nvSpPr>
          <p:cNvPr id="4" name="Rectangle 3">
            <a:extLst>
              <a:ext uri="{FF2B5EF4-FFF2-40B4-BE49-F238E27FC236}">
                <a16:creationId xmlns:a16="http://schemas.microsoft.com/office/drawing/2014/main" id="{0B510EBD-34E8-45B7-908D-E49E972D7BCC}"/>
              </a:ext>
            </a:extLst>
          </p:cNvPr>
          <p:cNvSpPr/>
          <p:nvPr/>
        </p:nvSpPr>
        <p:spPr>
          <a:xfrm>
            <a:off x="202739" y="170475"/>
            <a:ext cx="8833261" cy="5632311"/>
          </a:xfrm>
          <a:prstGeom prst="rect">
            <a:avLst/>
          </a:prstGeom>
        </p:spPr>
        <p:txBody>
          <a:bodyPr wrap="square">
            <a:spAutoFit/>
          </a:bodyPr>
          <a:lstStyle/>
          <a:p>
            <a:r>
              <a:rPr lang="en-US" sz="4000" b="1" dirty="0">
                <a:solidFill>
                  <a:schemeClr val="bg1"/>
                </a:solidFill>
              </a:rPr>
              <a:t>PROVERBS 23:29</a:t>
            </a:r>
          </a:p>
          <a:p>
            <a:r>
              <a:rPr lang="en-US" sz="3200" i="1" dirty="0">
                <a:solidFill>
                  <a:schemeClr val="bg1"/>
                </a:solidFill>
              </a:rPr>
              <a:t>	Who hath woe? who hath sorrow? who hath contentions? who hath babbling? who hath wounds without cause? who hath redness of eyes? 30 They that tarry long at the wine; they that go to seek mixed wine. 31 Look not thou upon the wine when it is red, when it giveth his </a:t>
            </a:r>
            <a:r>
              <a:rPr lang="en-US" sz="3200" i="1" dirty="0" err="1">
                <a:solidFill>
                  <a:schemeClr val="bg1"/>
                </a:solidFill>
              </a:rPr>
              <a:t>colour</a:t>
            </a:r>
            <a:r>
              <a:rPr lang="en-US" sz="3200" i="1" dirty="0">
                <a:solidFill>
                  <a:schemeClr val="bg1"/>
                </a:solidFill>
              </a:rPr>
              <a:t> in the cup, when it </a:t>
            </a:r>
            <a:r>
              <a:rPr lang="en-US" sz="3200" i="1" dirty="0" err="1">
                <a:solidFill>
                  <a:schemeClr val="bg1"/>
                </a:solidFill>
              </a:rPr>
              <a:t>moveth</a:t>
            </a:r>
            <a:r>
              <a:rPr lang="en-US" sz="3200" i="1" dirty="0">
                <a:solidFill>
                  <a:schemeClr val="bg1"/>
                </a:solidFill>
              </a:rPr>
              <a:t> itself aright. 32 At the last it </a:t>
            </a:r>
            <a:r>
              <a:rPr lang="en-US" sz="3200" i="1" dirty="0" err="1">
                <a:solidFill>
                  <a:schemeClr val="bg1"/>
                </a:solidFill>
              </a:rPr>
              <a:t>biteth</a:t>
            </a:r>
            <a:r>
              <a:rPr lang="en-US" sz="3200" i="1" dirty="0">
                <a:solidFill>
                  <a:schemeClr val="bg1"/>
                </a:solidFill>
              </a:rPr>
              <a:t> like a serpent, and </a:t>
            </a:r>
            <a:r>
              <a:rPr lang="en-US" sz="3200" i="1" dirty="0" err="1">
                <a:solidFill>
                  <a:schemeClr val="bg1"/>
                </a:solidFill>
              </a:rPr>
              <a:t>stingeth</a:t>
            </a:r>
            <a:r>
              <a:rPr lang="en-US" sz="3200" i="1" dirty="0">
                <a:solidFill>
                  <a:schemeClr val="bg1"/>
                </a:solidFill>
              </a:rPr>
              <a:t> like an adder. 33 Thine eyes shall behold strange women, and thine heart shall utter perverse things.</a:t>
            </a:r>
          </a:p>
        </p:txBody>
      </p:sp>
    </p:spTree>
    <p:extLst>
      <p:ext uri="{BB962C8B-B14F-4D97-AF65-F5344CB8AC3E}">
        <p14:creationId xmlns:p14="http://schemas.microsoft.com/office/powerpoint/2010/main" val="2340481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F5FD35-E306-4B38-9760-C3F76FA044CB}"/>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2EACE4C3-431B-426D-99F6-79B075CD04E6}"/>
              </a:ext>
            </a:extLst>
          </p:cNvPr>
          <p:cNvSpPr>
            <a:spLocks noGrp="1"/>
          </p:cNvSpPr>
          <p:nvPr>
            <p:ph type="sldNum" sz="quarter" idx="13"/>
          </p:nvPr>
        </p:nvSpPr>
        <p:spPr/>
        <p:txBody>
          <a:bodyPr/>
          <a:lstStyle/>
          <a:p>
            <a:fld id="{19B51A1E-902D-48AF-9020-955120F399B6}" type="slidenum">
              <a:rPr lang="en-US" noProof="0" smtClean="0"/>
              <a:pPr/>
              <a:t>33</a:t>
            </a:fld>
            <a:endParaRPr lang="en-US" noProof="0" dirty="0"/>
          </a:p>
        </p:txBody>
      </p:sp>
      <p:sp>
        <p:nvSpPr>
          <p:cNvPr id="4" name="Rectangle 3">
            <a:extLst>
              <a:ext uri="{FF2B5EF4-FFF2-40B4-BE49-F238E27FC236}">
                <a16:creationId xmlns:a16="http://schemas.microsoft.com/office/drawing/2014/main" id="{40B9EFAD-ADAE-47D7-8B69-93A07B2099CE}"/>
              </a:ext>
            </a:extLst>
          </p:cNvPr>
          <p:cNvSpPr/>
          <p:nvPr/>
        </p:nvSpPr>
        <p:spPr>
          <a:xfrm>
            <a:off x="284813" y="307299"/>
            <a:ext cx="8686800" cy="5139869"/>
          </a:xfrm>
          <a:prstGeom prst="rect">
            <a:avLst/>
          </a:prstGeom>
        </p:spPr>
        <p:txBody>
          <a:bodyPr wrap="square">
            <a:spAutoFit/>
          </a:bodyPr>
          <a:lstStyle/>
          <a:p>
            <a:r>
              <a:rPr lang="en-US" sz="4000" b="1" dirty="0">
                <a:solidFill>
                  <a:schemeClr val="bg1"/>
                </a:solidFill>
              </a:rPr>
              <a:t>GALATIANS 5:19</a:t>
            </a:r>
          </a:p>
          <a:p>
            <a:r>
              <a:rPr lang="en-US" sz="3200" i="1" dirty="0">
                <a:solidFill>
                  <a:schemeClr val="bg1"/>
                </a:solidFill>
              </a:rPr>
              <a:t>	Now the works of the flesh are manifest, which are these; Adultery, fornication, uncleanness, lasciviousness, 20 Idolatry, witchcraft, hatred, variance, emulations, wrath, strife, seditions, heresies, 21 </a:t>
            </a:r>
            <a:r>
              <a:rPr lang="en-US" sz="3200" i="1" dirty="0" err="1">
                <a:solidFill>
                  <a:schemeClr val="bg1"/>
                </a:solidFill>
              </a:rPr>
              <a:t>Envyings</a:t>
            </a:r>
            <a:r>
              <a:rPr lang="en-US" sz="3200" i="1" dirty="0">
                <a:solidFill>
                  <a:schemeClr val="bg1"/>
                </a:solidFill>
              </a:rPr>
              <a:t>, murders, </a:t>
            </a:r>
            <a:r>
              <a:rPr lang="en-US" sz="3200" i="1" u="sng" dirty="0">
                <a:solidFill>
                  <a:schemeClr val="bg1"/>
                </a:solidFill>
              </a:rPr>
              <a:t>drunkenness</a:t>
            </a:r>
            <a:r>
              <a:rPr lang="en-US" sz="3200" i="1" dirty="0">
                <a:solidFill>
                  <a:schemeClr val="bg1"/>
                </a:solidFill>
              </a:rPr>
              <a:t>, </a:t>
            </a:r>
            <a:r>
              <a:rPr lang="en-US" sz="3200" i="1" u="sng" dirty="0" err="1">
                <a:solidFill>
                  <a:schemeClr val="bg1"/>
                </a:solidFill>
              </a:rPr>
              <a:t>revellings</a:t>
            </a:r>
            <a:r>
              <a:rPr lang="en-US" sz="3200" i="1" dirty="0">
                <a:solidFill>
                  <a:schemeClr val="bg1"/>
                </a:solidFill>
              </a:rPr>
              <a:t>, and such like: of the which I tell you before, as I have also told you in time past, that they which do such things shall not inherit the kingdom of God. </a:t>
            </a:r>
          </a:p>
        </p:txBody>
      </p:sp>
    </p:spTree>
    <p:extLst>
      <p:ext uri="{BB962C8B-B14F-4D97-AF65-F5344CB8AC3E}">
        <p14:creationId xmlns:p14="http://schemas.microsoft.com/office/powerpoint/2010/main" val="3993021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ED05CE-5016-45AB-830F-20C509BC90AA}"/>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8B1044B1-BC3A-46CD-A4D5-F2D4F325F9F7}"/>
              </a:ext>
            </a:extLst>
          </p:cNvPr>
          <p:cNvSpPr>
            <a:spLocks noGrp="1"/>
          </p:cNvSpPr>
          <p:nvPr>
            <p:ph type="sldNum" sz="quarter" idx="13"/>
          </p:nvPr>
        </p:nvSpPr>
        <p:spPr/>
        <p:txBody>
          <a:bodyPr/>
          <a:lstStyle/>
          <a:p>
            <a:fld id="{19B51A1E-902D-48AF-9020-955120F399B6}" type="slidenum">
              <a:rPr lang="en-US" noProof="0" smtClean="0"/>
              <a:pPr/>
              <a:t>34</a:t>
            </a:fld>
            <a:endParaRPr lang="en-US" noProof="0" dirty="0"/>
          </a:p>
        </p:txBody>
      </p:sp>
      <p:sp>
        <p:nvSpPr>
          <p:cNvPr id="4" name="Rectangle 3">
            <a:extLst>
              <a:ext uri="{FF2B5EF4-FFF2-40B4-BE49-F238E27FC236}">
                <a16:creationId xmlns:a16="http://schemas.microsoft.com/office/drawing/2014/main" id="{19EBE834-5451-484F-A0FC-9674FCFD7C11}"/>
              </a:ext>
            </a:extLst>
          </p:cNvPr>
          <p:cNvSpPr/>
          <p:nvPr/>
        </p:nvSpPr>
        <p:spPr>
          <a:xfrm>
            <a:off x="254833" y="232348"/>
            <a:ext cx="8709285" cy="4862870"/>
          </a:xfrm>
          <a:prstGeom prst="rect">
            <a:avLst/>
          </a:prstGeom>
        </p:spPr>
        <p:txBody>
          <a:bodyPr wrap="square">
            <a:spAutoFit/>
          </a:bodyPr>
          <a:lstStyle/>
          <a:p>
            <a:r>
              <a:rPr lang="en-US" sz="5400" dirty="0" err="1">
                <a:solidFill>
                  <a:schemeClr val="bg1"/>
                </a:solidFill>
              </a:rPr>
              <a:t>Revellings</a:t>
            </a:r>
            <a:r>
              <a:rPr lang="en-US" sz="5400" dirty="0">
                <a:solidFill>
                  <a:schemeClr val="bg1"/>
                </a:solidFill>
              </a:rPr>
              <a:t>: </a:t>
            </a:r>
            <a:r>
              <a:rPr lang="en-US" sz="3200" dirty="0">
                <a:solidFill>
                  <a:schemeClr val="bg1"/>
                </a:solidFill>
              </a:rPr>
              <a:t>(Gr.) </a:t>
            </a:r>
            <a:r>
              <a:rPr lang="en-US" sz="3200" dirty="0" err="1">
                <a:solidFill>
                  <a:schemeClr val="bg1"/>
                </a:solidFill>
              </a:rPr>
              <a:t>komos</a:t>
            </a:r>
            <a:r>
              <a:rPr lang="en-US" sz="3200" dirty="0">
                <a:solidFill>
                  <a:schemeClr val="bg1"/>
                </a:solidFill>
              </a:rPr>
              <a:t> </a:t>
            </a:r>
          </a:p>
          <a:p>
            <a:r>
              <a:rPr lang="en-US" sz="3200" dirty="0">
                <a:solidFill>
                  <a:schemeClr val="bg1"/>
                </a:solidFill>
              </a:rPr>
              <a:t>	A nocturnal and riotous procession of half drunken and frolicsome fellows who after supper parade through the streets with torches and music in </a:t>
            </a:r>
            <a:r>
              <a:rPr lang="en-US" sz="3200" dirty="0" err="1">
                <a:solidFill>
                  <a:schemeClr val="bg1"/>
                </a:solidFill>
              </a:rPr>
              <a:t>honour</a:t>
            </a:r>
            <a:r>
              <a:rPr lang="en-US" sz="3200" dirty="0">
                <a:solidFill>
                  <a:schemeClr val="bg1"/>
                </a:solidFill>
              </a:rPr>
              <a:t> of Bacchus or some other deity, and sing and play before houses of male and female friends; hence used generally of feasts and drinking parties that are protracted till late at night and indulge in revelry.</a:t>
            </a:r>
          </a:p>
        </p:txBody>
      </p:sp>
    </p:spTree>
    <p:extLst>
      <p:ext uri="{BB962C8B-B14F-4D97-AF65-F5344CB8AC3E}">
        <p14:creationId xmlns:p14="http://schemas.microsoft.com/office/powerpoint/2010/main" val="3911357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1C540-A098-4B6A-B12B-F859542D1BD6}"/>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6934AADE-73DC-4A15-983C-2CA0FBC50BF2}"/>
              </a:ext>
            </a:extLst>
          </p:cNvPr>
          <p:cNvSpPr>
            <a:spLocks noGrp="1"/>
          </p:cNvSpPr>
          <p:nvPr>
            <p:ph type="sldNum" sz="quarter" idx="13"/>
          </p:nvPr>
        </p:nvSpPr>
        <p:spPr/>
        <p:txBody>
          <a:bodyPr/>
          <a:lstStyle/>
          <a:p>
            <a:fld id="{19B51A1E-902D-48AF-9020-955120F399B6}" type="slidenum">
              <a:rPr lang="en-US" noProof="0" smtClean="0"/>
              <a:pPr/>
              <a:t>35</a:t>
            </a:fld>
            <a:endParaRPr lang="en-US" noProof="0" dirty="0"/>
          </a:p>
        </p:txBody>
      </p:sp>
      <p:sp>
        <p:nvSpPr>
          <p:cNvPr id="4" name="Rectangle 3">
            <a:extLst>
              <a:ext uri="{FF2B5EF4-FFF2-40B4-BE49-F238E27FC236}">
                <a16:creationId xmlns:a16="http://schemas.microsoft.com/office/drawing/2014/main" id="{7669C5C7-BBDC-4164-B925-2FCD6A43DB0E}"/>
              </a:ext>
            </a:extLst>
          </p:cNvPr>
          <p:cNvSpPr/>
          <p:nvPr/>
        </p:nvSpPr>
        <p:spPr>
          <a:xfrm>
            <a:off x="284813" y="224852"/>
            <a:ext cx="8619344" cy="6063198"/>
          </a:xfrm>
          <a:prstGeom prst="rect">
            <a:avLst/>
          </a:prstGeom>
        </p:spPr>
        <p:txBody>
          <a:bodyPr wrap="square">
            <a:spAutoFit/>
          </a:bodyPr>
          <a:lstStyle/>
          <a:p>
            <a:r>
              <a:rPr lang="en-US" sz="4000" b="1" dirty="0">
                <a:solidFill>
                  <a:schemeClr val="bg1"/>
                </a:solidFill>
              </a:rPr>
              <a:t>I PETER 4:1</a:t>
            </a:r>
          </a:p>
          <a:p>
            <a:r>
              <a:rPr lang="en-US" sz="3200" i="1" dirty="0">
                <a:solidFill>
                  <a:schemeClr val="bg1"/>
                </a:solidFill>
              </a:rPr>
              <a:t>	Forasmuch then as Christ hath suffered for us in the flesh, arm yourselves likewise with the same mind: for he that hath suffered in the flesh hath ceased from sin; 2 That he no longer should live the rest of his time in the flesh to the lusts of men, but to the will of God. 3  For the time past of our life may suffice us to have wrought the will of the Gentiles, when we walked in lasciviousness, lusts, excess of wine, </a:t>
            </a:r>
            <a:r>
              <a:rPr lang="en-US" sz="3200" i="1" dirty="0" err="1">
                <a:solidFill>
                  <a:schemeClr val="bg1"/>
                </a:solidFill>
              </a:rPr>
              <a:t>revellings</a:t>
            </a:r>
            <a:r>
              <a:rPr lang="en-US" sz="3200" i="1" dirty="0">
                <a:solidFill>
                  <a:schemeClr val="bg1"/>
                </a:solidFill>
              </a:rPr>
              <a:t>, </a:t>
            </a:r>
            <a:r>
              <a:rPr lang="en-US" sz="3200" i="1" dirty="0" err="1">
                <a:solidFill>
                  <a:schemeClr val="bg1"/>
                </a:solidFill>
              </a:rPr>
              <a:t>banquetings</a:t>
            </a:r>
            <a:r>
              <a:rPr lang="en-US" sz="3200" i="1" dirty="0">
                <a:solidFill>
                  <a:schemeClr val="bg1"/>
                </a:solidFill>
              </a:rPr>
              <a:t>, and abominable idolatries: </a:t>
            </a:r>
          </a:p>
          <a:p>
            <a:endParaRPr lang="en-US" sz="2800" i="1" dirty="0">
              <a:solidFill>
                <a:schemeClr val="bg1"/>
              </a:solidFill>
            </a:endParaRPr>
          </a:p>
        </p:txBody>
      </p:sp>
    </p:spTree>
    <p:extLst>
      <p:ext uri="{BB962C8B-B14F-4D97-AF65-F5344CB8AC3E}">
        <p14:creationId xmlns:p14="http://schemas.microsoft.com/office/powerpoint/2010/main" val="2433259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B35117-15A1-4F45-BDD6-4F0F81B40A50}"/>
              </a:ext>
            </a:extLst>
          </p:cNvPr>
          <p:cNvSpPr>
            <a:spLocks noGrp="1"/>
          </p:cNvSpPr>
          <p:nvPr>
            <p:ph type="sldNum" sz="quarter" idx="13"/>
          </p:nvPr>
        </p:nvSpPr>
        <p:spPr/>
        <p:txBody>
          <a:bodyPr/>
          <a:lstStyle/>
          <a:p>
            <a:fld id="{19B51A1E-902D-48AF-9020-955120F399B6}" type="slidenum">
              <a:rPr lang="en-US" noProof="0" smtClean="0"/>
              <a:pPr/>
              <a:t>36</a:t>
            </a:fld>
            <a:endParaRPr lang="en-US" noProof="0" dirty="0"/>
          </a:p>
        </p:txBody>
      </p:sp>
      <p:sp>
        <p:nvSpPr>
          <p:cNvPr id="3" name="Rectangle 2">
            <a:extLst>
              <a:ext uri="{FF2B5EF4-FFF2-40B4-BE49-F238E27FC236}">
                <a16:creationId xmlns:a16="http://schemas.microsoft.com/office/drawing/2014/main" id="{7D4475D5-4DCA-4E0F-AF77-88D99A02EE7F}"/>
              </a:ext>
            </a:extLst>
          </p:cNvPr>
          <p:cNvSpPr/>
          <p:nvPr/>
        </p:nvSpPr>
        <p:spPr>
          <a:xfrm>
            <a:off x="202223" y="129935"/>
            <a:ext cx="8833777" cy="6018764"/>
          </a:xfrm>
          <a:prstGeom prst="rect">
            <a:avLst/>
          </a:prstGeom>
        </p:spPr>
        <p:txBody>
          <a:bodyPr wrap="square">
            <a:spAutoFit/>
          </a:bodyPr>
          <a:lstStyle/>
          <a:p>
            <a:pPr>
              <a:lnSpc>
                <a:spcPct val="107000"/>
              </a:lnSpc>
              <a:spcAft>
                <a:spcPts val="800"/>
              </a:spcAft>
            </a:pPr>
            <a:r>
              <a:rPr lang="en-US" sz="3600" b="1" dirty="0">
                <a:solidFill>
                  <a:schemeClr val="bg1"/>
                </a:solidFill>
                <a:ea typeface="Calibri" panose="020F0502020204030204" pitchFamily="34" charset="0"/>
                <a:cs typeface="Times New Roman" panose="02020603050405020304" pitchFamily="18" charset="0"/>
              </a:rPr>
              <a:t>THE.WORLD.IS.FALLING.APART</a:t>
            </a:r>
            <a:endParaRPr lang="en-US" sz="3600"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US" sz="3200" dirty="0">
                <a:solidFill>
                  <a:schemeClr val="bg1"/>
                </a:solidFill>
                <a:ea typeface="Calibri" panose="020F0502020204030204" pitchFamily="34" charset="0"/>
                <a:cs typeface="Times New Roman" panose="02020603050405020304" pitchFamily="18" charset="0"/>
              </a:rPr>
              <a:t>	224  I said, "</a:t>
            </a:r>
            <a:r>
              <a:rPr lang="en-US" sz="3200" i="1" dirty="0">
                <a:solidFill>
                  <a:schemeClr val="bg1"/>
                </a:solidFill>
                <a:ea typeface="Calibri" panose="020F0502020204030204" pitchFamily="34" charset="0"/>
                <a:cs typeface="Times New Roman" panose="02020603050405020304" pitchFamily="18" charset="0"/>
              </a:rPr>
              <a:t>it's not juvenile delinquency. </a:t>
            </a:r>
            <a:r>
              <a:rPr lang="en-US" sz="3200" i="1" dirty="0">
                <a:solidFill>
                  <a:srgbClr val="FFFF00"/>
                </a:solidFill>
                <a:ea typeface="Calibri" panose="020F0502020204030204" pitchFamily="34" charset="0"/>
                <a:cs typeface="Times New Roman" panose="02020603050405020304" pitchFamily="18" charset="0"/>
              </a:rPr>
              <a:t>It's parent delinquency. </a:t>
            </a:r>
            <a:r>
              <a:rPr lang="en-US" sz="3200" i="1" dirty="0">
                <a:solidFill>
                  <a:schemeClr val="bg1"/>
                </a:solidFill>
                <a:ea typeface="Calibri" panose="020F0502020204030204" pitchFamily="34" charset="0"/>
                <a:cs typeface="Times New Roman" panose="02020603050405020304" pitchFamily="18" charset="0"/>
              </a:rPr>
              <a:t>The parents is the delinquents, that's right, letting their kids do like that</a:t>
            </a:r>
            <a:r>
              <a:rPr lang="en-US" sz="3200" dirty="0">
                <a:solidFill>
                  <a:schemeClr val="bg1"/>
                </a:solidFill>
                <a:ea typeface="Calibri" panose="020F0502020204030204" pitchFamily="34" charset="0"/>
                <a:cs typeface="Times New Roman" panose="02020603050405020304" pitchFamily="18" charset="0"/>
              </a:rPr>
              <a:t>." You put a </a:t>
            </a:r>
            <a:r>
              <a:rPr lang="en-US" sz="3200" i="1" dirty="0">
                <a:solidFill>
                  <a:schemeClr val="bg1"/>
                </a:solidFill>
                <a:ea typeface="Calibri" panose="020F0502020204030204" pitchFamily="34" charset="0"/>
                <a:cs typeface="Times New Roman" panose="02020603050405020304" pitchFamily="18" charset="0"/>
              </a:rPr>
              <a:t>True Story </a:t>
            </a:r>
            <a:r>
              <a:rPr lang="en-US" sz="3200" dirty="0">
                <a:solidFill>
                  <a:schemeClr val="bg1"/>
                </a:solidFill>
                <a:ea typeface="Calibri" panose="020F0502020204030204" pitchFamily="34" charset="0"/>
                <a:cs typeface="Times New Roman" panose="02020603050405020304" pitchFamily="18" charset="0"/>
              </a:rPr>
              <a:t>magazine on your table, instead of the Bible. Instead of prayer meetings, you had to run out somewhere and do something else. That's what's the matter with the world today, with our so-called Christians;</a:t>
            </a:r>
            <a:r>
              <a:rPr lang="en-US" sz="3200" dirty="0">
                <a:solidFill>
                  <a:srgbClr val="FFFF00"/>
                </a:solidFill>
                <a:ea typeface="Calibri" panose="020F0502020204030204" pitchFamily="34" charset="0"/>
                <a:cs typeface="Times New Roman" panose="02020603050405020304" pitchFamily="18" charset="0"/>
              </a:rPr>
              <a:t> dancing, parties, social drinking, everything. </a:t>
            </a:r>
            <a:r>
              <a:rPr lang="en-US" sz="3200" dirty="0">
                <a:solidFill>
                  <a:schemeClr val="bg1"/>
                </a:solidFill>
                <a:ea typeface="Calibri" panose="020F0502020204030204" pitchFamily="34" charset="0"/>
                <a:cs typeface="Times New Roman" panose="02020603050405020304" pitchFamily="18" charset="0"/>
              </a:rPr>
              <a:t>It's parent delinquency, not child delinquency. 					</a:t>
            </a:r>
            <a:r>
              <a:rPr lang="en-US" sz="2400" b="1" dirty="0">
                <a:solidFill>
                  <a:schemeClr val="bg1"/>
                </a:solidFill>
                <a:ea typeface="Calibri" panose="020F0502020204030204" pitchFamily="34" charset="0"/>
                <a:cs typeface="Times New Roman" panose="02020603050405020304" pitchFamily="18" charset="0"/>
              </a:rPr>
              <a:t>63-0412</a:t>
            </a:r>
            <a:endParaRPr lang="en-US" sz="3200" dirty="0">
              <a:solidFill>
                <a:schemeClr val="bg1"/>
              </a:solidFill>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DC5D75E4-FAEC-4C18-B478-7B60AD6B61BD}"/>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3507090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41997-062A-495B-AF87-B6D0F39C132C}"/>
              </a:ext>
            </a:extLst>
          </p:cNvPr>
          <p:cNvSpPr>
            <a:spLocks noGrp="1"/>
          </p:cNvSpPr>
          <p:nvPr>
            <p:ph type="sldNum" sz="quarter" idx="13"/>
          </p:nvPr>
        </p:nvSpPr>
        <p:spPr/>
        <p:txBody>
          <a:bodyPr/>
          <a:lstStyle/>
          <a:p>
            <a:fld id="{19B51A1E-902D-48AF-9020-955120F399B6}" type="slidenum">
              <a:rPr lang="en-US" noProof="0" smtClean="0"/>
              <a:pPr/>
              <a:t>37</a:t>
            </a:fld>
            <a:endParaRPr lang="en-US" noProof="0" dirty="0"/>
          </a:p>
        </p:txBody>
      </p:sp>
      <p:sp>
        <p:nvSpPr>
          <p:cNvPr id="3" name="Rectangle 2">
            <a:extLst>
              <a:ext uri="{FF2B5EF4-FFF2-40B4-BE49-F238E27FC236}">
                <a16:creationId xmlns:a16="http://schemas.microsoft.com/office/drawing/2014/main" id="{7C72B574-CA8F-4B9C-8B2C-7211DD603474}"/>
              </a:ext>
            </a:extLst>
          </p:cNvPr>
          <p:cNvSpPr/>
          <p:nvPr/>
        </p:nvSpPr>
        <p:spPr>
          <a:xfrm>
            <a:off x="108000" y="79130"/>
            <a:ext cx="8928000" cy="6084614"/>
          </a:xfrm>
          <a:prstGeom prst="rect">
            <a:avLst/>
          </a:prstGeom>
        </p:spPr>
        <p:txBody>
          <a:bodyPr wrap="square">
            <a:spAutoFit/>
          </a:bodyPr>
          <a:lstStyle/>
          <a:p>
            <a:pPr>
              <a:lnSpc>
                <a:spcPct val="107000"/>
              </a:lnSpc>
              <a:spcAft>
                <a:spcPts val="800"/>
              </a:spcAft>
            </a:pPr>
            <a:r>
              <a:rPr lang="en-US" sz="4000" b="1" dirty="0">
                <a:solidFill>
                  <a:schemeClr val="bg1"/>
                </a:solidFill>
                <a:latin typeface="+mj-lt"/>
                <a:ea typeface="Calibri" panose="020F0502020204030204" pitchFamily="34" charset="0"/>
                <a:cs typeface="Times New Roman" panose="02020603050405020304" pitchFamily="18" charset="0"/>
              </a:rPr>
              <a:t>ENTICING.SPIRITS</a:t>
            </a:r>
          </a:p>
          <a:p>
            <a:pPr>
              <a:lnSpc>
                <a:spcPct val="107000"/>
              </a:lnSpc>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	165  All the diseases here in this building, diseased people, knowing that they're devils too, God, as Your servant, I rebuke them in Jesus' Name… And may every unclean person that's got unclean thoughts, vulgar, lusts, men and women alike, God, take it out of them. </a:t>
            </a:r>
            <a:r>
              <a:rPr lang="en-US" sz="3200" dirty="0">
                <a:solidFill>
                  <a:srgbClr val="FFFF00"/>
                </a:solidFill>
                <a:latin typeface="+mj-lt"/>
                <a:ea typeface="Calibri" panose="020F0502020204030204" pitchFamily="34" charset="0"/>
                <a:cs typeface="Times New Roman" panose="02020603050405020304" pitchFamily="18" charset="0"/>
              </a:rPr>
              <a:t>All these here trying to get rid of cigarettes, and little social drinks, little parties, and selfish things. God stimulate their heart with the Holy Ghost in such a way that those things don't have any desire no more. </a:t>
            </a:r>
            <a:endParaRPr lang="en-US" sz="3200" dirty="0">
              <a:solidFill>
                <a:schemeClr val="bg1"/>
              </a:solidFill>
              <a:latin typeface="+mj-lt"/>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7B87749-7B2A-4930-991E-65D4A42A70B6}"/>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386557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80657D-6A92-405D-94C6-0A2BD6066B55}"/>
              </a:ext>
            </a:extLst>
          </p:cNvPr>
          <p:cNvSpPr>
            <a:spLocks noGrp="1"/>
          </p:cNvSpPr>
          <p:nvPr>
            <p:ph type="sldNum" sz="quarter" idx="13"/>
          </p:nvPr>
        </p:nvSpPr>
        <p:spPr/>
        <p:txBody>
          <a:bodyPr/>
          <a:lstStyle/>
          <a:p>
            <a:fld id="{19B51A1E-902D-48AF-9020-955120F399B6}" type="slidenum">
              <a:rPr lang="en-US" noProof="0" smtClean="0"/>
              <a:pPr/>
              <a:t>38</a:t>
            </a:fld>
            <a:endParaRPr lang="en-US" noProof="0" dirty="0"/>
          </a:p>
        </p:txBody>
      </p:sp>
      <p:sp>
        <p:nvSpPr>
          <p:cNvPr id="3" name="Rectangle 2">
            <a:extLst>
              <a:ext uri="{FF2B5EF4-FFF2-40B4-BE49-F238E27FC236}">
                <a16:creationId xmlns:a16="http://schemas.microsoft.com/office/drawing/2014/main" id="{4D99113A-0C19-4398-96FF-639004ED8F8E}"/>
              </a:ext>
            </a:extLst>
          </p:cNvPr>
          <p:cNvSpPr/>
          <p:nvPr/>
        </p:nvSpPr>
        <p:spPr>
          <a:xfrm>
            <a:off x="237392" y="202223"/>
            <a:ext cx="8616462" cy="5001626"/>
          </a:xfrm>
          <a:prstGeom prst="rect">
            <a:avLst/>
          </a:prstGeom>
        </p:spPr>
        <p:txBody>
          <a:bodyPr wrap="square">
            <a:spAutoFit/>
          </a:bodyPr>
          <a:lstStyle/>
          <a:p>
            <a:pPr>
              <a:lnSpc>
                <a:spcPct val="107000"/>
              </a:lnSpc>
              <a:spcAft>
                <a:spcPts val="800"/>
              </a:spcAft>
            </a:pPr>
            <a:r>
              <a:rPr lang="en-US" sz="3200" dirty="0">
                <a:solidFill>
                  <a:schemeClr val="bg1"/>
                </a:solidFill>
                <a:ea typeface="Calibri" panose="020F0502020204030204" pitchFamily="34" charset="0"/>
                <a:cs typeface="Times New Roman" panose="02020603050405020304" pitchFamily="18" charset="0"/>
              </a:rPr>
              <a:t>	It'll have no room; you're so full of the Holy Ghost from now on.</a:t>
            </a:r>
          </a:p>
          <a:p>
            <a:pPr>
              <a:lnSpc>
                <a:spcPct val="107000"/>
              </a:lnSpc>
              <a:spcAft>
                <a:spcPts val="800"/>
              </a:spcAft>
            </a:pPr>
            <a:r>
              <a:rPr lang="en-US" sz="3200" dirty="0">
                <a:solidFill>
                  <a:schemeClr val="bg1"/>
                </a:solidFill>
                <a:ea typeface="Calibri" panose="020F0502020204030204" pitchFamily="34" charset="0"/>
                <a:cs typeface="Times New Roman" panose="02020603050405020304" pitchFamily="18" charset="0"/>
              </a:rPr>
              <a:t>	God make this little church a burning bush. Make it a Holy Ghost place; make it a burning fire that the world might turn aside to see the glory of God. God, start with this little handful of people, of a couple of hundred here this morning, grant it, Lord.</a:t>
            </a:r>
          </a:p>
          <a:p>
            <a:pPr algn="r">
              <a:lnSpc>
                <a:spcPct val="107000"/>
              </a:lnSpc>
              <a:spcAft>
                <a:spcPts val="800"/>
              </a:spcAft>
            </a:pPr>
            <a:r>
              <a:rPr lang="en-US" sz="3200" dirty="0">
                <a:solidFill>
                  <a:schemeClr val="bg1"/>
                </a:solidFill>
                <a:ea typeface="Calibri" panose="020F0502020204030204" pitchFamily="34" charset="0"/>
                <a:cs typeface="Times New Roman" panose="02020603050405020304" pitchFamily="18" charset="0"/>
              </a:rPr>
              <a:t>55-0724</a:t>
            </a:r>
          </a:p>
        </p:txBody>
      </p:sp>
      <p:sp>
        <p:nvSpPr>
          <p:cNvPr id="4" name="Footer Placeholder 3">
            <a:extLst>
              <a:ext uri="{FF2B5EF4-FFF2-40B4-BE49-F238E27FC236}">
                <a16:creationId xmlns:a16="http://schemas.microsoft.com/office/drawing/2014/main" id="{DAF916D2-5819-4B2B-BD5E-3E2D1CC06224}"/>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2418909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3AA4B3-A58C-4361-9AAA-1663C15995D6}"/>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4755F254-59BD-436C-9B41-97CBCBFA67C6}"/>
              </a:ext>
            </a:extLst>
          </p:cNvPr>
          <p:cNvSpPr>
            <a:spLocks noGrp="1"/>
          </p:cNvSpPr>
          <p:nvPr>
            <p:ph type="sldNum" sz="quarter" idx="13"/>
          </p:nvPr>
        </p:nvSpPr>
        <p:spPr/>
        <p:txBody>
          <a:bodyPr/>
          <a:lstStyle/>
          <a:p>
            <a:fld id="{19B51A1E-902D-48AF-9020-955120F399B6}" type="slidenum">
              <a:rPr lang="en-US" noProof="0" smtClean="0"/>
              <a:pPr/>
              <a:t>39</a:t>
            </a:fld>
            <a:endParaRPr lang="en-US" noProof="0" dirty="0"/>
          </a:p>
        </p:txBody>
      </p:sp>
      <p:sp>
        <p:nvSpPr>
          <p:cNvPr id="4" name="Rectangle 3">
            <a:extLst>
              <a:ext uri="{FF2B5EF4-FFF2-40B4-BE49-F238E27FC236}">
                <a16:creationId xmlns:a16="http://schemas.microsoft.com/office/drawing/2014/main" id="{EF166B06-5B40-4DC7-88E1-20AEBDB1EF0B}"/>
              </a:ext>
            </a:extLst>
          </p:cNvPr>
          <p:cNvSpPr/>
          <p:nvPr/>
        </p:nvSpPr>
        <p:spPr>
          <a:xfrm>
            <a:off x="184639" y="170476"/>
            <a:ext cx="8742004" cy="5139869"/>
          </a:xfrm>
          <a:prstGeom prst="rect">
            <a:avLst/>
          </a:prstGeom>
        </p:spPr>
        <p:txBody>
          <a:bodyPr wrap="square">
            <a:spAutoFit/>
          </a:bodyPr>
          <a:lstStyle/>
          <a:p>
            <a:r>
              <a:rPr lang="en-US" sz="4000" b="1" dirty="0">
                <a:solidFill>
                  <a:schemeClr val="bg1"/>
                </a:solidFill>
              </a:rPr>
              <a:t>LOOKING.AT.THE.UNSEEN</a:t>
            </a:r>
          </a:p>
          <a:p>
            <a:r>
              <a:rPr lang="en-US" sz="3200" dirty="0">
                <a:solidFill>
                  <a:schemeClr val="bg1"/>
                </a:solidFill>
              </a:rPr>
              <a:t>	34 I'm told that the eye of a snake is so powerful that when it catches the eye of a bird, it charms him, lures him right into the snake… come right straight to the snake's mouth. And they say that little bird will flutter, coming down, if it don't quickly start raising its head, shaking from that snake, start looking upward, it'll never free itself. And that's the way it is tonight with some of the little birds of this country. </a:t>
            </a:r>
          </a:p>
        </p:txBody>
      </p:sp>
    </p:spTree>
    <p:extLst>
      <p:ext uri="{BB962C8B-B14F-4D97-AF65-F5344CB8AC3E}">
        <p14:creationId xmlns:p14="http://schemas.microsoft.com/office/powerpoint/2010/main" val="2459433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EA962-7BC0-4743-8C4C-9B97FB1AF948}"/>
              </a:ext>
            </a:extLst>
          </p:cNvPr>
          <p:cNvSpPr>
            <a:spLocks noGrp="1"/>
          </p:cNvSpPr>
          <p:nvPr>
            <p:ph type="sldNum" sz="quarter" idx="13"/>
          </p:nvPr>
        </p:nvSpPr>
        <p:spPr/>
        <p:txBody>
          <a:bodyPr/>
          <a:lstStyle/>
          <a:p>
            <a:fld id="{19B51A1E-902D-48AF-9020-955120F399B6}" type="slidenum">
              <a:rPr lang="en-US" noProof="0" smtClean="0"/>
              <a:pPr/>
              <a:t>4</a:t>
            </a:fld>
            <a:endParaRPr lang="en-US" noProof="0" dirty="0"/>
          </a:p>
        </p:txBody>
      </p:sp>
      <p:sp>
        <p:nvSpPr>
          <p:cNvPr id="3" name="Rectangle 2">
            <a:extLst>
              <a:ext uri="{FF2B5EF4-FFF2-40B4-BE49-F238E27FC236}">
                <a16:creationId xmlns:a16="http://schemas.microsoft.com/office/drawing/2014/main" id="{70D1ECB8-5456-41B8-B797-90A8C0277845}"/>
              </a:ext>
            </a:extLst>
          </p:cNvPr>
          <p:cNvSpPr/>
          <p:nvPr/>
        </p:nvSpPr>
        <p:spPr>
          <a:xfrm>
            <a:off x="202223" y="188060"/>
            <a:ext cx="8833777" cy="5660267"/>
          </a:xfrm>
          <a:prstGeom prst="rect">
            <a:avLst/>
          </a:prstGeom>
        </p:spPr>
        <p:txBody>
          <a:bodyPr wrap="square">
            <a:spAutoFit/>
          </a:bodyPr>
          <a:lstStyle/>
          <a:p>
            <a:pPr>
              <a:lnSpc>
                <a:spcPct val="107000"/>
              </a:lnSpc>
              <a:spcAft>
                <a:spcPts val="800"/>
              </a:spcAft>
            </a:pPr>
            <a:r>
              <a:rPr lang="en-US"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A.BLUSHING.PROPHET</a:t>
            </a:r>
          </a:p>
          <a:p>
            <a:pPr>
              <a:lnSpc>
                <a:spcPct val="107000"/>
              </a:lnSpc>
              <a:spcAft>
                <a:spcPts val="800"/>
              </a:spcAft>
            </a:pP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10 Why, my dear brother and sister, the morals of this nation has become so low till it would make a dog ashamed, make a hound blush... The [things] that the nation has done, the people has done, it's all the lack of </a:t>
            </a:r>
            <a:r>
              <a:rPr lang="en-US" sz="3200" dirty="0">
                <a:solidFill>
                  <a:srgbClr val="FFFF00"/>
                </a:solidFill>
                <a:latin typeface="Cambria" panose="02040503050406030204" pitchFamily="18" charset="0"/>
                <a:ea typeface="Cambria" panose="02040503050406030204" pitchFamily="18" charset="0"/>
                <a:cs typeface="Times New Roman" panose="02020603050405020304" pitchFamily="18" charset="0"/>
              </a:rPr>
              <a:t>prayer. </a:t>
            </a:r>
          </a:p>
          <a:p>
            <a:pPr>
              <a:lnSpc>
                <a:spcPct val="107000"/>
              </a:lnSpc>
              <a:spcAft>
                <a:spcPts val="800"/>
              </a:spcAft>
            </a:pPr>
            <a:r>
              <a:rPr lang="en-US" sz="3200"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The church that used to didn't believe in </a:t>
            </a:r>
            <a:r>
              <a:rPr lang="en-US" sz="3200" dirty="0">
                <a:solidFill>
                  <a:srgbClr val="FFFF00"/>
                </a:solidFill>
                <a:latin typeface="Cambria" panose="02040503050406030204" pitchFamily="18" charset="0"/>
                <a:ea typeface="Cambria" panose="02040503050406030204" pitchFamily="18" charset="0"/>
                <a:cs typeface="Times New Roman" panose="02020603050405020304" pitchFamily="18" charset="0"/>
              </a:rPr>
              <a:t>picture shows. </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They would shun picture shows. They have the picture show in their own house. Every house has a television.</a:t>
            </a:r>
          </a:p>
        </p:txBody>
      </p:sp>
      <p:sp>
        <p:nvSpPr>
          <p:cNvPr id="4" name="Footer Placeholder 3">
            <a:extLst>
              <a:ext uri="{FF2B5EF4-FFF2-40B4-BE49-F238E27FC236}">
                <a16:creationId xmlns:a16="http://schemas.microsoft.com/office/drawing/2014/main" id="{58B0C70A-05A4-427F-9122-7F5F17C165CE}"/>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2358903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E751CB-4F2B-4FE0-B733-C71E9FBFB39F}"/>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0E466817-9FBD-4274-8EAB-7C3642775951}"/>
              </a:ext>
            </a:extLst>
          </p:cNvPr>
          <p:cNvSpPr>
            <a:spLocks noGrp="1"/>
          </p:cNvSpPr>
          <p:nvPr>
            <p:ph type="sldNum" sz="quarter" idx="13"/>
          </p:nvPr>
        </p:nvSpPr>
        <p:spPr/>
        <p:txBody>
          <a:bodyPr/>
          <a:lstStyle/>
          <a:p>
            <a:fld id="{19B51A1E-902D-48AF-9020-955120F399B6}" type="slidenum">
              <a:rPr lang="en-US" noProof="0" smtClean="0"/>
              <a:pPr/>
              <a:t>40</a:t>
            </a:fld>
            <a:endParaRPr lang="en-US" noProof="0" dirty="0"/>
          </a:p>
        </p:txBody>
      </p:sp>
      <p:sp>
        <p:nvSpPr>
          <p:cNvPr id="4" name="Rectangle 3">
            <a:extLst>
              <a:ext uri="{FF2B5EF4-FFF2-40B4-BE49-F238E27FC236}">
                <a16:creationId xmlns:a16="http://schemas.microsoft.com/office/drawing/2014/main" id="{293E7724-4F7B-4747-A085-178B07D9E196}"/>
              </a:ext>
            </a:extLst>
          </p:cNvPr>
          <p:cNvSpPr/>
          <p:nvPr/>
        </p:nvSpPr>
        <p:spPr>
          <a:xfrm>
            <a:off x="219807" y="170476"/>
            <a:ext cx="8730761" cy="5016758"/>
          </a:xfrm>
          <a:prstGeom prst="rect">
            <a:avLst/>
          </a:prstGeom>
        </p:spPr>
        <p:txBody>
          <a:bodyPr wrap="square">
            <a:spAutoFit/>
          </a:bodyPr>
          <a:lstStyle/>
          <a:p>
            <a:r>
              <a:rPr lang="en-US" sz="3200" dirty="0">
                <a:solidFill>
                  <a:schemeClr val="bg1"/>
                </a:solidFill>
              </a:rPr>
              <a:t>	They've been lured by the things of the world, </a:t>
            </a:r>
            <a:r>
              <a:rPr lang="en-US" sz="3200" dirty="0">
                <a:solidFill>
                  <a:srgbClr val="FFFF00"/>
                </a:solidFill>
              </a:rPr>
              <a:t>by a social Gospel, </a:t>
            </a:r>
            <a:r>
              <a:rPr lang="en-US" sz="3200" dirty="0">
                <a:solidFill>
                  <a:schemeClr val="bg1"/>
                </a:solidFill>
              </a:rPr>
              <a:t>by saying “joining church is all's necessary”, and the days of miracles is past, until it's charmed them. </a:t>
            </a:r>
          </a:p>
          <a:p>
            <a:r>
              <a:rPr lang="en-US" sz="3200" dirty="0">
                <a:solidFill>
                  <a:schemeClr val="bg1"/>
                </a:solidFill>
              </a:rPr>
              <a:t>	The only thing you can do is flutter your wings, and look upward quickly, and see Jesus, not the things of the world. Don't look the things the world's a luring you to, big places and our societies and so forth, but look up and see Jesus. </a:t>
            </a:r>
          </a:p>
          <a:p>
            <a:pPr algn="r"/>
            <a:r>
              <a:rPr lang="en-US" sz="3200" dirty="0">
                <a:solidFill>
                  <a:schemeClr val="bg1"/>
                </a:solidFill>
              </a:rPr>
              <a:t>59-0410</a:t>
            </a:r>
          </a:p>
        </p:txBody>
      </p:sp>
    </p:spTree>
    <p:extLst>
      <p:ext uri="{BB962C8B-B14F-4D97-AF65-F5344CB8AC3E}">
        <p14:creationId xmlns:p14="http://schemas.microsoft.com/office/powerpoint/2010/main" val="422122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090985-8F33-49BF-91FA-1A5EB9F70EE4}"/>
              </a:ext>
            </a:extLst>
          </p:cNvPr>
          <p:cNvSpPr>
            <a:spLocks noGrp="1"/>
          </p:cNvSpPr>
          <p:nvPr>
            <p:ph type="sldNum" sz="quarter" idx="13"/>
          </p:nvPr>
        </p:nvSpPr>
        <p:spPr/>
        <p:txBody>
          <a:bodyPr/>
          <a:lstStyle/>
          <a:p>
            <a:fld id="{19B51A1E-902D-48AF-9020-955120F399B6}" type="slidenum">
              <a:rPr lang="en-US" noProof="0" smtClean="0"/>
              <a:pPr/>
              <a:t>5</a:t>
            </a:fld>
            <a:endParaRPr lang="en-US" noProof="0" dirty="0"/>
          </a:p>
        </p:txBody>
      </p:sp>
      <p:sp>
        <p:nvSpPr>
          <p:cNvPr id="3" name="Rectangle 2">
            <a:extLst>
              <a:ext uri="{FF2B5EF4-FFF2-40B4-BE49-F238E27FC236}">
                <a16:creationId xmlns:a16="http://schemas.microsoft.com/office/drawing/2014/main" id="{FC9282B2-6263-41BD-8BDA-0B24267262A4}"/>
              </a:ext>
            </a:extLst>
          </p:cNvPr>
          <p:cNvSpPr/>
          <p:nvPr/>
        </p:nvSpPr>
        <p:spPr>
          <a:xfrm>
            <a:off x="272562" y="254977"/>
            <a:ext cx="8642838" cy="5952912"/>
          </a:xfrm>
          <a:prstGeom prst="rect">
            <a:avLst/>
          </a:prstGeom>
        </p:spPr>
        <p:txBody>
          <a:bodyPr wrap="square">
            <a:spAutoFit/>
          </a:bodyPr>
          <a:lstStyle/>
          <a:p>
            <a:pPr>
              <a:lnSpc>
                <a:spcPct val="107000"/>
              </a:lnSpc>
              <a:spcAft>
                <a:spcPts val="800"/>
              </a:spcAft>
            </a:pP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In the place where they used to think it was wrong to drink beer, in a place where they used to think, John Barleycorn, what a great ornery fellow he was... </a:t>
            </a:r>
            <a:r>
              <a:rPr lang="en-US" sz="3200" dirty="0">
                <a:solidFill>
                  <a:srgbClr val="FFFF00"/>
                </a:solidFill>
                <a:latin typeface="Cambria" panose="02040503050406030204" pitchFamily="18" charset="0"/>
                <a:ea typeface="Cambria" panose="02040503050406030204" pitchFamily="18" charset="0"/>
                <a:cs typeface="Times New Roman" panose="02020603050405020304" pitchFamily="18" charset="0"/>
              </a:rPr>
              <a:t>Today sixty percent of so-called Christians take a social drink at least once a year.</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Then they get on a big spree around Christmas when they have their celebration. Because they have adopted education to take the place of salvation. It'll never do it. What we need is a revival.</a:t>
            </a:r>
          </a:p>
          <a:p>
            <a:pPr algn="r">
              <a:lnSpc>
                <a:spcPct val="107000"/>
              </a:lnSpc>
              <a:spcAft>
                <a:spcPts val="800"/>
              </a:spcAft>
            </a:pP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56-1125</a:t>
            </a:r>
            <a:endPar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3E6F19A-D87F-4DE2-A1B9-5AC59EC4E2DA}"/>
              </a:ext>
            </a:extLst>
          </p:cNvPr>
          <p:cNvSpPr>
            <a:spLocks noGrp="1"/>
          </p:cNvSpPr>
          <p:nvPr>
            <p:ph type="ftr" sz="quarter" idx="12"/>
          </p:nvPr>
        </p:nvSpPr>
        <p:spPr/>
        <p:txBody>
          <a:bodyPr/>
          <a:lstStyle/>
          <a:p>
            <a:r>
              <a:rPr lang="en-US" noProof="0"/>
              <a:t>The Social Life 2</a:t>
            </a:r>
            <a:endParaRPr lang="en-US" noProof="0" dirty="0"/>
          </a:p>
        </p:txBody>
      </p:sp>
    </p:spTree>
    <p:extLst>
      <p:ext uri="{BB962C8B-B14F-4D97-AF65-F5344CB8AC3E}">
        <p14:creationId xmlns:p14="http://schemas.microsoft.com/office/powerpoint/2010/main" val="62849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F7B236-E2EF-4373-B19A-0330BBCDA499}"/>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13D170A4-655D-47FA-816F-0A4496F25533}"/>
              </a:ext>
            </a:extLst>
          </p:cNvPr>
          <p:cNvSpPr>
            <a:spLocks noGrp="1"/>
          </p:cNvSpPr>
          <p:nvPr>
            <p:ph type="sldNum" sz="quarter" idx="13"/>
          </p:nvPr>
        </p:nvSpPr>
        <p:spPr/>
        <p:txBody>
          <a:bodyPr/>
          <a:lstStyle/>
          <a:p>
            <a:fld id="{19B51A1E-902D-48AF-9020-955120F399B6}" type="slidenum">
              <a:rPr lang="en-US" noProof="0" smtClean="0"/>
              <a:pPr/>
              <a:t>6</a:t>
            </a:fld>
            <a:endParaRPr lang="en-US" noProof="0" dirty="0"/>
          </a:p>
        </p:txBody>
      </p:sp>
      <p:sp>
        <p:nvSpPr>
          <p:cNvPr id="4" name="Rectangle 3">
            <a:extLst>
              <a:ext uri="{FF2B5EF4-FFF2-40B4-BE49-F238E27FC236}">
                <a16:creationId xmlns:a16="http://schemas.microsoft.com/office/drawing/2014/main" id="{64423313-F59D-4BA4-9870-F4EAF58829CD}"/>
              </a:ext>
            </a:extLst>
          </p:cNvPr>
          <p:cNvSpPr/>
          <p:nvPr/>
        </p:nvSpPr>
        <p:spPr>
          <a:xfrm>
            <a:off x="263769" y="170475"/>
            <a:ext cx="8616462" cy="6124754"/>
          </a:xfrm>
          <a:prstGeom prst="rect">
            <a:avLst/>
          </a:prstGeom>
        </p:spPr>
        <p:txBody>
          <a:bodyPr wrap="square">
            <a:spAutoFit/>
          </a:bodyPr>
          <a:lstStyle/>
          <a:p>
            <a:r>
              <a:rPr lang="en-US" sz="4000" b="1" dirty="0">
                <a:solidFill>
                  <a:schemeClr val="bg1"/>
                </a:solidFill>
              </a:rPr>
              <a:t>PAINTED.FACE.JEZEBEL</a:t>
            </a:r>
          </a:p>
          <a:p>
            <a:r>
              <a:rPr lang="en-US" sz="3200" dirty="0">
                <a:solidFill>
                  <a:schemeClr val="bg1"/>
                </a:solidFill>
              </a:rPr>
              <a:t>	46 Now, it </a:t>
            </a:r>
            <a:r>
              <a:rPr lang="en-US" sz="3200" dirty="0" err="1">
                <a:solidFill>
                  <a:schemeClr val="bg1"/>
                </a:solidFill>
              </a:rPr>
              <a:t>ain't</a:t>
            </a:r>
            <a:r>
              <a:rPr lang="en-US" sz="3200" dirty="0">
                <a:solidFill>
                  <a:schemeClr val="bg1"/>
                </a:solidFill>
              </a:rPr>
              <a:t> paint [makeup], scissors that cuts your hair that bothers you. </a:t>
            </a:r>
            <a:r>
              <a:rPr lang="en-US" sz="3200" dirty="0">
                <a:solidFill>
                  <a:srgbClr val="FFFF00"/>
                </a:solidFill>
              </a:rPr>
              <a:t>It's that spirit in you that makes you go get it.</a:t>
            </a:r>
            <a:r>
              <a:rPr lang="en-US" sz="3200" dirty="0">
                <a:solidFill>
                  <a:schemeClr val="bg1"/>
                </a:solidFill>
              </a:rPr>
              <a:t> Max Factor could make all of it he wanted to and lay it over there, and if you was a Christian you'd never touch it. </a:t>
            </a:r>
          </a:p>
          <a:p>
            <a:r>
              <a:rPr lang="en-US" sz="3200" dirty="0">
                <a:solidFill>
                  <a:schemeClr val="bg1"/>
                </a:solidFill>
              </a:rPr>
              <a:t>	I mean if you was baptized with the Holy Ghost, living where you ought to live, and your pastor preach the truth and let you know about it. You wouldn't even care a bit.</a:t>
            </a:r>
          </a:p>
          <a:p>
            <a:pPr algn="r"/>
            <a:r>
              <a:rPr lang="en-US" sz="3200" dirty="0">
                <a:solidFill>
                  <a:schemeClr val="bg1"/>
                </a:solidFill>
              </a:rPr>
              <a:t>56-1005</a:t>
            </a:r>
          </a:p>
        </p:txBody>
      </p:sp>
    </p:spTree>
    <p:extLst>
      <p:ext uri="{BB962C8B-B14F-4D97-AF65-F5344CB8AC3E}">
        <p14:creationId xmlns:p14="http://schemas.microsoft.com/office/powerpoint/2010/main" val="786828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7271BF-AB30-4B5E-B22E-A465548CEE98}"/>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62E924D5-0F56-4268-8DD2-AFF058AE7B53}"/>
              </a:ext>
            </a:extLst>
          </p:cNvPr>
          <p:cNvSpPr>
            <a:spLocks noGrp="1"/>
          </p:cNvSpPr>
          <p:nvPr>
            <p:ph type="sldNum" sz="quarter" idx="13"/>
          </p:nvPr>
        </p:nvSpPr>
        <p:spPr/>
        <p:txBody>
          <a:bodyPr/>
          <a:lstStyle/>
          <a:p>
            <a:fld id="{19B51A1E-902D-48AF-9020-955120F399B6}" type="slidenum">
              <a:rPr lang="en-US" noProof="0" smtClean="0"/>
              <a:pPr/>
              <a:t>7</a:t>
            </a:fld>
            <a:endParaRPr lang="en-US" noProof="0" dirty="0"/>
          </a:p>
        </p:txBody>
      </p:sp>
      <p:sp>
        <p:nvSpPr>
          <p:cNvPr id="4" name="Rectangle 3">
            <a:extLst>
              <a:ext uri="{FF2B5EF4-FFF2-40B4-BE49-F238E27FC236}">
                <a16:creationId xmlns:a16="http://schemas.microsoft.com/office/drawing/2014/main" id="{7E3BE4DD-2BB4-4E8C-97BC-30AB2F016227}"/>
              </a:ext>
            </a:extLst>
          </p:cNvPr>
          <p:cNvSpPr/>
          <p:nvPr/>
        </p:nvSpPr>
        <p:spPr>
          <a:xfrm>
            <a:off x="199073" y="96715"/>
            <a:ext cx="8836927" cy="5509200"/>
          </a:xfrm>
          <a:prstGeom prst="rect">
            <a:avLst/>
          </a:prstGeom>
        </p:spPr>
        <p:txBody>
          <a:bodyPr wrap="square">
            <a:spAutoFit/>
          </a:bodyPr>
          <a:lstStyle/>
          <a:p>
            <a:r>
              <a:rPr lang="en-US" sz="4000" b="1" dirty="0">
                <a:solidFill>
                  <a:schemeClr val="bg1"/>
                </a:solidFill>
              </a:rPr>
              <a:t>CONFERENCE.WITH.GOD</a:t>
            </a:r>
          </a:p>
          <a:p>
            <a:r>
              <a:rPr lang="en-US" sz="3200" dirty="0">
                <a:solidFill>
                  <a:schemeClr val="bg1"/>
                </a:solidFill>
              </a:rPr>
              <a:t>	80 A stranger... First thing, you're seeking salvation. You're an alcoholic. You're not from this city… it's Newcastle… </a:t>
            </a:r>
            <a:r>
              <a:rPr lang="en-US" sz="3200" dirty="0">
                <a:solidFill>
                  <a:srgbClr val="FFFF00"/>
                </a:solidFill>
              </a:rPr>
              <a:t>I condemn that devil in you that makes you drink alcohol. </a:t>
            </a:r>
          </a:p>
          <a:p>
            <a:r>
              <a:rPr lang="en-US" sz="3200" dirty="0">
                <a:solidFill>
                  <a:srgbClr val="FFFF00"/>
                </a:solidFill>
              </a:rPr>
              <a:t>	</a:t>
            </a:r>
            <a:r>
              <a:rPr lang="en-US" sz="3200" dirty="0">
                <a:solidFill>
                  <a:schemeClr val="bg1"/>
                </a:solidFill>
              </a:rPr>
              <a:t>Go home in the Name of Jesus Christ and never drink again, be baptized in His precious Name, taking away sins. And I condemn the devil, may he pass from you. Amen. Go home. Your sins are forgiven now. Go, and sin no more.</a:t>
            </a:r>
          </a:p>
          <a:p>
            <a:pPr algn="r"/>
            <a:r>
              <a:rPr lang="en-US" sz="2400" dirty="0">
                <a:solidFill>
                  <a:schemeClr val="bg1"/>
                </a:solidFill>
              </a:rPr>
              <a:t>59-1220</a:t>
            </a:r>
          </a:p>
        </p:txBody>
      </p:sp>
    </p:spTree>
    <p:extLst>
      <p:ext uri="{BB962C8B-B14F-4D97-AF65-F5344CB8AC3E}">
        <p14:creationId xmlns:p14="http://schemas.microsoft.com/office/powerpoint/2010/main" val="547126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0CFA7C-4E26-421F-842C-ABF28D6BE20B}"/>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BB33F142-BEA0-4083-B0C7-6F2F59812192}"/>
              </a:ext>
            </a:extLst>
          </p:cNvPr>
          <p:cNvSpPr>
            <a:spLocks noGrp="1"/>
          </p:cNvSpPr>
          <p:nvPr>
            <p:ph type="sldNum" sz="quarter" idx="13"/>
          </p:nvPr>
        </p:nvSpPr>
        <p:spPr/>
        <p:txBody>
          <a:bodyPr/>
          <a:lstStyle/>
          <a:p>
            <a:fld id="{19B51A1E-902D-48AF-9020-955120F399B6}" type="slidenum">
              <a:rPr lang="en-US" noProof="0" smtClean="0"/>
              <a:pPr/>
              <a:t>8</a:t>
            </a:fld>
            <a:endParaRPr lang="en-US" noProof="0" dirty="0"/>
          </a:p>
        </p:txBody>
      </p:sp>
      <p:sp>
        <p:nvSpPr>
          <p:cNvPr id="4" name="Rectangle 3">
            <a:extLst>
              <a:ext uri="{FF2B5EF4-FFF2-40B4-BE49-F238E27FC236}">
                <a16:creationId xmlns:a16="http://schemas.microsoft.com/office/drawing/2014/main" id="{B1D05160-E914-46C4-BF32-72BC58A6E144}"/>
              </a:ext>
            </a:extLst>
          </p:cNvPr>
          <p:cNvSpPr/>
          <p:nvPr/>
        </p:nvSpPr>
        <p:spPr>
          <a:xfrm>
            <a:off x="239843" y="170475"/>
            <a:ext cx="8664314" cy="4647426"/>
          </a:xfrm>
          <a:prstGeom prst="rect">
            <a:avLst/>
          </a:prstGeom>
        </p:spPr>
        <p:txBody>
          <a:bodyPr wrap="square">
            <a:spAutoFit/>
          </a:bodyPr>
          <a:lstStyle/>
          <a:p>
            <a:r>
              <a:rPr lang="en-US" sz="4400" b="1" dirty="0">
                <a:solidFill>
                  <a:schemeClr val="bg1"/>
                </a:solidFill>
              </a:rPr>
              <a:t>PROVERBS 23:19</a:t>
            </a:r>
          </a:p>
          <a:p>
            <a:r>
              <a:rPr lang="en-US" sz="3600" i="1" dirty="0">
                <a:solidFill>
                  <a:schemeClr val="bg1"/>
                </a:solidFill>
              </a:rPr>
              <a:t>	Hear thou, my son, and be wise, and guide thine heart in the way. 20 Be not among winebibbers </a:t>
            </a:r>
            <a:r>
              <a:rPr lang="en-US" sz="2800" dirty="0">
                <a:solidFill>
                  <a:schemeClr val="bg1"/>
                </a:solidFill>
              </a:rPr>
              <a:t>(given to wine, a wino)</a:t>
            </a:r>
            <a:r>
              <a:rPr lang="en-US" sz="3600" i="1" dirty="0">
                <a:solidFill>
                  <a:schemeClr val="bg1"/>
                </a:solidFill>
              </a:rPr>
              <a:t>; among riotous eaters of flesh: 21 For the drunkard and the glutton shall come to poverty: and drowsiness shall clothe a man with rags.</a:t>
            </a:r>
          </a:p>
        </p:txBody>
      </p:sp>
    </p:spTree>
    <p:extLst>
      <p:ext uri="{BB962C8B-B14F-4D97-AF65-F5344CB8AC3E}">
        <p14:creationId xmlns:p14="http://schemas.microsoft.com/office/powerpoint/2010/main" val="389720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E8FE60-5B05-42F1-9BA4-2D5C2C446E66}"/>
              </a:ext>
            </a:extLst>
          </p:cNvPr>
          <p:cNvSpPr>
            <a:spLocks noGrp="1"/>
          </p:cNvSpPr>
          <p:nvPr>
            <p:ph type="ftr" sz="quarter" idx="12"/>
          </p:nvPr>
        </p:nvSpPr>
        <p:spPr/>
        <p:txBody>
          <a:bodyPr/>
          <a:lstStyle/>
          <a:p>
            <a:r>
              <a:rPr lang="en-US" noProof="0"/>
              <a:t>The Social Life 2</a:t>
            </a:r>
            <a:endParaRPr lang="en-US" noProof="0" dirty="0"/>
          </a:p>
        </p:txBody>
      </p:sp>
      <p:sp>
        <p:nvSpPr>
          <p:cNvPr id="3" name="Slide Number Placeholder 2">
            <a:extLst>
              <a:ext uri="{FF2B5EF4-FFF2-40B4-BE49-F238E27FC236}">
                <a16:creationId xmlns:a16="http://schemas.microsoft.com/office/drawing/2014/main" id="{774EEC5D-4D47-49EF-A284-910AD61307E8}"/>
              </a:ext>
            </a:extLst>
          </p:cNvPr>
          <p:cNvSpPr>
            <a:spLocks noGrp="1"/>
          </p:cNvSpPr>
          <p:nvPr>
            <p:ph type="sldNum" sz="quarter" idx="13"/>
          </p:nvPr>
        </p:nvSpPr>
        <p:spPr/>
        <p:txBody>
          <a:bodyPr/>
          <a:lstStyle/>
          <a:p>
            <a:fld id="{19B51A1E-902D-48AF-9020-955120F399B6}" type="slidenum">
              <a:rPr lang="en-US" noProof="0" smtClean="0"/>
              <a:pPr/>
              <a:t>9</a:t>
            </a:fld>
            <a:endParaRPr lang="en-US" noProof="0" dirty="0"/>
          </a:p>
        </p:txBody>
      </p:sp>
      <p:pic>
        <p:nvPicPr>
          <p:cNvPr id="5" name="Picture 4">
            <a:extLst>
              <a:ext uri="{FF2B5EF4-FFF2-40B4-BE49-F238E27FC236}">
                <a16:creationId xmlns:a16="http://schemas.microsoft.com/office/drawing/2014/main" id="{78080C88-7ED1-43B9-9039-D252B3B2FE5A}"/>
              </a:ext>
            </a:extLst>
          </p:cNvPr>
          <p:cNvPicPr>
            <a:picLocks noChangeAspect="1"/>
          </p:cNvPicPr>
          <p:nvPr/>
        </p:nvPicPr>
        <p:blipFill rotWithShape="1">
          <a:blip r:embed="rId2"/>
          <a:srcRect b="11795"/>
          <a:stretch/>
        </p:blipFill>
        <p:spPr>
          <a:xfrm>
            <a:off x="2000250" y="0"/>
            <a:ext cx="5143500" cy="6049108"/>
          </a:xfrm>
          <a:prstGeom prst="rect">
            <a:avLst/>
          </a:prstGeom>
        </p:spPr>
      </p:pic>
    </p:spTree>
    <p:extLst>
      <p:ext uri="{BB962C8B-B14F-4D97-AF65-F5344CB8AC3E}">
        <p14:creationId xmlns:p14="http://schemas.microsoft.com/office/powerpoint/2010/main" val="2365039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Custom 131">
      <a:dk1>
        <a:sysClr val="windowText" lastClr="000000"/>
      </a:dk1>
      <a:lt1>
        <a:srgbClr val="FFFFFF"/>
      </a:lt1>
      <a:dk2>
        <a:srgbClr val="3F3F3F"/>
      </a:dk2>
      <a:lt2>
        <a:srgbClr val="F2F2F2"/>
      </a:lt2>
      <a:accent1>
        <a:srgbClr val="056AFF"/>
      </a:accent1>
      <a:accent2>
        <a:srgbClr val="FF391E"/>
      </a:accent2>
      <a:accent3>
        <a:srgbClr val="A1CC18"/>
      </a:accent3>
      <a:accent4>
        <a:srgbClr val="FFC000"/>
      </a:accent4>
      <a:accent5>
        <a:srgbClr val="1554B2"/>
      </a:accent5>
      <a:accent6>
        <a:srgbClr val="8BB20C"/>
      </a:accent6>
      <a:hlink>
        <a:srgbClr val="056AFF"/>
      </a:hlink>
      <a:folHlink>
        <a:srgbClr val="056AFF"/>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83186">
              <a:schemeClr val="tx1"/>
            </a:gs>
            <a:gs pos="0">
              <a:schemeClr val="accent1">
                <a:alpha val="50000"/>
              </a:schemeClr>
            </a:gs>
            <a:gs pos="46000">
              <a:schemeClr val="accent1">
                <a:lumMod val="50000"/>
                <a:alpha val="90000"/>
              </a:schemeClr>
            </a:gs>
          </a:gsLst>
          <a:lin ang="3600000" scaled="0"/>
        </a:gradFill>
      </a:spPr>
      <a:bodyPr vert="horz" lIns="72000" tIns="180000" rIns="180000" bIns="0" rtlCol="0" anchor="t">
        <a:noAutofit/>
      </a:bodyPr>
      <a:lstStyle>
        <a:defPPr algn="r">
          <a:lnSpc>
            <a:spcPts val="4700"/>
          </a:lnSpc>
          <a:spcBef>
            <a:spcPct val="0"/>
          </a:spcBef>
          <a:defRPr sz="4500">
            <a:solidFill>
              <a:schemeClr val="bg1"/>
            </a:solidFill>
            <a:latin typeface="Rockwell" panose="02060603020205020403" pitchFamily="18" charset="0"/>
            <a:ea typeface="+mj-ea"/>
            <a:cs typeface="+mj-cs"/>
          </a:defRPr>
        </a:defPPr>
      </a:lstStyle>
    </a:spDef>
  </a:objectDefaults>
  <a:extraClrSchemeLst/>
  <a:extLst>
    <a:ext uri="{05A4C25C-085E-4340-85A3-A5531E510DB2}">
      <thm15:themeFamily xmlns:thm15="http://schemas.microsoft.com/office/thememl/2012/main" name="TF00564740_Dark wood presentation_CLR_v3" id="{49638A16-5E55-4B30-AEB1-0A03F30AF386}" vid="{D58A18CD-A37E-4397-8A63-7F191E6C54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35D37E-7F4E-4FAA-AEBF-D3016C5066C4}">
  <ds:schemaRefs>
    <ds:schemaRef ds:uri="http://purl.org/dc/elements/1.1/"/>
    <ds:schemaRef ds:uri="71af3243-3dd4-4a8d-8c0d-dd76da1f02a5"/>
    <ds:schemaRef ds:uri="http://www.w3.org/XML/1998/namespace"/>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16c05727-aa75-4e4a-9b5f-8a80a116589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54D3619-0FAE-444B-BDB2-235453156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B36EA-CF11-40D0-93CA-F9002F3EA3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Dark wood presentation</Template>
  <TotalTime>0</TotalTime>
  <Words>572</Words>
  <Application>Microsoft Office PowerPoint</Application>
  <PresentationFormat>On-screen Show (4:3)</PresentationFormat>
  <Paragraphs>186</Paragraphs>
  <Slides>40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Cambria</vt:lpstr>
      <vt:lpstr>Georgia</vt:lpstr>
      <vt:lpstr>Montserrat</vt:lpstr>
      <vt:lpstr>noto serif</vt:lpstr>
      <vt:lpstr>Poppins</vt:lpstr>
      <vt:lpstr>Roboto Condensed</vt:lpstr>
      <vt:lpstr>Rockwell</vt:lpstr>
      <vt:lpstr>Times New Roman</vt:lpstr>
      <vt:lpstr>Office Theme</vt:lpstr>
      <vt:lpstr>Your Social Life &amp; The Failure of the Social Gospel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2019-09-20T00:23:47Z</dcterms:created>
  <dcterms:modified xsi:type="dcterms:W3CDTF">2019-10-13T21:15:10Z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